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handoutMasterIdLst>
    <p:handoutMasterId r:id="rId15"/>
  </p:handoutMasterIdLst>
  <p:sldIdLst>
    <p:sldId id="285" r:id="rId2"/>
    <p:sldId id="286" r:id="rId3"/>
    <p:sldId id="294" r:id="rId4"/>
    <p:sldId id="295" r:id="rId5"/>
    <p:sldId id="287" r:id="rId6"/>
    <p:sldId id="288" r:id="rId7"/>
    <p:sldId id="289" r:id="rId8"/>
    <p:sldId id="290" r:id="rId9"/>
    <p:sldId id="291" r:id="rId10"/>
    <p:sldId id="292" r:id="rId11"/>
    <p:sldId id="293" r:id="rId12"/>
    <p:sldId id="297" r:id="rId13"/>
  </p:sldIdLst>
  <p:sldSz cx="9144000" cy="6858000" type="screen4x3"/>
  <p:notesSz cx="6888163" cy="962342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8000"/>
    <a:srgbClr val="FF9933"/>
    <a:srgbClr val="0033CC"/>
    <a:srgbClr val="FF0000"/>
    <a:srgbClr val="00C466"/>
    <a:srgbClr val="00CC66"/>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7" autoAdjust="0"/>
    <p:restoredTop sz="94712" autoAdjust="0"/>
  </p:normalViewPr>
  <p:slideViewPr>
    <p:cSldViewPr>
      <p:cViewPr>
        <p:scale>
          <a:sx n="75" d="100"/>
          <a:sy n="75" d="100"/>
        </p:scale>
        <p:origin x="-91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57513" cy="517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it-IT"/>
          </a:p>
        </p:txBody>
      </p:sp>
      <p:sp>
        <p:nvSpPr>
          <p:cNvPr id="44035" name="Rectangle 3"/>
          <p:cNvSpPr>
            <a:spLocks noGrp="1" noChangeArrowheads="1"/>
          </p:cNvSpPr>
          <p:nvPr>
            <p:ph type="dt" sz="quarter" idx="1"/>
          </p:nvPr>
        </p:nvSpPr>
        <p:spPr bwMode="auto">
          <a:xfrm>
            <a:off x="3890963" y="0"/>
            <a:ext cx="2957512" cy="517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it-IT"/>
          </a:p>
        </p:txBody>
      </p:sp>
      <p:sp>
        <p:nvSpPr>
          <p:cNvPr id="44036" name="Rectangle 4"/>
          <p:cNvSpPr>
            <a:spLocks noGrp="1" noChangeArrowheads="1"/>
          </p:cNvSpPr>
          <p:nvPr>
            <p:ph type="ftr" sz="quarter" idx="2"/>
          </p:nvPr>
        </p:nvSpPr>
        <p:spPr bwMode="auto">
          <a:xfrm>
            <a:off x="0" y="9105900"/>
            <a:ext cx="2957513" cy="5175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it-IT"/>
          </a:p>
        </p:txBody>
      </p:sp>
      <p:sp>
        <p:nvSpPr>
          <p:cNvPr id="44037" name="Rectangle 5"/>
          <p:cNvSpPr>
            <a:spLocks noGrp="1" noChangeArrowheads="1"/>
          </p:cNvSpPr>
          <p:nvPr>
            <p:ph type="sldNum" sz="quarter" idx="3"/>
          </p:nvPr>
        </p:nvSpPr>
        <p:spPr bwMode="auto">
          <a:xfrm>
            <a:off x="3890963" y="9105900"/>
            <a:ext cx="2957512" cy="5175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C671E21-0924-47C4-A14E-849638685E67}" type="slidenum">
              <a:rPr lang="it-IT"/>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84500" cy="48101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902075" y="0"/>
            <a:ext cx="2984500" cy="481013"/>
          </a:xfrm>
          <a:prstGeom prst="rect">
            <a:avLst/>
          </a:prstGeom>
        </p:spPr>
        <p:txBody>
          <a:bodyPr vert="horz" lIns="91440" tIns="45720" rIns="91440" bIns="45720" rtlCol="0"/>
          <a:lstStyle>
            <a:lvl1pPr algn="r">
              <a:defRPr sz="1200"/>
            </a:lvl1pPr>
          </a:lstStyle>
          <a:p>
            <a:fld id="{EF0B4151-B8A4-4846-8E9F-03FABC47A74C}" type="datetimeFigureOut">
              <a:rPr lang="it-IT" smtClean="0"/>
              <a:pPr/>
              <a:t>10/06/2011</a:t>
            </a:fld>
            <a:endParaRPr lang="it-IT"/>
          </a:p>
        </p:txBody>
      </p:sp>
      <p:sp>
        <p:nvSpPr>
          <p:cNvPr id="4" name="Segnaposto immagine diapositiva 3"/>
          <p:cNvSpPr>
            <a:spLocks noGrp="1" noRot="1" noChangeAspect="1"/>
          </p:cNvSpPr>
          <p:nvPr>
            <p:ph type="sldImg" idx="2"/>
          </p:nvPr>
        </p:nvSpPr>
        <p:spPr>
          <a:xfrm>
            <a:off x="1039813" y="722313"/>
            <a:ext cx="4808537" cy="36083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8975" y="4570413"/>
            <a:ext cx="5510213" cy="43307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140825"/>
            <a:ext cx="2984500" cy="481013"/>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902075" y="9140825"/>
            <a:ext cx="2984500" cy="481013"/>
          </a:xfrm>
          <a:prstGeom prst="rect">
            <a:avLst/>
          </a:prstGeom>
        </p:spPr>
        <p:txBody>
          <a:bodyPr vert="horz" lIns="91440" tIns="45720" rIns="91440" bIns="45720" rtlCol="0" anchor="b"/>
          <a:lstStyle>
            <a:lvl1pPr algn="r">
              <a:defRPr sz="1200"/>
            </a:lvl1pPr>
          </a:lstStyle>
          <a:p>
            <a:fld id="{16BEE8E0-8FFB-457F-BFD8-5AAF54C5B4C2}"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Line 14"/>
          <p:cNvSpPr>
            <a:spLocks noChangeShapeType="1"/>
          </p:cNvSpPr>
          <p:nvPr/>
        </p:nvSpPr>
        <p:spPr bwMode="auto">
          <a:xfrm>
            <a:off x="1588" y="1214422"/>
            <a:ext cx="9142412" cy="0"/>
          </a:xfrm>
          <a:prstGeom prst="line">
            <a:avLst/>
          </a:prstGeom>
          <a:noFill/>
          <a:ln w="15875">
            <a:solidFill>
              <a:schemeClr val="tx1"/>
            </a:solidFill>
            <a:round/>
            <a:headEnd/>
            <a:tailEnd/>
          </a:ln>
          <a:effectLst/>
        </p:spPr>
        <p:txBody>
          <a:bodyPr/>
          <a:lstStyle/>
          <a:p>
            <a:endParaRPr lang="it-IT"/>
          </a:p>
        </p:txBody>
      </p:sp>
      <p:sp>
        <p:nvSpPr>
          <p:cNvPr id="1040" name="Line 16"/>
          <p:cNvSpPr>
            <a:spLocks noChangeShapeType="1"/>
          </p:cNvSpPr>
          <p:nvPr/>
        </p:nvSpPr>
        <p:spPr bwMode="auto">
          <a:xfrm flipV="1">
            <a:off x="-3175" y="6381750"/>
            <a:ext cx="9144000" cy="0"/>
          </a:xfrm>
          <a:prstGeom prst="line">
            <a:avLst/>
          </a:prstGeom>
          <a:noFill/>
          <a:ln w="15875">
            <a:solidFill>
              <a:schemeClr val="tx1"/>
            </a:solidFill>
            <a:round/>
            <a:headEnd/>
            <a:tailEnd/>
          </a:ln>
          <a:effectLst/>
        </p:spPr>
        <p:txBody>
          <a:bodyPr/>
          <a:lstStyle/>
          <a:p>
            <a:endParaRPr lang="it-IT"/>
          </a:p>
        </p:txBody>
      </p:sp>
      <p:sp>
        <p:nvSpPr>
          <p:cNvPr id="16" name="Text Box 51"/>
          <p:cNvSpPr txBox="1">
            <a:spLocks noChangeArrowheads="1"/>
          </p:cNvSpPr>
          <p:nvPr/>
        </p:nvSpPr>
        <p:spPr bwMode="auto">
          <a:xfrm>
            <a:off x="0" y="6354434"/>
            <a:ext cx="9144000" cy="503590"/>
          </a:xfrm>
          <a:prstGeom prst="rect">
            <a:avLst/>
          </a:prstGeom>
          <a:solidFill>
            <a:schemeClr val="bg1"/>
          </a:solidFill>
          <a:ln w="9525">
            <a:noFill/>
            <a:miter lim="800000"/>
            <a:headEnd/>
            <a:tailEnd/>
          </a:ln>
        </p:spPr>
        <p:txBody>
          <a:bodyPr wrap="square" lIns="36000" tIns="36000" rIns="36000" bIns="36000">
            <a:spAutoFit/>
          </a:bodyPr>
          <a:lstStyle/>
          <a:p>
            <a:pPr algn="ctr"/>
            <a:r>
              <a:rPr lang="en-US" sz="1400" dirty="0" smtClean="0"/>
              <a:t>This presentation is available for download at the website: http://www.albertomontanari.it</a:t>
            </a:r>
          </a:p>
          <a:p>
            <a:pPr algn="ctr"/>
            <a:r>
              <a:rPr lang="en-US" sz="1400" dirty="0" smtClean="0"/>
              <a:t>Information: alberto.montanari@unibo.it</a:t>
            </a:r>
          </a:p>
        </p:txBody>
      </p:sp>
      <p:pic>
        <p:nvPicPr>
          <p:cNvPr id="1026" name="Picture 2"/>
          <p:cNvPicPr>
            <a:picLocks noChangeAspect="1" noChangeArrowheads="1"/>
          </p:cNvPicPr>
          <p:nvPr userDrawn="1"/>
        </p:nvPicPr>
        <p:blipFill>
          <a:blip r:embed="rId3"/>
          <a:srcRect/>
          <a:stretch>
            <a:fillRect/>
          </a:stretch>
        </p:blipFill>
        <p:spPr bwMode="auto">
          <a:xfrm>
            <a:off x="0" y="71438"/>
            <a:ext cx="1124245" cy="1071546"/>
          </a:xfrm>
          <a:prstGeom prst="rect">
            <a:avLst/>
          </a:prstGeom>
          <a:noFill/>
          <a:ln w="9525">
            <a:noFill/>
            <a:miter lim="800000"/>
            <a:headEnd/>
            <a:tailEnd/>
          </a:ln>
          <a:effectLst/>
        </p:spPr>
      </p:pic>
      <p:sp>
        <p:nvSpPr>
          <p:cNvPr id="17" name="Text Box 53"/>
          <p:cNvSpPr txBox="1">
            <a:spLocks noChangeArrowheads="1"/>
          </p:cNvSpPr>
          <p:nvPr userDrawn="1"/>
        </p:nvSpPr>
        <p:spPr bwMode="auto">
          <a:xfrm>
            <a:off x="1285852" y="71414"/>
            <a:ext cx="7643866" cy="1069524"/>
          </a:xfrm>
          <a:prstGeom prst="rect">
            <a:avLst/>
          </a:prstGeom>
          <a:noFill/>
          <a:ln w="9525">
            <a:noFill/>
            <a:miter lim="800000"/>
            <a:headEnd/>
            <a:tailEnd/>
          </a:ln>
          <a:effectLst/>
        </p:spPr>
        <p:txBody>
          <a:bodyPr wrap="square">
            <a:spAutoFit/>
          </a:bodyPr>
          <a:lstStyle/>
          <a:p>
            <a:pPr algn="ctr"/>
            <a:r>
              <a:rPr lang="it-IT" sz="1400" b="1" dirty="0" smtClean="0">
                <a:latin typeface="Tahoma" pitchFamily="34" charset="0"/>
                <a:ea typeface="ＭＳ Ｐゴシック" pitchFamily="-92" charset="-128"/>
              </a:rPr>
              <a:t>OBSERVATIONAL UNCERTAINTIES IN WATER-RESOURCES MODELLING</a:t>
            </a:r>
            <a:br>
              <a:rPr lang="it-IT" sz="1400" b="1" dirty="0" smtClean="0">
                <a:latin typeface="Tahoma" pitchFamily="34" charset="0"/>
                <a:ea typeface="ＭＳ Ｐゴシック" pitchFamily="-92" charset="-128"/>
              </a:rPr>
            </a:br>
            <a:r>
              <a:rPr lang="it-IT" sz="1400" b="1" dirty="0" smtClean="0">
                <a:latin typeface="Tahoma" pitchFamily="34" charset="0"/>
                <a:ea typeface="ＭＳ Ｐゴシック" pitchFamily="-92" charset="-128"/>
              </a:rPr>
              <a:t>IN CENTRAL AMERICA </a:t>
            </a:r>
            <a:endParaRPr lang="it-IT" sz="1400" b="1" dirty="0">
              <a:latin typeface="Tahoma" pitchFamily="34" charset="0"/>
              <a:ea typeface="ＭＳ Ｐゴシック" pitchFamily="-92" charset="-128"/>
            </a:endParaRPr>
          </a:p>
          <a:p>
            <a:pPr algn="ctr"/>
            <a:r>
              <a:rPr lang="it-IT" sz="1400" b="1" dirty="0" err="1" smtClean="0">
                <a:latin typeface="Tahoma" pitchFamily="34" charset="0"/>
                <a:ea typeface="ＭＳ Ｐゴシック" pitchFamily="-92" charset="-128"/>
              </a:rPr>
              <a:t>Methods</a:t>
            </a:r>
            <a:r>
              <a:rPr lang="it-IT" sz="1400" b="1" dirty="0" smtClean="0">
                <a:latin typeface="Tahoma" pitchFamily="34" charset="0"/>
                <a:ea typeface="ＭＳ Ｐゴシック" pitchFamily="-92" charset="-128"/>
              </a:rPr>
              <a:t> </a:t>
            </a:r>
            <a:r>
              <a:rPr lang="it-IT" sz="1400" b="1" dirty="0" err="1" smtClean="0">
                <a:latin typeface="Tahoma" pitchFamily="34" charset="0"/>
                <a:ea typeface="ＭＳ Ｐゴシック" pitchFamily="-92" charset="-128"/>
              </a:rPr>
              <a:t>for</a:t>
            </a:r>
            <a:r>
              <a:rPr lang="it-IT" sz="1400" b="1" dirty="0" smtClean="0">
                <a:latin typeface="Tahoma" pitchFamily="34" charset="0"/>
                <a:ea typeface="ＭＳ Ｐゴシック" pitchFamily="-92" charset="-128"/>
              </a:rPr>
              <a:t> </a:t>
            </a:r>
            <a:r>
              <a:rPr lang="it-IT" sz="1400" b="1" dirty="0" err="1" smtClean="0">
                <a:latin typeface="Tahoma" pitchFamily="34" charset="0"/>
                <a:ea typeface="ＭＳ Ｐゴシック" pitchFamily="-92" charset="-128"/>
              </a:rPr>
              <a:t>Uncertainty</a:t>
            </a:r>
            <a:r>
              <a:rPr lang="it-IT" sz="1400" b="1" dirty="0" smtClean="0">
                <a:latin typeface="Tahoma" pitchFamily="34" charset="0"/>
                <a:ea typeface="ＭＳ Ｐゴシック" pitchFamily="-92" charset="-128"/>
              </a:rPr>
              <a:t> </a:t>
            </a:r>
            <a:r>
              <a:rPr lang="it-IT" sz="1400" b="1" dirty="0" err="1" smtClean="0">
                <a:latin typeface="Tahoma" pitchFamily="34" charset="0"/>
                <a:ea typeface="ＭＳ Ｐゴシック" pitchFamily="-92" charset="-128"/>
              </a:rPr>
              <a:t>Estimation</a:t>
            </a:r>
            <a:r>
              <a:rPr lang="it-IT" sz="1400" b="1" dirty="0" smtClean="0">
                <a:latin typeface="Tahoma" pitchFamily="34" charset="0"/>
                <a:ea typeface="ＭＳ Ｐゴシック" pitchFamily="-92" charset="-128"/>
              </a:rPr>
              <a:t> and </a:t>
            </a:r>
            <a:r>
              <a:rPr lang="it-IT" sz="1400" b="1" dirty="0" err="1" smtClean="0">
                <a:latin typeface="Tahoma" pitchFamily="34" charset="0"/>
                <a:ea typeface="ＭＳ Ｐゴシック" pitchFamily="-92" charset="-128"/>
              </a:rPr>
              <a:t>Model</a:t>
            </a:r>
            <a:r>
              <a:rPr lang="it-IT" sz="1400" b="1" dirty="0" smtClean="0">
                <a:latin typeface="Tahoma" pitchFamily="34" charset="0"/>
                <a:ea typeface="ＭＳ Ｐゴシック" pitchFamily="-92" charset="-128"/>
              </a:rPr>
              <a:t> </a:t>
            </a:r>
            <a:r>
              <a:rPr lang="it-IT" sz="1400" b="1" dirty="0" err="1" smtClean="0">
                <a:latin typeface="Tahoma" pitchFamily="34" charset="0"/>
                <a:ea typeface="ＭＳ Ｐゴシック" pitchFamily="-92" charset="-128"/>
              </a:rPr>
              <a:t>Evaluation</a:t>
            </a:r>
            <a:endParaRPr lang="it-IT" sz="1400" b="1" dirty="0" smtClean="0">
              <a:latin typeface="Tahoma" pitchFamily="34" charset="0"/>
              <a:ea typeface="ＭＳ Ｐゴシック" pitchFamily="-92" charset="-128"/>
            </a:endParaRPr>
          </a:p>
          <a:p>
            <a:pPr algn="ctr">
              <a:spcBef>
                <a:spcPts val="900"/>
              </a:spcBef>
            </a:pPr>
            <a:r>
              <a:rPr lang="it-IT" sz="1400" b="1" dirty="0" err="1" smtClean="0">
                <a:latin typeface="Tahoma" pitchFamily="34" charset="0"/>
                <a:ea typeface="ＭＳ Ｐゴシック" pitchFamily="-92" charset="-128"/>
              </a:rPr>
              <a:t>Dissertation</a:t>
            </a:r>
            <a:r>
              <a:rPr lang="it-IT" sz="1400" b="1" dirty="0" smtClean="0">
                <a:latin typeface="Tahoma" pitchFamily="34" charset="0"/>
                <a:ea typeface="ＭＳ Ｐゴシック" pitchFamily="-92" charset="-128"/>
              </a:rPr>
              <a:t> </a:t>
            </a:r>
            <a:r>
              <a:rPr lang="it-IT" sz="1400" b="1" dirty="0" err="1" smtClean="0">
                <a:latin typeface="Tahoma" pitchFamily="34" charset="0"/>
                <a:ea typeface="ＭＳ Ｐゴシック" pitchFamily="-92" charset="-128"/>
              </a:rPr>
              <a:t>by</a:t>
            </a:r>
            <a:r>
              <a:rPr lang="it-IT" sz="1400" b="1" dirty="0" smtClean="0">
                <a:latin typeface="Tahoma" pitchFamily="34" charset="0"/>
                <a:ea typeface="ＭＳ Ｐゴシック" pitchFamily="-92" charset="-128"/>
              </a:rPr>
              <a:t> Ida</a:t>
            </a:r>
            <a:r>
              <a:rPr lang="it-IT" sz="1400" b="1" baseline="0" dirty="0" smtClean="0">
                <a:latin typeface="Tahoma" pitchFamily="34" charset="0"/>
                <a:ea typeface="ＭＳ Ｐゴシック" pitchFamily="-92" charset="-128"/>
              </a:rPr>
              <a:t> </a:t>
            </a:r>
            <a:r>
              <a:rPr lang="it-IT" sz="1400" b="1" baseline="0" dirty="0" err="1" smtClean="0">
                <a:latin typeface="Tahoma" pitchFamily="34" charset="0"/>
                <a:ea typeface="ＭＳ Ｐゴシック" pitchFamily="-92" charset="-128"/>
              </a:rPr>
              <a:t>Westerberg</a:t>
            </a:r>
            <a:r>
              <a:rPr lang="it-IT" sz="1400" b="1" baseline="0" dirty="0" smtClean="0">
                <a:latin typeface="Tahoma" pitchFamily="34" charset="0"/>
                <a:ea typeface="ＭＳ Ｐゴシック" pitchFamily="-92" charset="-128"/>
              </a:rPr>
              <a:t> </a:t>
            </a:r>
            <a:r>
              <a:rPr lang="it-IT" sz="1400" b="1" baseline="0" dirty="0" err="1" smtClean="0">
                <a:latin typeface="Tahoma" pitchFamily="34" charset="0"/>
                <a:ea typeface="ＭＳ Ｐゴシック" pitchFamily="-92" charset="-128"/>
              </a:rPr>
              <a:t>defended</a:t>
            </a:r>
            <a:r>
              <a:rPr lang="it-IT" sz="1400" b="1" baseline="0" dirty="0" smtClean="0">
                <a:latin typeface="Tahoma" pitchFamily="34" charset="0"/>
                <a:ea typeface="ＭＳ Ｐゴシック" pitchFamily="-92" charset="-128"/>
              </a:rPr>
              <a:t> at </a:t>
            </a:r>
            <a:r>
              <a:rPr lang="it-IT" sz="1400" b="1" baseline="0" dirty="0" err="1" smtClean="0">
                <a:latin typeface="Tahoma" pitchFamily="34" charset="0"/>
                <a:ea typeface="ＭＳ Ｐゴシック" pitchFamily="-92" charset="-128"/>
              </a:rPr>
              <a:t>Uppsala</a:t>
            </a:r>
            <a:r>
              <a:rPr lang="it-IT" sz="1400" b="1" baseline="0" dirty="0" smtClean="0">
                <a:latin typeface="Tahoma" pitchFamily="34" charset="0"/>
                <a:ea typeface="ＭＳ Ｐゴシック" pitchFamily="-92" charset="-128"/>
              </a:rPr>
              <a:t> </a:t>
            </a:r>
            <a:r>
              <a:rPr lang="it-IT" sz="1400" b="1" baseline="0" dirty="0" err="1" smtClean="0">
                <a:latin typeface="Tahoma" pitchFamily="34" charset="0"/>
                <a:ea typeface="ＭＳ Ｐゴシック" pitchFamily="-92" charset="-128"/>
              </a:rPr>
              <a:t>University</a:t>
            </a:r>
            <a:r>
              <a:rPr lang="it-IT" sz="1400" b="1" baseline="0" dirty="0" smtClean="0">
                <a:latin typeface="Tahoma" pitchFamily="34" charset="0"/>
                <a:ea typeface="ＭＳ Ｐゴシック" pitchFamily="-92" charset="-128"/>
              </a:rPr>
              <a:t> – </a:t>
            </a:r>
            <a:r>
              <a:rPr lang="it-IT" sz="1400" b="1" baseline="0" dirty="0" err="1" smtClean="0">
                <a:latin typeface="Tahoma" pitchFamily="34" charset="0"/>
                <a:ea typeface="ＭＳ Ｐゴシック" pitchFamily="-92" charset="-128"/>
              </a:rPr>
              <a:t>June</a:t>
            </a:r>
            <a:r>
              <a:rPr lang="it-IT" sz="1400" b="1" baseline="0" dirty="0" smtClean="0">
                <a:latin typeface="Tahoma" pitchFamily="34" charset="0"/>
                <a:ea typeface="ＭＳ Ｐゴシック" pitchFamily="-92" charset="-128"/>
              </a:rPr>
              <a:t> 10, 2011</a:t>
            </a:r>
            <a:endParaRPr lang="it-IT" sz="1400" b="1" dirty="0">
              <a:latin typeface="Tahoma" pitchFamily="34" charset="0"/>
              <a:ea typeface="ＭＳ Ｐゴシック" pitchFamily="-92" charset="-128"/>
            </a:endParaRPr>
          </a:p>
        </p:txBody>
      </p:sp>
      <p:sp>
        <p:nvSpPr>
          <p:cNvPr id="18" name="Line 14"/>
          <p:cNvSpPr>
            <a:spLocks noChangeShapeType="1"/>
          </p:cNvSpPr>
          <p:nvPr userDrawn="1"/>
        </p:nvSpPr>
        <p:spPr bwMode="auto">
          <a:xfrm>
            <a:off x="-32" y="6286520"/>
            <a:ext cx="9142412" cy="0"/>
          </a:xfrm>
          <a:prstGeom prst="line">
            <a:avLst/>
          </a:prstGeom>
          <a:noFill/>
          <a:ln w="15875">
            <a:solidFill>
              <a:schemeClr val="tx1"/>
            </a:solidFill>
            <a:round/>
            <a:headEnd/>
            <a:tailEnd/>
          </a:ln>
          <a:effectLst/>
        </p:spPr>
        <p:txBody>
          <a:bodyPr/>
          <a:lstStyle/>
          <a:p>
            <a:endParaRPr lang="it-IT"/>
          </a:p>
        </p:txBody>
      </p:sp>
    </p:spTree>
  </p:cSld>
  <p:clrMap bg1="lt1" tx1="dk1" bg2="lt2" tx2="dk2" accent1="accent1" accent2="accent2" accent3="accent3" accent4="accent4" accent5="accent5" accent6="accent6" hlink="hlink" folHlink="folHlink"/>
  <p:sldLayoutIdLst>
    <p:sldLayoutId id="2147483655" r:id="rId1"/>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53"/>
          <p:cNvSpPr txBox="1">
            <a:spLocks noChangeArrowheads="1"/>
          </p:cNvSpPr>
          <p:nvPr/>
        </p:nvSpPr>
        <p:spPr bwMode="auto">
          <a:xfrm>
            <a:off x="76200" y="1643050"/>
            <a:ext cx="9001156" cy="2893100"/>
          </a:xfrm>
          <a:prstGeom prst="rect">
            <a:avLst/>
          </a:prstGeom>
          <a:noFill/>
          <a:ln w="9525">
            <a:noFill/>
            <a:miter lim="800000"/>
            <a:headEnd/>
            <a:tailEnd/>
          </a:ln>
          <a:effectLst/>
        </p:spPr>
        <p:txBody>
          <a:bodyPr wrap="square">
            <a:spAutoFit/>
          </a:bodyPr>
          <a:lstStyle/>
          <a:p>
            <a:pPr algn="ctr"/>
            <a:r>
              <a:rPr lang="it-IT" sz="2800" b="1" dirty="0" err="1" smtClean="0">
                <a:latin typeface="Tahoma" pitchFamily="34" charset="0"/>
                <a:ea typeface="ＭＳ Ｐゴシック" pitchFamily="-92" charset="-128"/>
              </a:rPr>
              <a:t>Observational</a:t>
            </a:r>
            <a:r>
              <a:rPr lang="it-IT" sz="2800" b="1" dirty="0" smtClean="0">
                <a:latin typeface="Tahoma" pitchFamily="34" charset="0"/>
                <a:ea typeface="ＭＳ Ｐゴシック" pitchFamily="-92" charset="-128"/>
              </a:rPr>
              <a:t> </a:t>
            </a:r>
            <a:r>
              <a:rPr lang="it-IT" sz="2800" b="1" dirty="0" err="1" smtClean="0">
                <a:latin typeface="Tahoma" pitchFamily="34" charset="0"/>
                <a:ea typeface="ＭＳ Ｐゴシック" pitchFamily="-92" charset="-128"/>
              </a:rPr>
              <a:t>Uncertainties</a:t>
            </a:r>
            <a:r>
              <a:rPr lang="it-IT" sz="2800" b="1" dirty="0" smtClean="0">
                <a:latin typeface="Tahoma" pitchFamily="34" charset="0"/>
                <a:ea typeface="ＭＳ Ｐゴシック" pitchFamily="-92" charset="-128"/>
              </a:rPr>
              <a:t> in </a:t>
            </a:r>
            <a:r>
              <a:rPr lang="it-IT" sz="2800" b="1" dirty="0" err="1" smtClean="0">
                <a:latin typeface="Tahoma" pitchFamily="34" charset="0"/>
                <a:ea typeface="ＭＳ Ｐゴシック" pitchFamily="-92" charset="-128"/>
              </a:rPr>
              <a:t>Water-Resources</a:t>
            </a:r>
            <a:r>
              <a:rPr lang="it-IT" sz="2800" b="1" dirty="0" smtClean="0">
                <a:latin typeface="Tahoma" pitchFamily="34" charset="0"/>
                <a:ea typeface="ＭＳ Ｐゴシック" pitchFamily="-92" charset="-128"/>
              </a:rPr>
              <a:t> </a:t>
            </a:r>
            <a:r>
              <a:rPr lang="it-IT" sz="2800" b="1" dirty="0" err="1" smtClean="0">
                <a:latin typeface="Tahoma" pitchFamily="34" charset="0"/>
                <a:ea typeface="ＭＳ Ｐゴシック" pitchFamily="-92" charset="-128"/>
              </a:rPr>
              <a:t>Modelling</a:t>
            </a:r>
            <a:r>
              <a:rPr lang="it-IT" sz="2800" b="1" dirty="0" smtClean="0">
                <a:latin typeface="Tahoma" pitchFamily="34" charset="0"/>
                <a:ea typeface="ＭＳ Ｐゴシック" pitchFamily="-92" charset="-128"/>
              </a:rPr>
              <a:t> in </a:t>
            </a:r>
            <a:r>
              <a:rPr lang="it-IT" sz="2800" b="1" dirty="0" err="1" smtClean="0">
                <a:latin typeface="Tahoma" pitchFamily="34" charset="0"/>
                <a:ea typeface="ＭＳ Ｐゴシック" pitchFamily="-92" charset="-128"/>
              </a:rPr>
              <a:t>Central</a:t>
            </a:r>
            <a:r>
              <a:rPr lang="it-IT" sz="2800" b="1" dirty="0" smtClean="0">
                <a:latin typeface="Tahoma" pitchFamily="34" charset="0"/>
                <a:ea typeface="ＭＳ Ｐゴシック" pitchFamily="-92" charset="-128"/>
              </a:rPr>
              <a:t> America</a:t>
            </a:r>
          </a:p>
          <a:p>
            <a:pPr algn="ctr"/>
            <a:r>
              <a:rPr lang="it-IT" sz="2000" b="1" dirty="0" err="1" smtClean="0">
                <a:latin typeface="Tahoma" pitchFamily="34" charset="0"/>
                <a:ea typeface="ＭＳ Ｐゴシック" pitchFamily="-92" charset="-128"/>
              </a:rPr>
              <a:t>Methods</a:t>
            </a:r>
            <a:r>
              <a:rPr lang="it-IT" sz="2000" b="1" dirty="0" smtClean="0">
                <a:latin typeface="Tahoma" pitchFamily="34" charset="0"/>
                <a:ea typeface="ＭＳ Ｐゴシック" pitchFamily="-92" charset="-128"/>
              </a:rPr>
              <a:t> </a:t>
            </a:r>
            <a:r>
              <a:rPr lang="it-IT" sz="2000" b="1" dirty="0" err="1" smtClean="0">
                <a:latin typeface="Tahoma" pitchFamily="34" charset="0"/>
                <a:ea typeface="ＭＳ Ｐゴシック" pitchFamily="-92" charset="-128"/>
              </a:rPr>
              <a:t>for</a:t>
            </a:r>
            <a:r>
              <a:rPr lang="it-IT" sz="2000" b="1" dirty="0" smtClean="0">
                <a:latin typeface="Tahoma" pitchFamily="34" charset="0"/>
                <a:ea typeface="ＭＳ Ｐゴシック" pitchFamily="-92" charset="-128"/>
              </a:rPr>
              <a:t> </a:t>
            </a:r>
            <a:r>
              <a:rPr lang="it-IT" sz="2000" b="1" dirty="0" err="1" smtClean="0">
                <a:latin typeface="Tahoma" pitchFamily="34" charset="0"/>
                <a:ea typeface="ＭＳ Ｐゴシック" pitchFamily="-92" charset="-128"/>
              </a:rPr>
              <a:t>Uncertainty</a:t>
            </a:r>
            <a:r>
              <a:rPr lang="it-IT" sz="2000" b="1" dirty="0" smtClean="0">
                <a:latin typeface="Tahoma" pitchFamily="34" charset="0"/>
                <a:ea typeface="ＭＳ Ｐゴシック" pitchFamily="-92" charset="-128"/>
              </a:rPr>
              <a:t> </a:t>
            </a:r>
            <a:r>
              <a:rPr lang="it-IT" sz="2000" b="1" dirty="0" err="1" smtClean="0">
                <a:latin typeface="Tahoma" pitchFamily="34" charset="0"/>
                <a:ea typeface="ＭＳ Ｐゴシック" pitchFamily="-92" charset="-128"/>
              </a:rPr>
              <a:t>Estimation</a:t>
            </a:r>
            <a:r>
              <a:rPr lang="it-IT" sz="2000" b="1" dirty="0" smtClean="0">
                <a:latin typeface="Tahoma" pitchFamily="34" charset="0"/>
                <a:ea typeface="ＭＳ Ｐゴシック" pitchFamily="-92" charset="-128"/>
              </a:rPr>
              <a:t> and </a:t>
            </a:r>
            <a:r>
              <a:rPr lang="it-IT" sz="2000" b="1" dirty="0" err="1" smtClean="0">
                <a:latin typeface="Tahoma" pitchFamily="34" charset="0"/>
                <a:ea typeface="ＭＳ Ｐゴシック" pitchFamily="-92" charset="-128"/>
              </a:rPr>
              <a:t>Model</a:t>
            </a:r>
            <a:r>
              <a:rPr lang="it-IT" sz="2000" b="1" dirty="0" smtClean="0">
                <a:latin typeface="Tahoma" pitchFamily="34" charset="0"/>
                <a:ea typeface="ＭＳ Ｐゴシック" pitchFamily="-92" charset="-128"/>
              </a:rPr>
              <a:t> </a:t>
            </a:r>
            <a:r>
              <a:rPr lang="it-IT" sz="2000" b="1" dirty="0" err="1" smtClean="0">
                <a:latin typeface="Tahoma" pitchFamily="34" charset="0"/>
                <a:ea typeface="ＭＳ Ｐゴシック" pitchFamily="-92" charset="-128"/>
              </a:rPr>
              <a:t>Evaluation</a:t>
            </a:r>
            <a:endParaRPr lang="it-IT" sz="2000" b="1" dirty="0" smtClean="0">
              <a:latin typeface="Tahoma" pitchFamily="34" charset="0"/>
              <a:ea typeface="ＭＳ Ｐゴシック" pitchFamily="-92" charset="-128"/>
            </a:endParaRPr>
          </a:p>
          <a:p>
            <a:pPr algn="ctr"/>
            <a:endParaRPr lang="it-IT" b="1" dirty="0" smtClean="0">
              <a:latin typeface="Tahoma" pitchFamily="34" charset="0"/>
              <a:ea typeface="ＭＳ Ｐゴシック" pitchFamily="-92" charset="-128"/>
            </a:endParaRPr>
          </a:p>
          <a:p>
            <a:pPr algn="ctr"/>
            <a:r>
              <a:rPr lang="it-IT" sz="2800" b="1" dirty="0" err="1" smtClean="0">
                <a:latin typeface="Tahoma" pitchFamily="34" charset="0"/>
                <a:ea typeface="ＭＳ Ｐゴシック" pitchFamily="-92" charset="-128"/>
              </a:rPr>
              <a:t>Introduction</a:t>
            </a:r>
            <a:r>
              <a:rPr lang="it-IT" sz="2800" b="1" dirty="0" smtClean="0">
                <a:latin typeface="Tahoma" pitchFamily="34" charset="0"/>
                <a:ea typeface="ＭＳ Ｐゴシック" pitchFamily="-92" charset="-128"/>
              </a:rPr>
              <a:t> and background</a:t>
            </a:r>
            <a:endParaRPr lang="it-IT" sz="2000" b="1" dirty="0" smtClean="0">
              <a:latin typeface="Tahoma" pitchFamily="34" charset="0"/>
              <a:ea typeface="ＭＳ Ｐゴシック" pitchFamily="-92" charset="-128"/>
            </a:endParaRPr>
          </a:p>
          <a:p>
            <a:pPr algn="ctr"/>
            <a:endParaRPr lang="it-IT" sz="2000" b="1" dirty="0" smtClean="0">
              <a:latin typeface="Tahoma" pitchFamily="34" charset="0"/>
              <a:ea typeface="ＭＳ Ｐゴシック" pitchFamily="-92" charset="-128"/>
            </a:endParaRPr>
          </a:p>
          <a:p>
            <a:pPr algn="ctr"/>
            <a:endParaRPr lang="it-IT" sz="2000" b="1" dirty="0" smtClean="0">
              <a:latin typeface="Tahoma" pitchFamily="34" charset="0"/>
              <a:ea typeface="ＭＳ Ｐゴシック" pitchFamily="-92" charset="-128"/>
            </a:endParaRPr>
          </a:p>
          <a:p>
            <a:pPr algn="ctr"/>
            <a:r>
              <a:rPr lang="it-IT" sz="1400" b="1" dirty="0" err="1" smtClean="0">
                <a:latin typeface="Tahoma" pitchFamily="34" charset="0"/>
                <a:ea typeface="ＭＳ Ｐゴシック" pitchFamily="-92" charset="-128"/>
              </a:rPr>
              <a:t>Opponent</a:t>
            </a:r>
            <a:r>
              <a:rPr lang="it-IT" sz="1400" b="1" dirty="0" smtClean="0">
                <a:latin typeface="Tahoma" pitchFamily="34" charset="0"/>
                <a:ea typeface="ＭＳ Ｐゴシック" pitchFamily="-92" charset="-128"/>
              </a:rPr>
              <a:t>: Alberto Montanari</a:t>
            </a:r>
            <a:endParaRPr lang="it-IT" sz="1400" b="1" dirty="0">
              <a:latin typeface="Tahoma" pitchFamily="34" charset="0"/>
              <a:ea typeface="ＭＳ Ｐゴシック" pitchFamily="-92" charset="-128"/>
            </a:endParaRPr>
          </a:p>
        </p:txBody>
      </p:sp>
      <p:pic>
        <p:nvPicPr>
          <p:cNvPr id="11" name="Picture 60" descr="logo-alma"/>
          <p:cNvPicPr>
            <a:picLocks noChangeAspect="1" noChangeArrowheads="1"/>
          </p:cNvPicPr>
          <p:nvPr/>
        </p:nvPicPr>
        <p:blipFill>
          <a:blip r:embed="rId2" cstate="print"/>
          <a:srcRect/>
          <a:stretch>
            <a:fillRect/>
          </a:stretch>
        </p:blipFill>
        <p:spPr bwMode="auto">
          <a:xfrm>
            <a:off x="3214678" y="4494225"/>
            <a:ext cx="792163" cy="792163"/>
          </a:xfrm>
          <a:prstGeom prst="rect">
            <a:avLst/>
          </a:prstGeom>
          <a:noFill/>
          <a:ln w="9525">
            <a:noFill/>
            <a:miter lim="800000"/>
            <a:headEnd/>
            <a:tailEnd/>
          </a:ln>
        </p:spPr>
      </p:pic>
      <p:sp>
        <p:nvSpPr>
          <p:cNvPr id="12" name="Rettangolo 11"/>
          <p:cNvSpPr/>
          <p:nvPr/>
        </p:nvSpPr>
        <p:spPr>
          <a:xfrm>
            <a:off x="4000496" y="4548854"/>
            <a:ext cx="2643206" cy="523220"/>
          </a:xfrm>
          <a:prstGeom prst="rect">
            <a:avLst/>
          </a:prstGeom>
        </p:spPr>
        <p:txBody>
          <a:bodyPr wrap="square">
            <a:spAutoFit/>
          </a:bodyPr>
          <a:lstStyle/>
          <a:p>
            <a:pPr algn="l"/>
            <a:r>
              <a:rPr lang="it-IT" sz="1400" b="1" dirty="0" err="1" smtClean="0">
                <a:latin typeface="Tahoma" pitchFamily="34" charset="0"/>
                <a:ea typeface="ＭＳ Ｐゴシック" pitchFamily="-92" charset="-128"/>
              </a:rPr>
              <a:t>University</a:t>
            </a:r>
            <a:r>
              <a:rPr lang="it-IT" sz="1400" b="1" dirty="0" smtClean="0">
                <a:latin typeface="Tahoma" pitchFamily="34" charset="0"/>
                <a:ea typeface="ＭＳ Ｐゴシック" pitchFamily="-92" charset="-128"/>
              </a:rPr>
              <a:t> </a:t>
            </a:r>
            <a:r>
              <a:rPr lang="it-IT" sz="1400" b="1" dirty="0" err="1" smtClean="0">
                <a:latin typeface="Tahoma" pitchFamily="34" charset="0"/>
                <a:ea typeface="ＭＳ Ｐゴシック" pitchFamily="-92" charset="-128"/>
              </a:rPr>
              <a:t>of</a:t>
            </a:r>
            <a:r>
              <a:rPr lang="it-IT" sz="1400" b="1" dirty="0" smtClean="0">
                <a:latin typeface="Tahoma" pitchFamily="34" charset="0"/>
                <a:ea typeface="ＭＳ Ｐゴシック" pitchFamily="-92" charset="-128"/>
              </a:rPr>
              <a:t> Bologna</a:t>
            </a:r>
          </a:p>
          <a:p>
            <a:pPr algn="l"/>
            <a:r>
              <a:rPr lang="it-IT" sz="1400" b="1" dirty="0" smtClean="0">
                <a:latin typeface="Tahoma" pitchFamily="34" charset="0"/>
                <a:ea typeface="ＭＳ Ｐゴシック" pitchFamily="-92" charset="-128"/>
              </a:rPr>
              <a:t>Alma Mater </a:t>
            </a:r>
            <a:r>
              <a:rPr lang="it-IT" sz="1400" b="1" dirty="0" err="1" smtClean="0">
                <a:latin typeface="Tahoma" pitchFamily="34" charset="0"/>
                <a:ea typeface="ＭＳ Ｐゴシック" pitchFamily="-92" charset="-128"/>
              </a:rPr>
              <a:t>Studiorum</a:t>
            </a:r>
            <a:endParaRPr lang="it-IT" sz="1400" b="1" dirty="0">
              <a:latin typeface="Tahoma" pitchFamily="34" charset="0"/>
              <a:ea typeface="ＭＳ Ｐゴシック" pitchFamily="-92"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53"/>
          <p:cNvSpPr txBox="1">
            <a:spLocks noChangeArrowheads="1"/>
          </p:cNvSpPr>
          <p:nvPr/>
        </p:nvSpPr>
        <p:spPr bwMode="auto">
          <a:xfrm>
            <a:off x="1142976" y="1403323"/>
            <a:ext cx="6929486" cy="954107"/>
          </a:xfrm>
          <a:prstGeom prst="rect">
            <a:avLst/>
          </a:prstGeom>
          <a:noFill/>
          <a:ln w="9525">
            <a:noFill/>
            <a:miter lim="800000"/>
            <a:headEnd/>
            <a:tailEnd/>
          </a:ln>
          <a:effectLst/>
        </p:spPr>
        <p:txBody>
          <a:bodyPr wrap="square">
            <a:spAutoFit/>
          </a:bodyPr>
          <a:lstStyle/>
          <a:p>
            <a:pPr algn="ctr"/>
            <a:r>
              <a:rPr lang="it-IT" sz="2800" b="1" dirty="0" err="1" smtClean="0">
                <a:latin typeface="Tahoma" pitchFamily="34" charset="0"/>
                <a:ea typeface="ＭＳ Ｐゴシック" pitchFamily="-92" charset="-128"/>
              </a:rPr>
              <a:t>Quantifying</a:t>
            </a:r>
            <a:r>
              <a:rPr lang="it-IT" sz="2800" b="1" dirty="0" smtClean="0">
                <a:latin typeface="Tahoma" pitchFamily="34" charset="0"/>
                <a:ea typeface="ＭＳ Ｐゴシック" pitchFamily="-92" charset="-128"/>
              </a:rPr>
              <a:t> </a:t>
            </a:r>
            <a:r>
              <a:rPr lang="it-IT" sz="2800" b="1" dirty="0" err="1" smtClean="0">
                <a:latin typeface="Tahoma" pitchFamily="34" charset="0"/>
                <a:ea typeface="ＭＳ Ｐゴシック" pitchFamily="-92" charset="-128"/>
              </a:rPr>
              <a:t>reliability</a:t>
            </a:r>
            <a:r>
              <a:rPr lang="it-IT" sz="2800" b="1" dirty="0" smtClean="0">
                <a:latin typeface="Tahoma" pitchFamily="34" charset="0"/>
                <a:ea typeface="ＭＳ Ｐゴシック" pitchFamily="-92" charset="-128"/>
              </a:rPr>
              <a:t> </a:t>
            </a:r>
            <a:r>
              <a:rPr lang="it-IT" sz="2800" b="1" dirty="0" err="1" smtClean="0">
                <a:latin typeface="Tahoma" pitchFamily="34" charset="0"/>
                <a:ea typeface="ＭＳ Ｐゴシック" pitchFamily="-92" charset="-128"/>
              </a:rPr>
              <a:t>of</a:t>
            </a:r>
            <a:r>
              <a:rPr lang="it-IT" sz="2800" b="1" dirty="0" smtClean="0">
                <a:latin typeface="Tahoma" pitchFamily="34" charset="0"/>
                <a:ea typeface="ＭＳ Ｐゴシック" pitchFamily="-92" charset="-128"/>
              </a:rPr>
              <a:t> </a:t>
            </a:r>
            <a:r>
              <a:rPr lang="it-IT" sz="2800" b="1" dirty="0" err="1" smtClean="0">
                <a:latin typeface="Tahoma" pitchFamily="34" charset="0"/>
                <a:ea typeface="ＭＳ Ｐゴシック" pitchFamily="-92" charset="-128"/>
              </a:rPr>
              <a:t>hydrological</a:t>
            </a:r>
            <a:r>
              <a:rPr lang="it-IT" sz="2800" b="1" dirty="0" smtClean="0">
                <a:latin typeface="Tahoma" pitchFamily="34" charset="0"/>
                <a:ea typeface="ＭＳ Ｐゴシック" pitchFamily="-92" charset="-128"/>
              </a:rPr>
              <a:t> data and </a:t>
            </a:r>
            <a:r>
              <a:rPr lang="it-IT" sz="2800" b="1" dirty="0" err="1" smtClean="0">
                <a:latin typeface="Tahoma" pitchFamily="34" charset="0"/>
                <a:ea typeface="ＭＳ Ｐゴシック" pitchFamily="-92" charset="-128"/>
              </a:rPr>
              <a:t>models</a:t>
            </a:r>
            <a:r>
              <a:rPr lang="it-IT" sz="2800" b="1" dirty="0" smtClean="0">
                <a:latin typeface="Tahoma" pitchFamily="34" charset="0"/>
                <a:ea typeface="ＭＳ Ｐゴシック" pitchFamily="-92" charset="-128"/>
              </a:rPr>
              <a:t> </a:t>
            </a:r>
            <a:r>
              <a:rPr lang="it-IT" sz="2800" b="1" dirty="0" err="1" smtClean="0">
                <a:latin typeface="Tahoma" pitchFamily="34" charset="0"/>
                <a:ea typeface="ＭＳ Ｐゴシック" pitchFamily="-92" charset="-128"/>
              </a:rPr>
              <a:t>is</a:t>
            </a:r>
            <a:r>
              <a:rPr lang="it-IT" sz="2800" b="1" dirty="0" smtClean="0">
                <a:latin typeface="Tahoma" pitchFamily="34" charset="0"/>
                <a:ea typeface="ＭＳ Ｐゴシック" pitchFamily="-92" charset="-128"/>
              </a:rPr>
              <a:t> </a:t>
            </a:r>
            <a:r>
              <a:rPr lang="it-IT" sz="2800" b="1" dirty="0" err="1" smtClean="0">
                <a:latin typeface="Tahoma" pitchFamily="34" charset="0"/>
                <a:ea typeface="ＭＳ Ｐゴシック" pitchFamily="-92" charset="-128"/>
              </a:rPr>
              <a:t>important</a:t>
            </a:r>
            <a:r>
              <a:rPr lang="it-IT" sz="2800" b="1" dirty="0" smtClean="0">
                <a:latin typeface="Tahoma" pitchFamily="34" charset="0"/>
                <a:ea typeface="ＭＳ Ｐゴシック" pitchFamily="-92" charset="-128"/>
              </a:rPr>
              <a:t>!</a:t>
            </a:r>
            <a:endParaRPr lang="it-IT" sz="1400" b="1" dirty="0">
              <a:latin typeface="Tahoma" pitchFamily="34" charset="0"/>
              <a:ea typeface="ＭＳ Ｐゴシック" pitchFamily="-92" charset="-128"/>
            </a:endParaRPr>
          </a:p>
        </p:txBody>
      </p:sp>
      <p:sp>
        <p:nvSpPr>
          <p:cNvPr id="6" name="Rettangolo 5"/>
          <p:cNvSpPr/>
          <p:nvPr/>
        </p:nvSpPr>
        <p:spPr>
          <a:xfrm>
            <a:off x="857224" y="2701065"/>
            <a:ext cx="7572428" cy="2585323"/>
          </a:xfrm>
          <a:prstGeom prst="rect">
            <a:avLst/>
          </a:prstGeom>
        </p:spPr>
        <p:txBody>
          <a:bodyPr wrap="square">
            <a:spAutoFit/>
          </a:bodyPr>
          <a:lstStyle/>
          <a:p>
            <a:r>
              <a:rPr lang="en-US" sz="1800" dirty="0" smtClean="0">
                <a:latin typeface="Tahoma" pitchFamily="34" charset="0"/>
              </a:rPr>
              <a:t>End users needs to know how good information from hydrologists is.</a:t>
            </a:r>
          </a:p>
          <a:p>
            <a:endParaRPr lang="en-US" sz="1800" dirty="0" smtClean="0">
              <a:latin typeface="Tahoma" pitchFamily="34" charset="0"/>
            </a:endParaRPr>
          </a:p>
          <a:p>
            <a:r>
              <a:rPr lang="en-US" sz="1800" dirty="0" smtClean="0">
                <a:latin typeface="Tahoma" pitchFamily="34" charset="0"/>
              </a:rPr>
              <a:t>Uncertainty assessment for hydrological predictions is still an open question. Uncertainty assessment in hydrology is very difficult.</a:t>
            </a:r>
          </a:p>
          <a:p>
            <a:endParaRPr lang="en-US" sz="1800" dirty="0" smtClean="0">
              <a:latin typeface="Tahoma" pitchFamily="34" charset="0"/>
            </a:endParaRPr>
          </a:p>
          <a:p>
            <a:r>
              <a:rPr lang="en-US" sz="1800" dirty="0" smtClean="0">
                <a:latin typeface="Tahoma" pitchFamily="34" charset="0"/>
              </a:rPr>
              <a:t>There is a general consensus that we need better measuring techniques.</a:t>
            </a:r>
          </a:p>
          <a:p>
            <a:endParaRPr lang="en-US" sz="1800" dirty="0" smtClean="0">
              <a:latin typeface="Tahoma" pitchFamily="34" charset="0"/>
            </a:endParaRPr>
          </a:p>
          <a:p>
            <a:r>
              <a:rPr lang="en-US" sz="1800" dirty="0" smtClean="0">
                <a:latin typeface="Tahoma" pitchFamily="34" charset="0"/>
              </a:rPr>
              <a:t>Remote sensing techniques offer interesting perspectives (</a:t>
            </a:r>
            <a:r>
              <a:rPr lang="en-US" sz="1800" dirty="0" err="1" smtClean="0">
                <a:latin typeface="Tahoma" pitchFamily="34" charset="0"/>
              </a:rPr>
              <a:t>Halldin</a:t>
            </a:r>
            <a:r>
              <a:rPr lang="en-US" sz="1800" dirty="0" smtClean="0">
                <a:latin typeface="Tahoma" pitchFamily="34" charset="0"/>
              </a:rPr>
              <a:t>, 2004; Di </a:t>
            </a:r>
            <a:r>
              <a:rPr lang="en-US" sz="1800" dirty="0" err="1" smtClean="0">
                <a:latin typeface="Tahoma" pitchFamily="34" charset="0"/>
              </a:rPr>
              <a:t>Baldassarre</a:t>
            </a:r>
            <a:r>
              <a:rPr lang="en-US" sz="1800" dirty="0" smtClean="0">
                <a:latin typeface="Tahoma" pitchFamily="34" charset="0"/>
              </a:rPr>
              <a:t>, 2011).</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53"/>
          <p:cNvSpPr txBox="1">
            <a:spLocks noChangeArrowheads="1"/>
          </p:cNvSpPr>
          <p:nvPr/>
        </p:nvSpPr>
        <p:spPr bwMode="auto">
          <a:xfrm>
            <a:off x="785786" y="1403323"/>
            <a:ext cx="7618466" cy="954107"/>
          </a:xfrm>
          <a:prstGeom prst="rect">
            <a:avLst/>
          </a:prstGeom>
          <a:noFill/>
          <a:ln w="9525">
            <a:noFill/>
            <a:miter lim="800000"/>
            <a:headEnd/>
            <a:tailEnd/>
          </a:ln>
          <a:effectLst/>
        </p:spPr>
        <p:txBody>
          <a:bodyPr wrap="square">
            <a:spAutoFit/>
          </a:bodyPr>
          <a:lstStyle/>
          <a:p>
            <a:pPr algn="ctr"/>
            <a:r>
              <a:rPr lang="it-IT" sz="2800" b="1" dirty="0" err="1" smtClean="0">
                <a:latin typeface="Tahoma" pitchFamily="34" charset="0"/>
                <a:ea typeface="ＭＳ Ｐゴシック" pitchFamily="-92" charset="-128"/>
              </a:rPr>
              <a:t>We</a:t>
            </a:r>
            <a:r>
              <a:rPr lang="it-IT" sz="2800" b="1" dirty="0" smtClean="0">
                <a:latin typeface="Tahoma" pitchFamily="34" charset="0"/>
                <a:ea typeface="ＭＳ Ｐゴシック" pitchFamily="-92" charset="-128"/>
              </a:rPr>
              <a:t> </a:t>
            </a:r>
            <a:r>
              <a:rPr lang="it-IT" sz="2800" b="1" dirty="0" err="1" smtClean="0">
                <a:latin typeface="Tahoma" pitchFamily="34" charset="0"/>
                <a:ea typeface="ＭＳ Ｐゴシック" pitchFamily="-92" charset="-128"/>
              </a:rPr>
              <a:t>have</a:t>
            </a:r>
            <a:r>
              <a:rPr lang="it-IT" sz="2800" b="1" dirty="0" smtClean="0">
                <a:latin typeface="Tahoma" pitchFamily="34" charset="0"/>
                <a:ea typeface="ＭＳ Ｐゴシック" pitchFamily="-92" charset="-128"/>
              </a:rPr>
              <a:t> </a:t>
            </a:r>
            <a:r>
              <a:rPr lang="it-IT" sz="2800" b="1" dirty="0" err="1" smtClean="0">
                <a:latin typeface="Tahoma" pitchFamily="34" charset="0"/>
                <a:ea typeface="ＭＳ Ｐゴシック" pitchFamily="-92" charset="-128"/>
              </a:rPr>
              <a:t>relevant</a:t>
            </a:r>
            <a:r>
              <a:rPr lang="it-IT" sz="2800" b="1" dirty="0" smtClean="0">
                <a:latin typeface="Tahoma" pitchFamily="34" charset="0"/>
                <a:ea typeface="ＭＳ Ｐゴシック" pitchFamily="-92" charset="-128"/>
              </a:rPr>
              <a:t> open </a:t>
            </a:r>
            <a:r>
              <a:rPr lang="it-IT" sz="2800" b="1" dirty="0" err="1" smtClean="0">
                <a:latin typeface="Tahoma" pitchFamily="34" charset="0"/>
                <a:ea typeface="ＭＳ Ｐゴシック" pitchFamily="-92" charset="-128"/>
              </a:rPr>
              <a:t>problems</a:t>
            </a:r>
            <a:r>
              <a:rPr lang="it-IT" sz="2800" b="1" dirty="0" smtClean="0">
                <a:latin typeface="Tahoma" pitchFamily="34" charset="0"/>
                <a:ea typeface="ＭＳ Ｐゴシック" pitchFamily="-92" charset="-128"/>
              </a:rPr>
              <a:t> </a:t>
            </a:r>
            <a:r>
              <a:rPr lang="it-IT" sz="2800" b="1" dirty="0" err="1" smtClean="0">
                <a:latin typeface="Tahoma" pitchFamily="34" charset="0"/>
                <a:ea typeface="ＭＳ Ｐゴシック" pitchFamily="-92" charset="-128"/>
              </a:rPr>
              <a:t>that</a:t>
            </a:r>
            <a:r>
              <a:rPr lang="it-IT" sz="2800" b="1" dirty="0" smtClean="0">
                <a:latin typeface="Tahoma" pitchFamily="34" charset="0"/>
                <a:ea typeface="ＭＳ Ｐゴシック" pitchFamily="-92" charset="-128"/>
              </a:rPr>
              <a:t> </a:t>
            </a:r>
            <a:r>
              <a:rPr lang="it-IT" sz="2800" b="1" dirty="0" err="1" smtClean="0">
                <a:latin typeface="Tahoma" pitchFamily="34" charset="0"/>
                <a:ea typeface="ＭＳ Ｐゴシック" pitchFamily="-92" charset="-128"/>
              </a:rPr>
              <a:t>limit</a:t>
            </a:r>
            <a:r>
              <a:rPr lang="it-IT" sz="2800" b="1" dirty="0" smtClean="0">
                <a:latin typeface="Tahoma" pitchFamily="34" charset="0"/>
                <a:ea typeface="ＭＳ Ｐゴシック" pitchFamily="-92" charset="-128"/>
              </a:rPr>
              <a:t> </a:t>
            </a:r>
            <a:r>
              <a:rPr lang="it-IT" sz="2800" b="1" dirty="0" err="1" smtClean="0">
                <a:latin typeface="Tahoma" pitchFamily="34" charset="0"/>
                <a:ea typeface="ＭＳ Ｐゴシック" pitchFamily="-92" charset="-128"/>
              </a:rPr>
              <a:t>our</a:t>
            </a:r>
            <a:r>
              <a:rPr lang="it-IT" sz="2800" b="1" dirty="0" smtClean="0">
                <a:latin typeface="Tahoma" pitchFamily="34" charset="0"/>
                <a:ea typeface="ＭＳ Ｐゴシック" pitchFamily="-92" charset="-128"/>
              </a:rPr>
              <a:t> </a:t>
            </a:r>
            <a:r>
              <a:rPr lang="it-IT" sz="2800" b="1" dirty="0" err="1" smtClean="0">
                <a:latin typeface="Tahoma" pitchFamily="34" charset="0"/>
                <a:ea typeface="ＭＳ Ｐゴシック" pitchFamily="-92" charset="-128"/>
              </a:rPr>
              <a:t>capability</a:t>
            </a:r>
            <a:r>
              <a:rPr lang="it-IT" sz="2800" b="1" dirty="0" smtClean="0">
                <a:latin typeface="Tahoma" pitchFamily="34" charset="0"/>
                <a:ea typeface="ＭＳ Ｐゴシック" pitchFamily="-92" charset="-128"/>
              </a:rPr>
              <a:t> </a:t>
            </a:r>
            <a:r>
              <a:rPr lang="it-IT" sz="2800" b="1" dirty="0" err="1" smtClean="0">
                <a:latin typeface="Tahoma" pitchFamily="34" charset="0"/>
                <a:ea typeface="ＭＳ Ｐゴシック" pitchFamily="-92" charset="-128"/>
              </a:rPr>
              <a:t>to</a:t>
            </a:r>
            <a:r>
              <a:rPr lang="it-IT" sz="2800" b="1" dirty="0" smtClean="0">
                <a:latin typeface="Tahoma" pitchFamily="34" charset="0"/>
                <a:ea typeface="ＭＳ Ｐゴシック" pitchFamily="-92" charset="-128"/>
              </a:rPr>
              <a:t> </a:t>
            </a:r>
            <a:r>
              <a:rPr lang="it-IT" sz="2800" b="1" dirty="0" err="1" smtClean="0">
                <a:latin typeface="Tahoma" pitchFamily="34" charset="0"/>
                <a:ea typeface="ＭＳ Ｐゴシック" pitchFamily="-92" charset="-128"/>
              </a:rPr>
              <a:t>predict</a:t>
            </a:r>
            <a:r>
              <a:rPr lang="it-IT" sz="2800" b="1" dirty="0" smtClean="0">
                <a:latin typeface="Tahoma" pitchFamily="34" charset="0"/>
                <a:ea typeface="ＭＳ Ｐゴシック" pitchFamily="-92" charset="-128"/>
              </a:rPr>
              <a:t> </a:t>
            </a:r>
            <a:r>
              <a:rPr lang="it-IT" sz="2800" b="1" dirty="0" err="1" smtClean="0">
                <a:latin typeface="Tahoma" pitchFamily="34" charset="0"/>
                <a:ea typeface="ＭＳ Ｐゴシック" pitchFamily="-92" charset="-128"/>
              </a:rPr>
              <a:t>hydrology</a:t>
            </a:r>
            <a:endParaRPr lang="it-IT" sz="1400" b="1" dirty="0">
              <a:latin typeface="Tahoma" pitchFamily="34" charset="0"/>
              <a:ea typeface="ＭＳ Ｐゴシック" pitchFamily="-92" charset="-128"/>
            </a:endParaRPr>
          </a:p>
        </p:txBody>
      </p:sp>
      <p:sp>
        <p:nvSpPr>
          <p:cNvPr id="6" name="Rettangolo 5"/>
          <p:cNvSpPr/>
          <p:nvPr/>
        </p:nvSpPr>
        <p:spPr>
          <a:xfrm>
            <a:off x="2928958" y="2821916"/>
            <a:ext cx="5929322" cy="2893100"/>
          </a:xfrm>
          <a:prstGeom prst="rect">
            <a:avLst/>
          </a:prstGeom>
        </p:spPr>
        <p:txBody>
          <a:bodyPr wrap="square">
            <a:spAutoFit/>
          </a:bodyPr>
          <a:lstStyle/>
          <a:p>
            <a:pPr>
              <a:spcBef>
                <a:spcPts val="600"/>
              </a:spcBef>
            </a:pPr>
            <a:r>
              <a:rPr lang="en-US" sz="1800" dirty="0" smtClean="0">
                <a:latin typeface="Tahoma" pitchFamily="34" charset="0"/>
              </a:rPr>
              <a:t>We strongly need to better understand how rainwater reaches the river (Westerberg et al., 2010; </a:t>
            </a:r>
            <a:r>
              <a:rPr lang="en-US" sz="1800" dirty="0" err="1" smtClean="0">
                <a:latin typeface="Tahoma" pitchFamily="34" charset="0"/>
              </a:rPr>
              <a:t>Koutsoyiannis</a:t>
            </a:r>
            <a:r>
              <a:rPr lang="en-US" sz="1800" dirty="0" smtClean="0">
                <a:latin typeface="Tahoma" pitchFamily="34" charset="0"/>
              </a:rPr>
              <a:t>, 2010</a:t>
            </a:r>
            <a:r>
              <a:rPr lang="en-US" sz="1800" dirty="0" smtClean="0">
                <a:latin typeface="Tahoma" pitchFamily="34" charset="0"/>
              </a:rPr>
              <a:t>).</a:t>
            </a:r>
          </a:p>
          <a:p>
            <a:pPr>
              <a:spcBef>
                <a:spcPts val="600"/>
              </a:spcBef>
            </a:pPr>
            <a:endParaRPr lang="en-US" sz="1800" dirty="0" smtClean="0">
              <a:latin typeface="Tahoma" pitchFamily="34" charset="0"/>
            </a:endParaRPr>
          </a:p>
          <a:p>
            <a:pPr>
              <a:spcBef>
                <a:spcPts val="600"/>
              </a:spcBef>
            </a:pPr>
            <a:r>
              <a:rPr lang="en-US" sz="1800" dirty="0" smtClean="0">
                <a:latin typeface="Tahoma" pitchFamily="34" charset="0"/>
              </a:rPr>
              <a:t>We need to improve techniques for estimating uncertainty of hydrological variables</a:t>
            </a:r>
            <a:r>
              <a:rPr lang="en-US" sz="1800" dirty="0" smtClean="0">
                <a:latin typeface="Tahoma" pitchFamily="34" charset="0"/>
              </a:rPr>
              <a:t>.</a:t>
            </a:r>
          </a:p>
          <a:p>
            <a:pPr>
              <a:spcBef>
                <a:spcPts val="600"/>
              </a:spcBef>
            </a:pPr>
            <a:endParaRPr lang="en-US" sz="1800" dirty="0" smtClean="0">
              <a:latin typeface="Tahoma" pitchFamily="34" charset="0"/>
            </a:endParaRPr>
          </a:p>
          <a:p>
            <a:pPr>
              <a:spcBef>
                <a:spcPts val="600"/>
              </a:spcBef>
            </a:pPr>
            <a:r>
              <a:rPr lang="en-US" sz="1800" dirty="0" smtClean="0">
                <a:latin typeface="Tahoma" pitchFamily="34" charset="0"/>
              </a:rPr>
              <a:t>We need to better profit from hydrological information and to improve hydrological measurements.</a:t>
            </a:r>
          </a:p>
        </p:txBody>
      </p:sp>
      <p:pic>
        <p:nvPicPr>
          <p:cNvPr id="4" name="Immagine 3" descr="BdR0002.jpg"/>
          <p:cNvPicPr>
            <a:picLocks noChangeAspect="1"/>
          </p:cNvPicPr>
          <p:nvPr/>
        </p:nvPicPr>
        <p:blipFill>
          <a:blip r:embed="rId2"/>
          <a:stretch>
            <a:fillRect/>
          </a:stretch>
        </p:blipFill>
        <p:spPr>
          <a:xfrm>
            <a:off x="500034" y="2571744"/>
            <a:ext cx="2348647" cy="342902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53"/>
          <p:cNvSpPr txBox="1">
            <a:spLocks noChangeArrowheads="1"/>
          </p:cNvSpPr>
          <p:nvPr/>
        </p:nvSpPr>
        <p:spPr bwMode="auto">
          <a:xfrm>
            <a:off x="785786" y="1403323"/>
            <a:ext cx="7618466" cy="523220"/>
          </a:xfrm>
          <a:prstGeom prst="rect">
            <a:avLst/>
          </a:prstGeom>
          <a:noFill/>
          <a:ln w="9525">
            <a:noFill/>
            <a:miter lim="800000"/>
            <a:headEnd/>
            <a:tailEnd/>
          </a:ln>
          <a:effectLst/>
        </p:spPr>
        <p:txBody>
          <a:bodyPr wrap="square">
            <a:spAutoFit/>
          </a:bodyPr>
          <a:lstStyle/>
          <a:p>
            <a:pPr algn="ctr"/>
            <a:r>
              <a:rPr lang="it-IT" sz="2800" b="1" dirty="0" err="1" smtClean="0">
                <a:latin typeface="Tahoma" pitchFamily="34" charset="0"/>
                <a:ea typeface="ＭＳ Ｐゴシック" pitchFamily="-92" charset="-128"/>
              </a:rPr>
              <a:t>Towards</a:t>
            </a:r>
            <a:r>
              <a:rPr lang="it-IT" sz="2800" b="1" dirty="0" smtClean="0">
                <a:latin typeface="Tahoma" pitchFamily="34" charset="0"/>
                <a:ea typeface="ＭＳ Ｐゴシック" pitchFamily="-92" charset="-128"/>
              </a:rPr>
              <a:t> a </a:t>
            </a:r>
            <a:r>
              <a:rPr lang="it-IT" sz="2800" b="1" dirty="0" err="1" smtClean="0">
                <a:latin typeface="Tahoma" pitchFamily="34" charset="0"/>
                <a:ea typeface="ＭＳ Ｐゴシック" pitchFamily="-92" charset="-128"/>
              </a:rPr>
              <a:t>bright</a:t>
            </a:r>
            <a:r>
              <a:rPr lang="it-IT" sz="2800" b="1" dirty="0" smtClean="0">
                <a:latin typeface="Tahoma" pitchFamily="34" charset="0"/>
                <a:ea typeface="ＭＳ Ｐゴシック" pitchFamily="-92" charset="-128"/>
              </a:rPr>
              <a:t> </a:t>
            </a:r>
            <a:r>
              <a:rPr lang="it-IT" sz="2800" b="1" dirty="0" err="1" smtClean="0">
                <a:latin typeface="Tahoma" pitchFamily="34" charset="0"/>
                <a:ea typeface="ＭＳ Ｐゴシック" pitchFamily="-92" charset="-128"/>
              </a:rPr>
              <a:t>hydrological</a:t>
            </a:r>
            <a:r>
              <a:rPr lang="it-IT" sz="2800" b="1" dirty="0" smtClean="0">
                <a:latin typeface="Tahoma" pitchFamily="34" charset="0"/>
                <a:ea typeface="ＭＳ Ｐゴシック" pitchFamily="-92" charset="-128"/>
              </a:rPr>
              <a:t> future</a:t>
            </a:r>
            <a:endParaRPr lang="it-IT" sz="1400" b="1" dirty="0">
              <a:latin typeface="Tahoma" pitchFamily="34" charset="0"/>
              <a:ea typeface="ＭＳ Ｐゴシック" pitchFamily="-92" charset="-128"/>
            </a:endParaRPr>
          </a:p>
        </p:txBody>
      </p:sp>
      <p:sp>
        <p:nvSpPr>
          <p:cNvPr id="6" name="Rettangolo 5"/>
          <p:cNvSpPr/>
          <p:nvPr/>
        </p:nvSpPr>
        <p:spPr>
          <a:xfrm>
            <a:off x="2857488" y="2339356"/>
            <a:ext cx="6215042" cy="3447098"/>
          </a:xfrm>
          <a:prstGeom prst="rect">
            <a:avLst/>
          </a:prstGeom>
        </p:spPr>
        <p:txBody>
          <a:bodyPr wrap="square">
            <a:spAutoFit/>
          </a:bodyPr>
          <a:lstStyle/>
          <a:p>
            <a:pPr>
              <a:spcBef>
                <a:spcPts val="600"/>
              </a:spcBef>
            </a:pPr>
            <a:r>
              <a:rPr lang="en-US" sz="1800" dirty="0" smtClean="0">
                <a:latin typeface="Tahoma" pitchFamily="34" charset="0"/>
              </a:rPr>
              <a:t>The recent history of hydrology is </a:t>
            </a:r>
            <a:r>
              <a:rPr lang="en-US" sz="1800" dirty="0" err="1" smtClean="0">
                <a:latin typeface="Tahoma" pitchFamily="34" charset="0"/>
              </a:rPr>
              <a:t>characterised</a:t>
            </a:r>
            <a:r>
              <a:rPr lang="en-US" sz="1800" dirty="0" smtClean="0">
                <a:latin typeface="Tahoma" pitchFamily="34" charset="0"/>
              </a:rPr>
              <a:t> by relevant progresses.</a:t>
            </a:r>
          </a:p>
          <a:p>
            <a:pPr>
              <a:spcBef>
                <a:spcPts val="600"/>
              </a:spcBef>
            </a:pPr>
            <a:r>
              <a:rPr lang="en-US" sz="1800" dirty="0" smtClean="0">
                <a:latin typeface="Tahoma" pitchFamily="34" charset="0"/>
              </a:rPr>
              <a:t>We need to stimulate an open scientific debate and to stimulate young students.</a:t>
            </a:r>
          </a:p>
          <a:p>
            <a:pPr>
              <a:spcBef>
                <a:spcPts val="600"/>
              </a:spcBef>
            </a:pPr>
            <a:r>
              <a:rPr lang="en-US" sz="1800" dirty="0" err="1" smtClean="0">
                <a:latin typeface="Tahoma" pitchFamily="34" charset="0"/>
              </a:rPr>
              <a:t>Interdisciplinarity</a:t>
            </a:r>
            <a:r>
              <a:rPr lang="en-US" sz="1800" dirty="0" smtClean="0">
                <a:latin typeface="Tahoma" pitchFamily="34" charset="0"/>
              </a:rPr>
              <a:t> is fundamental.</a:t>
            </a:r>
          </a:p>
          <a:p>
            <a:pPr>
              <a:spcBef>
                <a:spcPts val="600"/>
              </a:spcBef>
            </a:pPr>
            <a:r>
              <a:rPr lang="en-US" sz="1800" dirty="0" smtClean="0">
                <a:latin typeface="Tahoma" pitchFamily="34" charset="0"/>
              </a:rPr>
              <a:t>Identifying an order of priority is even more important. We must address relevant problems first. Research for the sake of research is a sport, research for the sake of solving water problems is a humanitarian need.</a:t>
            </a:r>
          </a:p>
          <a:p>
            <a:pPr>
              <a:spcBef>
                <a:spcPts val="600"/>
              </a:spcBef>
            </a:pPr>
            <a:r>
              <a:rPr lang="en-US" sz="1800" dirty="0" smtClean="0">
                <a:latin typeface="Tahoma" pitchFamily="34" charset="0"/>
              </a:rPr>
              <a:t>The future is bright if/because young scientists are bright. Education is the key. Water is fun! (Seibert, 2011).</a:t>
            </a:r>
          </a:p>
        </p:txBody>
      </p:sp>
      <p:pic>
        <p:nvPicPr>
          <p:cNvPr id="4" name="Immagine 3" descr="BdR0002.jpg"/>
          <p:cNvPicPr>
            <a:picLocks noChangeAspect="1"/>
          </p:cNvPicPr>
          <p:nvPr/>
        </p:nvPicPr>
        <p:blipFill>
          <a:blip r:embed="rId2"/>
          <a:stretch>
            <a:fillRect/>
          </a:stretch>
        </p:blipFill>
        <p:spPr>
          <a:xfrm>
            <a:off x="500034" y="2357430"/>
            <a:ext cx="2348647" cy="342902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53"/>
          <p:cNvSpPr txBox="1">
            <a:spLocks noChangeArrowheads="1"/>
          </p:cNvSpPr>
          <p:nvPr/>
        </p:nvSpPr>
        <p:spPr bwMode="auto">
          <a:xfrm>
            <a:off x="1571604" y="1405582"/>
            <a:ext cx="5786478" cy="523220"/>
          </a:xfrm>
          <a:prstGeom prst="rect">
            <a:avLst/>
          </a:prstGeom>
          <a:noFill/>
          <a:ln w="9525">
            <a:noFill/>
            <a:miter lim="800000"/>
            <a:headEnd/>
            <a:tailEnd/>
          </a:ln>
          <a:effectLst/>
        </p:spPr>
        <p:txBody>
          <a:bodyPr wrap="square">
            <a:spAutoFit/>
          </a:bodyPr>
          <a:lstStyle/>
          <a:p>
            <a:pPr algn="ctr"/>
            <a:r>
              <a:rPr lang="it-IT" sz="2800" b="1" dirty="0" err="1" smtClean="0">
                <a:latin typeface="Tahoma" pitchFamily="34" charset="0"/>
                <a:ea typeface="ＭＳ Ｐゴシック" pitchFamily="-92" charset="-128"/>
              </a:rPr>
              <a:t>What</a:t>
            </a:r>
            <a:r>
              <a:rPr lang="it-IT" sz="2800" b="1" dirty="0" smtClean="0">
                <a:latin typeface="Tahoma" pitchFamily="34" charset="0"/>
                <a:ea typeface="ＭＳ Ｐゴシック" pitchFamily="-92" charset="-128"/>
              </a:rPr>
              <a:t> </a:t>
            </a:r>
            <a:r>
              <a:rPr lang="it-IT" sz="2800" b="1" dirty="0" err="1" smtClean="0">
                <a:latin typeface="Tahoma" pitchFamily="34" charset="0"/>
                <a:ea typeface="ＭＳ Ｐゴシック" pitchFamily="-92" charset="-128"/>
              </a:rPr>
              <a:t>is</a:t>
            </a:r>
            <a:r>
              <a:rPr lang="it-IT" sz="2800" b="1" dirty="0" smtClean="0">
                <a:latin typeface="Tahoma" pitchFamily="34" charset="0"/>
                <a:ea typeface="ＭＳ Ｐゴシック" pitchFamily="-92" charset="-128"/>
              </a:rPr>
              <a:t> </a:t>
            </a:r>
            <a:r>
              <a:rPr lang="it-IT" sz="2800" b="1" dirty="0" err="1" smtClean="0">
                <a:latin typeface="Tahoma" pitchFamily="34" charset="0"/>
                <a:ea typeface="ＭＳ Ｐゴシック" pitchFamily="-92" charset="-128"/>
              </a:rPr>
              <a:t>hydrology</a:t>
            </a:r>
            <a:r>
              <a:rPr lang="it-IT" sz="2800" b="1" dirty="0" smtClean="0">
                <a:latin typeface="Tahoma" pitchFamily="34" charset="0"/>
                <a:ea typeface="ＭＳ Ｐゴシック" pitchFamily="-92" charset="-128"/>
              </a:rPr>
              <a:t>?</a:t>
            </a:r>
            <a:endParaRPr lang="it-IT" sz="1400" b="1" dirty="0">
              <a:latin typeface="Tahoma" pitchFamily="34" charset="0"/>
              <a:ea typeface="ＭＳ Ｐゴシック" pitchFamily="-92" charset="-128"/>
            </a:endParaRPr>
          </a:p>
        </p:txBody>
      </p:sp>
      <p:sp>
        <p:nvSpPr>
          <p:cNvPr id="6" name="Rettangolo 5"/>
          <p:cNvSpPr/>
          <p:nvPr/>
        </p:nvSpPr>
        <p:spPr>
          <a:xfrm>
            <a:off x="642910" y="2071678"/>
            <a:ext cx="7715304" cy="1200329"/>
          </a:xfrm>
          <a:prstGeom prst="rect">
            <a:avLst/>
          </a:prstGeom>
        </p:spPr>
        <p:txBody>
          <a:bodyPr wrap="square">
            <a:spAutoFit/>
          </a:bodyPr>
          <a:lstStyle/>
          <a:p>
            <a:r>
              <a:rPr lang="en-US" sz="1800" dirty="0" smtClean="0">
                <a:latin typeface="Tahoma" pitchFamily="34" charset="0"/>
              </a:rPr>
              <a:t>From Wikipedia: Hydrology is the study of the movement, distribution, and quality of water on Earth and other planets, including the hydrologic cycle, water resources and environmental watershed sustainability (http://en.wikipedia.org/wiki/Hydrology)</a:t>
            </a:r>
            <a:endParaRPr lang="it-IT" sz="1800" dirty="0">
              <a:latin typeface="Tahoma" pitchFamily="34" charset="0"/>
            </a:endParaRPr>
          </a:p>
        </p:txBody>
      </p:sp>
      <p:pic>
        <p:nvPicPr>
          <p:cNvPr id="2049" name="Picture 1"/>
          <p:cNvPicPr>
            <a:picLocks noChangeAspect="1" noChangeArrowheads="1"/>
          </p:cNvPicPr>
          <p:nvPr/>
        </p:nvPicPr>
        <p:blipFill>
          <a:blip r:embed="rId2"/>
          <a:srcRect/>
          <a:stretch>
            <a:fillRect/>
          </a:stretch>
        </p:blipFill>
        <p:spPr bwMode="auto">
          <a:xfrm>
            <a:off x="785786" y="3500438"/>
            <a:ext cx="3814773" cy="2605977"/>
          </a:xfrm>
          <a:prstGeom prst="rect">
            <a:avLst/>
          </a:prstGeom>
          <a:noFill/>
          <a:ln w="9525">
            <a:noFill/>
            <a:miter lim="800000"/>
            <a:headEnd/>
            <a:tailEnd/>
          </a:ln>
          <a:effectLst/>
        </p:spPr>
      </p:pic>
      <p:sp>
        <p:nvSpPr>
          <p:cNvPr id="8" name="Rettangolo 7"/>
          <p:cNvSpPr/>
          <p:nvPr/>
        </p:nvSpPr>
        <p:spPr>
          <a:xfrm>
            <a:off x="4786346" y="4312515"/>
            <a:ext cx="3857620" cy="523220"/>
          </a:xfrm>
          <a:prstGeom prst="rect">
            <a:avLst/>
          </a:prstGeom>
        </p:spPr>
        <p:txBody>
          <a:bodyPr wrap="square">
            <a:spAutoFit/>
          </a:bodyPr>
          <a:lstStyle/>
          <a:p>
            <a:r>
              <a:rPr lang="en-US" sz="1400" dirty="0" smtClean="0">
                <a:latin typeface="Tahoma" pitchFamily="34" charset="0"/>
              </a:rPr>
              <a:t>Image from: http://ga.water.usgs.gov/edu/watercycle.html</a:t>
            </a:r>
            <a:endParaRPr lang="it-IT"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53"/>
          <p:cNvSpPr txBox="1">
            <a:spLocks noChangeArrowheads="1"/>
          </p:cNvSpPr>
          <p:nvPr/>
        </p:nvSpPr>
        <p:spPr bwMode="auto">
          <a:xfrm>
            <a:off x="1571604" y="1285860"/>
            <a:ext cx="5786478" cy="523220"/>
          </a:xfrm>
          <a:prstGeom prst="rect">
            <a:avLst/>
          </a:prstGeom>
          <a:noFill/>
          <a:ln w="9525">
            <a:noFill/>
            <a:miter lim="800000"/>
            <a:headEnd/>
            <a:tailEnd/>
          </a:ln>
          <a:effectLst/>
        </p:spPr>
        <p:txBody>
          <a:bodyPr wrap="square">
            <a:spAutoFit/>
          </a:bodyPr>
          <a:lstStyle/>
          <a:p>
            <a:pPr algn="ctr"/>
            <a:r>
              <a:rPr lang="it-IT" sz="2800" b="1" dirty="0" err="1" smtClean="0">
                <a:latin typeface="Tahoma" pitchFamily="34" charset="0"/>
                <a:ea typeface="ＭＳ Ｐゴシック" pitchFamily="-92" charset="-128"/>
              </a:rPr>
              <a:t>How</a:t>
            </a:r>
            <a:r>
              <a:rPr lang="it-IT" sz="2800" b="1" dirty="0" smtClean="0">
                <a:latin typeface="Tahoma" pitchFamily="34" charset="0"/>
                <a:ea typeface="ＭＳ Ｐゴシック" pitchFamily="-92" charset="-128"/>
              </a:rPr>
              <a:t> </a:t>
            </a:r>
            <a:r>
              <a:rPr lang="it-IT" sz="2800" b="1" dirty="0" err="1" smtClean="0">
                <a:latin typeface="Tahoma" pitchFamily="34" charset="0"/>
                <a:ea typeface="ＭＳ Ｐゴシック" pitchFamily="-92" charset="-128"/>
              </a:rPr>
              <a:t>much</a:t>
            </a:r>
            <a:r>
              <a:rPr lang="it-IT" sz="2800" b="1" dirty="0" smtClean="0">
                <a:latin typeface="Tahoma" pitchFamily="34" charset="0"/>
                <a:ea typeface="ＭＳ Ｐゴシック" pitchFamily="-92" charset="-128"/>
              </a:rPr>
              <a:t> water do </a:t>
            </a:r>
            <a:r>
              <a:rPr lang="it-IT" sz="2800" b="1" dirty="0" err="1" smtClean="0">
                <a:latin typeface="Tahoma" pitchFamily="34" charset="0"/>
                <a:ea typeface="ＭＳ Ｐゴシック" pitchFamily="-92" charset="-128"/>
              </a:rPr>
              <a:t>we</a:t>
            </a:r>
            <a:r>
              <a:rPr lang="it-IT" sz="2800" b="1" dirty="0" smtClean="0">
                <a:latin typeface="Tahoma" pitchFamily="34" charset="0"/>
                <a:ea typeface="ＭＳ Ｐゴシック" pitchFamily="-92" charset="-128"/>
              </a:rPr>
              <a:t> </a:t>
            </a:r>
            <a:r>
              <a:rPr lang="it-IT" sz="2800" b="1" dirty="0" err="1" smtClean="0">
                <a:latin typeface="Tahoma" pitchFamily="34" charset="0"/>
                <a:ea typeface="ＭＳ Ｐゴシック" pitchFamily="-92" charset="-128"/>
              </a:rPr>
              <a:t>have</a:t>
            </a:r>
            <a:r>
              <a:rPr lang="it-IT" sz="2800" b="1" dirty="0" smtClean="0">
                <a:latin typeface="Tahoma" pitchFamily="34" charset="0"/>
                <a:ea typeface="ＭＳ Ｐゴシック" pitchFamily="-92" charset="-128"/>
              </a:rPr>
              <a:t>?</a:t>
            </a:r>
            <a:endParaRPr lang="it-IT" sz="1400" b="1" dirty="0">
              <a:latin typeface="Tahoma" pitchFamily="34" charset="0"/>
              <a:ea typeface="ＭＳ Ｐゴシック" pitchFamily="-92" charset="-128"/>
            </a:endParaRPr>
          </a:p>
        </p:txBody>
      </p:sp>
      <p:sp>
        <p:nvSpPr>
          <p:cNvPr id="6" name="Rettangolo 5"/>
          <p:cNvSpPr/>
          <p:nvPr/>
        </p:nvSpPr>
        <p:spPr>
          <a:xfrm>
            <a:off x="1142976" y="1978215"/>
            <a:ext cx="7715304" cy="307777"/>
          </a:xfrm>
          <a:prstGeom prst="rect">
            <a:avLst/>
          </a:prstGeom>
        </p:spPr>
        <p:txBody>
          <a:bodyPr wrap="square">
            <a:spAutoFit/>
          </a:bodyPr>
          <a:lstStyle/>
          <a:p>
            <a:r>
              <a:rPr lang="en-US" sz="1400" dirty="0" smtClean="0">
                <a:latin typeface="Tahoma" pitchFamily="34" charset="0"/>
              </a:rPr>
              <a:t>From http://ga.water.usgs.gov/edu/earthhowmuch.html</a:t>
            </a:r>
            <a:endParaRPr lang="it-IT" sz="1400" dirty="0">
              <a:latin typeface="Tahoma" pitchFamily="34" charset="0"/>
            </a:endParaRPr>
          </a:p>
        </p:txBody>
      </p:sp>
      <p:pic>
        <p:nvPicPr>
          <p:cNvPr id="7" name="Immagine 6" descr="Untitled.jpg"/>
          <p:cNvPicPr>
            <a:picLocks noChangeAspect="1"/>
          </p:cNvPicPr>
          <p:nvPr/>
        </p:nvPicPr>
        <p:blipFill>
          <a:blip r:embed="rId2"/>
          <a:srcRect r="21881"/>
          <a:stretch>
            <a:fillRect/>
          </a:stretch>
        </p:blipFill>
        <p:spPr>
          <a:xfrm>
            <a:off x="1189014" y="2295544"/>
            <a:ext cx="6297657" cy="38481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53"/>
          <p:cNvSpPr txBox="1">
            <a:spLocks noChangeArrowheads="1"/>
          </p:cNvSpPr>
          <p:nvPr/>
        </p:nvSpPr>
        <p:spPr bwMode="auto">
          <a:xfrm>
            <a:off x="1571604" y="1285860"/>
            <a:ext cx="5786478" cy="523220"/>
          </a:xfrm>
          <a:prstGeom prst="rect">
            <a:avLst/>
          </a:prstGeom>
          <a:noFill/>
          <a:ln w="9525">
            <a:noFill/>
            <a:miter lim="800000"/>
            <a:headEnd/>
            <a:tailEnd/>
          </a:ln>
          <a:effectLst/>
        </p:spPr>
        <p:txBody>
          <a:bodyPr wrap="square">
            <a:spAutoFit/>
          </a:bodyPr>
          <a:lstStyle/>
          <a:p>
            <a:pPr algn="ctr"/>
            <a:r>
              <a:rPr lang="it-IT" sz="2800" b="1" dirty="0" err="1" smtClean="0">
                <a:latin typeface="Tahoma" pitchFamily="34" charset="0"/>
                <a:ea typeface="ＭＳ Ｐゴシック" pitchFamily="-92" charset="-128"/>
              </a:rPr>
              <a:t>How</a:t>
            </a:r>
            <a:r>
              <a:rPr lang="it-IT" sz="2800" b="1" dirty="0" smtClean="0">
                <a:latin typeface="Tahoma" pitchFamily="34" charset="0"/>
                <a:ea typeface="ＭＳ Ｐゴシック" pitchFamily="-92" charset="-128"/>
              </a:rPr>
              <a:t> </a:t>
            </a:r>
            <a:r>
              <a:rPr lang="it-IT" sz="2800" b="1" dirty="0" err="1" smtClean="0">
                <a:latin typeface="Tahoma" pitchFamily="34" charset="0"/>
                <a:ea typeface="ＭＳ Ｐゴシック" pitchFamily="-92" charset="-128"/>
              </a:rPr>
              <a:t>much</a:t>
            </a:r>
            <a:r>
              <a:rPr lang="it-IT" sz="2800" b="1" dirty="0" smtClean="0">
                <a:latin typeface="Tahoma" pitchFamily="34" charset="0"/>
                <a:ea typeface="ＭＳ Ｐゴシック" pitchFamily="-92" charset="-128"/>
              </a:rPr>
              <a:t> water do </a:t>
            </a:r>
            <a:r>
              <a:rPr lang="it-IT" sz="2800" b="1" dirty="0" err="1" smtClean="0">
                <a:latin typeface="Tahoma" pitchFamily="34" charset="0"/>
                <a:ea typeface="ＭＳ Ｐゴシック" pitchFamily="-92" charset="-128"/>
              </a:rPr>
              <a:t>we</a:t>
            </a:r>
            <a:r>
              <a:rPr lang="it-IT" sz="2800" b="1" dirty="0" smtClean="0">
                <a:latin typeface="Tahoma" pitchFamily="34" charset="0"/>
                <a:ea typeface="ＭＳ Ｐゴシック" pitchFamily="-92" charset="-128"/>
              </a:rPr>
              <a:t> </a:t>
            </a:r>
            <a:r>
              <a:rPr lang="it-IT" sz="2800" b="1" dirty="0" err="1" smtClean="0">
                <a:latin typeface="Tahoma" pitchFamily="34" charset="0"/>
                <a:ea typeface="ＭＳ Ｐゴシック" pitchFamily="-92" charset="-128"/>
              </a:rPr>
              <a:t>have</a:t>
            </a:r>
            <a:r>
              <a:rPr lang="it-IT" sz="2800" b="1" dirty="0" smtClean="0">
                <a:latin typeface="Tahoma" pitchFamily="34" charset="0"/>
                <a:ea typeface="ＭＳ Ｐゴシック" pitchFamily="-92" charset="-128"/>
              </a:rPr>
              <a:t>?</a:t>
            </a:r>
            <a:endParaRPr lang="it-IT" sz="1400" b="1" dirty="0">
              <a:latin typeface="Tahoma" pitchFamily="34" charset="0"/>
              <a:ea typeface="ＭＳ Ｐゴシック" pitchFamily="-92" charset="-128"/>
            </a:endParaRPr>
          </a:p>
        </p:txBody>
      </p:sp>
      <p:sp>
        <p:nvSpPr>
          <p:cNvPr id="6" name="Rettangolo 5"/>
          <p:cNvSpPr/>
          <p:nvPr/>
        </p:nvSpPr>
        <p:spPr>
          <a:xfrm rot="16200000">
            <a:off x="5816659" y="3232757"/>
            <a:ext cx="4559889" cy="523220"/>
          </a:xfrm>
          <a:prstGeom prst="rect">
            <a:avLst/>
          </a:prstGeom>
        </p:spPr>
        <p:txBody>
          <a:bodyPr wrap="square">
            <a:spAutoFit/>
          </a:bodyPr>
          <a:lstStyle/>
          <a:p>
            <a:r>
              <a:rPr lang="en-US" sz="1400" dirty="0" smtClean="0">
                <a:latin typeface="Tahoma" pitchFamily="34" charset="0"/>
              </a:rPr>
              <a:t>From http://ga.water.usgs.gov/edu/earthwherewater.html</a:t>
            </a:r>
            <a:endParaRPr lang="it-IT" sz="1400" dirty="0">
              <a:latin typeface="Tahoma" pitchFamily="34" charset="0"/>
            </a:endParaRPr>
          </a:p>
        </p:txBody>
      </p:sp>
      <p:pic>
        <p:nvPicPr>
          <p:cNvPr id="5" name="Immagine 4" descr="Untitled.jpg"/>
          <p:cNvPicPr>
            <a:picLocks noChangeAspect="1"/>
          </p:cNvPicPr>
          <p:nvPr/>
        </p:nvPicPr>
        <p:blipFill>
          <a:blip r:embed="rId2"/>
          <a:srcRect t="8374"/>
          <a:stretch>
            <a:fillRect/>
          </a:stretch>
        </p:blipFill>
        <p:spPr>
          <a:xfrm>
            <a:off x="461962" y="2000240"/>
            <a:ext cx="7038996" cy="411913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53"/>
          <p:cNvSpPr txBox="1">
            <a:spLocks noChangeArrowheads="1"/>
          </p:cNvSpPr>
          <p:nvPr/>
        </p:nvSpPr>
        <p:spPr bwMode="auto">
          <a:xfrm>
            <a:off x="500034" y="1357298"/>
            <a:ext cx="8358246" cy="523220"/>
          </a:xfrm>
          <a:prstGeom prst="rect">
            <a:avLst/>
          </a:prstGeom>
          <a:noFill/>
          <a:ln w="9525">
            <a:noFill/>
            <a:miter lim="800000"/>
            <a:headEnd/>
            <a:tailEnd/>
          </a:ln>
          <a:effectLst/>
        </p:spPr>
        <p:txBody>
          <a:bodyPr wrap="square">
            <a:spAutoFit/>
          </a:bodyPr>
          <a:lstStyle/>
          <a:p>
            <a:pPr algn="ctr"/>
            <a:r>
              <a:rPr lang="it-IT" sz="2800" b="1" dirty="0" err="1" smtClean="0">
                <a:latin typeface="Tahoma" pitchFamily="34" charset="0"/>
                <a:ea typeface="ＭＳ Ｐゴシック" pitchFamily="-92" charset="-128"/>
              </a:rPr>
              <a:t>Hydrology</a:t>
            </a:r>
            <a:r>
              <a:rPr lang="it-IT" sz="2800" b="1" dirty="0" smtClean="0">
                <a:latin typeface="Tahoma" pitchFamily="34" charset="0"/>
                <a:ea typeface="ＭＳ Ｐゴシック" pitchFamily="-92" charset="-128"/>
              </a:rPr>
              <a:t> </a:t>
            </a:r>
            <a:r>
              <a:rPr lang="it-IT" sz="2800" b="1" dirty="0" err="1" smtClean="0">
                <a:latin typeface="Tahoma" pitchFamily="34" charset="0"/>
                <a:ea typeface="ＭＳ Ｐゴシック" pitchFamily="-92" charset="-128"/>
              </a:rPr>
              <a:t>is</a:t>
            </a:r>
            <a:r>
              <a:rPr lang="it-IT" sz="2800" b="1" dirty="0" smtClean="0">
                <a:latin typeface="Tahoma" pitchFamily="34" charset="0"/>
                <a:ea typeface="ＭＳ Ｐゴシック" pitchFamily="-92" charset="-128"/>
              </a:rPr>
              <a:t> </a:t>
            </a:r>
            <a:r>
              <a:rPr lang="it-IT" sz="2800" b="1" dirty="0" err="1" smtClean="0">
                <a:latin typeface="Tahoma" pitchFamily="34" charset="0"/>
                <a:ea typeface="ＭＳ Ｐゴシック" pitchFamily="-92" charset="-128"/>
              </a:rPr>
              <a:t>important</a:t>
            </a:r>
            <a:r>
              <a:rPr lang="it-IT" sz="2800" b="1" dirty="0" smtClean="0">
                <a:latin typeface="Tahoma" pitchFamily="34" charset="0"/>
                <a:ea typeface="ＭＳ Ｐゴシック" pitchFamily="-92" charset="-128"/>
              </a:rPr>
              <a:t> </a:t>
            </a:r>
            <a:r>
              <a:rPr lang="it-IT" sz="2800" b="1" dirty="0" err="1" smtClean="0">
                <a:latin typeface="Tahoma" pitchFamily="34" charset="0"/>
                <a:ea typeface="ＭＳ Ｐゴシック" pitchFamily="-92" charset="-128"/>
              </a:rPr>
              <a:t>but</a:t>
            </a:r>
            <a:r>
              <a:rPr lang="it-IT" sz="2800" b="1" dirty="0" smtClean="0">
                <a:latin typeface="Tahoma" pitchFamily="34" charset="0"/>
                <a:ea typeface="ＭＳ Ｐゴシック" pitchFamily="-92" charset="-128"/>
              </a:rPr>
              <a:t> </a:t>
            </a:r>
            <a:r>
              <a:rPr lang="it-IT" sz="2800" b="1" dirty="0" err="1" smtClean="0">
                <a:latin typeface="Tahoma" pitchFamily="34" charset="0"/>
                <a:ea typeface="ＭＳ Ｐゴシック" pitchFamily="-92" charset="-128"/>
              </a:rPr>
              <a:t>is</a:t>
            </a:r>
            <a:r>
              <a:rPr lang="it-IT" sz="2800" b="1" dirty="0" smtClean="0">
                <a:latin typeface="Tahoma" pitchFamily="34" charset="0"/>
                <a:ea typeface="ＭＳ Ｐゴシック" pitchFamily="-92" charset="-128"/>
              </a:rPr>
              <a:t> a </a:t>
            </a:r>
            <a:r>
              <a:rPr lang="it-IT" sz="2800" b="1" dirty="0" err="1" smtClean="0">
                <a:latin typeface="Tahoma" pitchFamily="34" charset="0"/>
                <a:ea typeface="ＭＳ Ｐゴシック" pitchFamily="-92" charset="-128"/>
              </a:rPr>
              <a:t>young</a:t>
            </a:r>
            <a:r>
              <a:rPr lang="it-IT" sz="2800" b="1" dirty="0" smtClean="0">
                <a:latin typeface="Tahoma" pitchFamily="34" charset="0"/>
                <a:ea typeface="ＭＳ Ｐゴシック" pitchFamily="-92" charset="-128"/>
              </a:rPr>
              <a:t> science</a:t>
            </a:r>
            <a:endParaRPr lang="it-IT" sz="1400" b="1" dirty="0">
              <a:latin typeface="Tahoma" pitchFamily="34" charset="0"/>
              <a:ea typeface="ＭＳ Ｐゴシック" pitchFamily="-92" charset="-128"/>
            </a:endParaRPr>
          </a:p>
        </p:txBody>
      </p:sp>
      <p:sp>
        <p:nvSpPr>
          <p:cNvPr id="6" name="Rettangolo 5"/>
          <p:cNvSpPr/>
          <p:nvPr/>
        </p:nvSpPr>
        <p:spPr>
          <a:xfrm>
            <a:off x="642910" y="2021697"/>
            <a:ext cx="8001056" cy="3970318"/>
          </a:xfrm>
          <a:prstGeom prst="rect">
            <a:avLst/>
          </a:prstGeom>
        </p:spPr>
        <p:txBody>
          <a:bodyPr wrap="square">
            <a:spAutoFit/>
          </a:bodyPr>
          <a:lstStyle/>
          <a:p>
            <a:r>
              <a:rPr lang="en-US" sz="1800" dirty="0" smtClean="0">
                <a:latin typeface="Tahoma" pitchFamily="34" charset="0"/>
              </a:rPr>
              <a:t>Until the Middle Age (around 1600 AD) flow in rivers was assumed to mainly come from groundwater and only marginally from rainfall. This was an ancient theory that is attributed to </a:t>
            </a:r>
            <a:r>
              <a:rPr lang="en-US" sz="1800" dirty="0" err="1" smtClean="0">
                <a:latin typeface="Tahoma" pitchFamily="34" charset="0"/>
              </a:rPr>
              <a:t>Aristotelis</a:t>
            </a:r>
            <a:r>
              <a:rPr lang="en-US" sz="1800" dirty="0" smtClean="0">
                <a:latin typeface="Tahoma" pitchFamily="34" charset="0"/>
              </a:rPr>
              <a:t>.</a:t>
            </a:r>
          </a:p>
          <a:p>
            <a:endParaRPr lang="en-US" sz="1800" dirty="0" smtClean="0">
              <a:latin typeface="Tahoma" pitchFamily="34" charset="0"/>
            </a:endParaRPr>
          </a:p>
          <a:p>
            <a:endParaRPr lang="en-US" sz="1800" dirty="0" smtClean="0">
              <a:latin typeface="Tahoma" pitchFamily="34" charset="0"/>
            </a:endParaRPr>
          </a:p>
          <a:p>
            <a:endParaRPr lang="en-US" sz="1800" dirty="0" smtClean="0">
              <a:latin typeface="Tahoma" pitchFamily="34" charset="0"/>
            </a:endParaRPr>
          </a:p>
          <a:p>
            <a:endParaRPr lang="en-US" sz="1800" dirty="0" smtClean="0">
              <a:latin typeface="Tahoma" pitchFamily="34" charset="0"/>
            </a:endParaRPr>
          </a:p>
          <a:p>
            <a:endParaRPr lang="en-US" sz="1800" dirty="0" smtClean="0">
              <a:latin typeface="Tahoma" pitchFamily="34" charset="0"/>
            </a:endParaRPr>
          </a:p>
          <a:p>
            <a:endParaRPr lang="en-US" sz="1800" dirty="0" smtClean="0">
              <a:latin typeface="Tahoma" pitchFamily="34" charset="0"/>
            </a:endParaRPr>
          </a:p>
          <a:p>
            <a:endParaRPr lang="en-US" sz="1800" dirty="0" smtClean="0">
              <a:latin typeface="Tahoma" pitchFamily="34" charset="0"/>
            </a:endParaRPr>
          </a:p>
          <a:p>
            <a:r>
              <a:rPr lang="en-US" sz="1800" dirty="0" smtClean="0">
                <a:latin typeface="Tahoma" pitchFamily="34" charset="0"/>
              </a:rPr>
              <a:t>Curiously, no one had the idea of observing rainfall and river flows before. Humans started observing stars more than 5000 years ago, but waited until 400 years ago to observe water (with the exception of ancient civilizations, like Egyptians, that collected a few observations of water levels).</a:t>
            </a:r>
          </a:p>
        </p:txBody>
      </p:sp>
      <p:pic>
        <p:nvPicPr>
          <p:cNvPr id="1026" name="Picture 2"/>
          <p:cNvPicPr>
            <a:picLocks noChangeAspect="1" noChangeArrowheads="1"/>
          </p:cNvPicPr>
          <p:nvPr/>
        </p:nvPicPr>
        <p:blipFill>
          <a:blip r:embed="rId2"/>
          <a:srcRect/>
          <a:stretch>
            <a:fillRect/>
          </a:stretch>
        </p:blipFill>
        <p:spPr bwMode="auto">
          <a:xfrm>
            <a:off x="6429388" y="2643182"/>
            <a:ext cx="2095500" cy="2085975"/>
          </a:xfrm>
          <a:prstGeom prst="rect">
            <a:avLst/>
          </a:prstGeom>
          <a:noFill/>
          <a:ln w="9525">
            <a:noFill/>
            <a:miter lim="800000"/>
            <a:headEnd/>
            <a:tailEnd/>
          </a:ln>
          <a:effectLst/>
        </p:spPr>
      </p:pic>
      <p:sp>
        <p:nvSpPr>
          <p:cNvPr id="5" name="Rettangolo 4"/>
          <p:cNvSpPr/>
          <p:nvPr/>
        </p:nvSpPr>
        <p:spPr>
          <a:xfrm>
            <a:off x="642910" y="2960558"/>
            <a:ext cx="5857916" cy="1754326"/>
          </a:xfrm>
          <a:prstGeom prst="rect">
            <a:avLst/>
          </a:prstGeom>
        </p:spPr>
        <p:txBody>
          <a:bodyPr wrap="square">
            <a:spAutoFit/>
          </a:bodyPr>
          <a:lstStyle/>
          <a:p>
            <a:r>
              <a:rPr lang="en-US" sz="1800" dirty="0" smtClean="0">
                <a:latin typeface="Tahoma" pitchFamily="34" charset="0"/>
              </a:rPr>
              <a:t>Only some 400 years ago an Italian </a:t>
            </a:r>
            <a:r>
              <a:rPr lang="en-US" sz="1800" dirty="0" err="1" smtClean="0">
                <a:latin typeface="Tahoma" pitchFamily="34" charset="0"/>
              </a:rPr>
              <a:t>abbé</a:t>
            </a:r>
            <a:r>
              <a:rPr lang="en-US" sz="1800" dirty="0" smtClean="0">
                <a:latin typeface="Tahoma" pitchFamily="34" charset="0"/>
              </a:rPr>
              <a:t>, </a:t>
            </a:r>
            <a:r>
              <a:rPr lang="en-US" sz="1800" dirty="0" err="1" smtClean="0">
                <a:latin typeface="Tahoma" pitchFamily="34" charset="0"/>
              </a:rPr>
              <a:t>Benedetto</a:t>
            </a:r>
            <a:r>
              <a:rPr lang="en-US" sz="1800" dirty="0" smtClean="0">
                <a:latin typeface="Tahoma" pitchFamily="34" charset="0"/>
              </a:rPr>
              <a:t> </a:t>
            </a:r>
            <a:r>
              <a:rPr lang="en-US" sz="1800" dirty="0" err="1" smtClean="0">
                <a:latin typeface="Tahoma" pitchFamily="34" charset="0"/>
              </a:rPr>
              <a:t>Castelli</a:t>
            </a:r>
            <a:r>
              <a:rPr lang="en-US" sz="1800" dirty="0" smtClean="0">
                <a:latin typeface="Tahoma" pitchFamily="34" charset="0"/>
              </a:rPr>
              <a:t>, postulated that water balance on the Earth is mainly driven by rainfall input. He proved his theory by measuring rainfall with a glass and using the collected data to reconstruct the inflow to the Lake Trasimeno, located in Central Italy.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53"/>
          <p:cNvSpPr txBox="1">
            <a:spLocks noChangeArrowheads="1"/>
          </p:cNvSpPr>
          <p:nvPr/>
        </p:nvSpPr>
        <p:spPr bwMode="auto">
          <a:xfrm>
            <a:off x="1571604" y="1477020"/>
            <a:ext cx="5786478" cy="523220"/>
          </a:xfrm>
          <a:prstGeom prst="rect">
            <a:avLst/>
          </a:prstGeom>
          <a:noFill/>
          <a:ln w="9525">
            <a:noFill/>
            <a:miter lim="800000"/>
            <a:headEnd/>
            <a:tailEnd/>
          </a:ln>
          <a:effectLst/>
        </p:spPr>
        <p:txBody>
          <a:bodyPr wrap="square">
            <a:spAutoFit/>
          </a:bodyPr>
          <a:lstStyle/>
          <a:p>
            <a:pPr algn="ctr"/>
            <a:r>
              <a:rPr lang="it-IT" sz="2800" b="1" dirty="0" err="1" smtClean="0">
                <a:latin typeface="Tahoma" pitchFamily="34" charset="0"/>
                <a:ea typeface="ＭＳ Ｐゴシック" pitchFamily="-92" charset="-128"/>
              </a:rPr>
              <a:t>Hydrology</a:t>
            </a:r>
            <a:r>
              <a:rPr lang="it-IT" sz="2800" b="1" dirty="0" smtClean="0">
                <a:latin typeface="Tahoma" pitchFamily="34" charset="0"/>
                <a:ea typeface="ＭＳ Ｐゴシック" pitchFamily="-92" charset="-128"/>
              </a:rPr>
              <a:t> </a:t>
            </a:r>
            <a:r>
              <a:rPr lang="it-IT" sz="2800" b="1" dirty="0" err="1" smtClean="0">
                <a:latin typeface="Tahoma" pitchFamily="34" charset="0"/>
                <a:ea typeface="ＭＳ Ｐゴシック" pitchFamily="-92" charset="-128"/>
              </a:rPr>
              <a:t>is</a:t>
            </a:r>
            <a:r>
              <a:rPr lang="it-IT" sz="2800" b="1" dirty="0" smtClean="0">
                <a:latin typeface="Tahoma" pitchFamily="34" charset="0"/>
                <a:ea typeface="ＭＳ Ｐゴシック" pitchFamily="-92" charset="-128"/>
              </a:rPr>
              <a:t> a </a:t>
            </a:r>
            <a:r>
              <a:rPr lang="it-IT" sz="2800" b="1" dirty="0" err="1" smtClean="0">
                <a:latin typeface="Tahoma" pitchFamily="34" charset="0"/>
                <a:ea typeface="ＭＳ Ｐゴシック" pitchFamily="-92" charset="-128"/>
              </a:rPr>
              <a:t>young</a:t>
            </a:r>
            <a:r>
              <a:rPr lang="it-IT" sz="2800" b="1" dirty="0" smtClean="0">
                <a:latin typeface="Tahoma" pitchFamily="34" charset="0"/>
                <a:ea typeface="ＭＳ Ｐゴシック" pitchFamily="-92" charset="-128"/>
              </a:rPr>
              <a:t> science</a:t>
            </a:r>
            <a:endParaRPr lang="it-IT" sz="1400" b="1" dirty="0">
              <a:latin typeface="Tahoma" pitchFamily="34" charset="0"/>
              <a:ea typeface="ＭＳ Ｐゴシック" pitchFamily="-92" charset="-128"/>
            </a:endParaRPr>
          </a:p>
        </p:txBody>
      </p:sp>
      <p:sp>
        <p:nvSpPr>
          <p:cNvPr id="6" name="Rettangolo 5"/>
          <p:cNvSpPr/>
          <p:nvPr/>
        </p:nvSpPr>
        <p:spPr>
          <a:xfrm>
            <a:off x="642910" y="2415313"/>
            <a:ext cx="8001056" cy="2585323"/>
          </a:xfrm>
          <a:prstGeom prst="rect">
            <a:avLst/>
          </a:prstGeom>
        </p:spPr>
        <p:txBody>
          <a:bodyPr wrap="square">
            <a:spAutoFit/>
          </a:bodyPr>
          <a:lstStyle/>
          <a:p>
            <a:r>
              <a:rPr lang="en-US" sz="1800" dirty="0" smtClean="0">
                <a:latin typeface="Tahoma" pitchFamily="34" charset="0"/>
              </a:rPr>
              <a:t>The results is that humans do not have long records of water observations (meteorology, water resources….).</a:t>
            </a:r>
          </a:p>
          <a:p>
            <a:endParaRPr lang="en-US" sz="1800" dirty="0" smtClean="0">
              <a:latin typeface="Tahoma" pitchFamily="34" charset="0"/>
            </a:endParaRPr>
          </a:p>
          <a:p>
            <a:r>
              <a:rPr lang="en-US" sz="1800" dirty="0" smtClean="0">
                <a:latin typeface="Tahoma" pitchFamily="34" charset="0"/>
              </a:rPr>
              <a:t>The longest rainfall series today available is the one collected in Padua (Italy), which was observed every day from 1725 (with only a few missing values up to today).</a:t>
            </a:r>
          </a:p>
          <a:p>
            <a:endParaRPr lang="en-US" sz="1800" dirty="0" smtClean="0">
              <a:latin typeface="Tahoma" pitchFamily="34" charset="0"/>
            </a:endParaRPr>
          </a:p>
          <a:p>
            <a:r>
              <a:rPr lang="en-US" sz="1800" dirty="0" smtClean="0">
                <a:latin typeface="Tahoma" pitchFamily="34" charset="0"/>
              </a:rPr>
              <a:t>If we had longer observation records, we would not spend much time discussing about climate change, water resources variability and so forth.</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53"/>
          <p:cNvSpPr txBox="1">
            <a:spLocks noChangeArrowheads="1"/>
          </p:cNvSpPr>
          <p:nvPr/>
        </p:nvSpPr>
        <p:spPr bwMode="auto">
          <a:xfrm>
            <a:off x="1571604" y="1477020"/>
            <a:ext cx="5786478" cy="523220"/>
          </a:xfrm>
          <a:prstGeom prst="rect">
            <a:avLst/>
          </a:prstGeom>
          <a:noFill/>
          <a:ln w="9525">
            <a:noFill/>
            <a:miter lim="800000"/>
            <a:headEnd/>
            <a:tailEnd/>
          </a:ln>
          <a:effectLst/>
        </p:spPr>
        <p:txBody>
          <a:bodyPr wrap="square">
            <a:spAutoFit/>
          </a:bodyPr>
          <a:lstStyle/>
          <a:p>
            <a:pPr algn="ctr"/>
            <a:r>
              <a:rPr lang="it-IT" sz="2800" b="1" dirty="0" err="1" smtClean="0">
                <a:latin typeface="Tahoma" pitchFamily="34" charset="0"/>
                <a:ea typeface="ＭＳ Ｐゴシック" pitchFamily="-92" charset="-128"/>
              </a:rPr>
              <a:t>Why</a:t>
            </a:r>
            <a:r>
              <a:rPr lang="it-IT" sz="2800" b="1" dirty="0" smtClean="0">
                <a:latin typeface="Tahoma" pitchFamily="34" charset="0"/>
                <a:ea typeface="ＭＳ Ｐゴシック" pitchFamily="-92" charset="-128"/>
              </a:rPr>
              <a:t> </a:t>
            </a:r>
            <a:r>
              <a:rPr lang="it-IT" sz="2800" b="1" dirty="0" err="1" smtClean="0">
                <a:latin typeface="Tahoma" pitchFamily="34" charset="0"/>
                <a:ea typeface="ＭＳ Ｐゴシック" pitchFamily="-92" charset="-128"/>
              </a:rPr>
              <a:t>hydrology</a:t>
            </a:r>
            <a:r>
              <a:rPr lang="it-IT" sz="2800" b="1" dirty="0" smtClean="0">
                <a:latin typeface="Tahoma" pitchFamily="34" charset="0"/>
                <a:ea typeface="ＭＳ Ｐゴシック" pitchFamily="-92" charset="-128"/>
              </a:rPr>
              <a:t>?</a:t>
            </a:r>
            <a:endParaRPr lang="it-IT" sz="1400" b="1" dirty="0">
              <a:latin typeface="Tahoma" pitchFamily="34" charset="0"/>
              <a:ea typeface="ＭＳ Ｐゴシック" pitchFamily="-92" charset="-128"/>
            </a:endParaRPr>
          </a:p>
        </p:txBody>
      </p:sp>
      <p:sp>
        <p:nvSpPr>
          <p:cNvPr id="6" name="Rettangolo 5"/>
          <p:cNvSpPr/>
          <p:nvPr/>
        </p:nvSpPr>
        <p:spPr>
          <a:xfrm>
            <a:off x="642910" y="2285992"/>
            <a:ext cx="8001056" cy="3416320"/>
          </a:xfrm>
          <a:prstGeom prst="rect">
            <a:avLst/>
          </a:prstGeom>
        </p:spPr>
        <p:txBody>
          <a:bodyPr wrap="square">
            <a:spAutoFit/>
          </a:bodyPr>
          <a:lstStyle/>
          <a:p>
            <a:r>
              <a:rPr lang="en-US" sz="1800" dirty="0" smtClean="0">
                <a:latin typeface="Tahoma" pitchFamily="34" charset="0"/>
              </a:rPr>
              <a:t>Hydrology aims at understanding the distribution in space and time of water resources.</a:t>
            </a:r>
          </a:p>
          <a:p>
            <a:endParaRPr lang="en-US" sz="1800" dirty="0" smtClean="0">
              <a:latin typeface="Tahoma" pitchFamily="34" charset="0"/>
            </a:endParaRPr>
          </a:p>
          <a:p>
            <a:r>
              <a:rPr lang="en-US" sz="1800" dirty="0" smtClean="0">
                <a:latin typeface="Tahoma" pitchFamily="34" charset="0"/>
              </a:rPr>
              <a:t>Given that we have a few chances to assess water resources from data (inductive inference), we need to devise alternative methods</a:t>
            </a:r>
            <a:r>
              <a:rPr lang="en-US" sz="1800" dirty="0" smtClean="0">
                <a:latin typeface="Tahoma" pitchFamily="34" charset="0"/>
              </a:rPr>
              <a:t>. We need to study the water cycle.</a:t>
            </a:r>
            <a:endParaRPr lang="en-US" sz="1800" dirty="0" smtClean="0">
              <a:latin typeface="Tahoma" pitchFamily="34" charset="0"/>
            </a:endParaRPr>
          </a:p>
          <a:p>
            <a:endParaRPr lang="en-US" sz="1800" dirty="0" smtClean="0">
              <a:latin typeface="Tahoma" pitchFamily="34" charset="0"/>
            </a:endParaRPr>
          </a:p>
          <a:p>
            <a:r>
              <a:rPr lang="en-US" sz="1800" dirty="0" smtClean="0">
                <a:latin typeface="Tahoma" pitchFamily="34" charset="0"/>
              </a:rPr>
              <a:t>Still, we do not know how rainwater reaches the river. We have only a poor knowledge of what happens underground.</a:t>
            </a:r>
          </a:p>
          <a:p>
            <a:endParaRPr lang="en-US" sz="1800" dirty="0" smtClean="0">
              <a:latin typeface="Tahoma" pitchFamily="34" charset="0"/>
            </a:endParaRPr>
          </a:p>
          <a:p>
            <a:r>
              <a:rPr lang="en-US" sz="1800" dirty="0" smtClean="0">
                <a:latin typeface="Tahoma" pitchFamily="34" charset="0"/>
              </a:rPr>
              <a:t>And observations are affected by a relevant uncertainty. Observing rainfall and river flows is not easy…..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53"/>
          <p:cNvSpPr txBox="1">
            <a:spLocks noChangeArrowheads="1"/>
          </p:cNvSpPr>
          <p:nvPr/>
        </p:nvSpPr>
        <p:spPr bwMode="auto">
          <a:xfrm>
            <a:off x="357158" y="1334144"/>
            <a:ext cx="8501122" cy="523220"/>
          </a:xfrm>
          <a:prstGeom prst="rect">
            <a:avLst/>
          </a:prstGeom>
          <a:noFill/>
          <a:ln w="9525">
            <a:noFill/>
            <a:miter lim="800000"/>
            <a:headEnd/>
            <a:tailEnd/>
          </a:ln>
          <a:effectLst/>
        </p:spPr>
        <p:txBody>
          <a:bodyPr wrap="square">
            <a:spAutoFit/>
          </a:bodyPr>
          <a:lstStyle/>
          <a:p>
            <a:pPr algn="ctr"/>
            <a:r>
              <a:rPr lang="it-IT" sz="2800" b="1" dirty="0" err="1" smtClean="0">
                <a:latin typeface="Tahoma" pitchFamily="34" charset="0"/>
                <a:ea typeface="ＭＳ Ｐゴシック" pitchFamily="-92" charset="-128"/>
              </a:rPr>
              <a:t>Why</a:t>
            </a:r>
            <a:r>
              <a:rPr lang="it-IT" sz="2800" b="1" dirty="0" smtClean="0">
                <a:latin typeface="Tahoma" pitchFamily="34" charset="0"/>
                <a:ea typeface="ＭＳ Ｐゴシック" pitchFamily="-92" charset="-128"/>
              </a:rPr>
              <a:t> </a:t>
            </a:r>
            <a:r>
              <a:rPr lang="it-IT" sz="2800" b="1" dirty="0" err="1" smtClean="0">
                <a:latin typeface="Tahoma" pitchFamily="34" charset="0"/>
                <a:ea typeface="ＭＳ Ｐゴシック" pitchFamily="-92" charset="-128"/>
              </a:rPr>
              <a:t>hydrological</a:t>
            </a:r>
            <a:r>
              <a:rPr lang="it-IT" sz="2800" b="1" dirty="0" smtClean="0">
                <a:latin typeface="Tahoma" pitchFamily="34" charset="0"/>
                <a:ea typeface="ＭＳ Ｐゴシック" pitchFamily="-92" charset="-128"/>
              </a:rPr>
              <a:t> </a:t>
            </a:r>
            <a:r>
              <a:rPr lang="it-IT" sz="2800" b="1" dirty="0" err="1" smtClean="0">
                <a:latin typeface="Tahoma" pitchFamily="34" charset="0"/>
                <a:ea typeface="ＭＳ Ｐゴシック" pitchFamily="-92" charset="-128"/>
              </a:rPr>
              <a:t>observations</a:t>
            </a:r>
            <a:r>
              <a:rPr lang="it-IT" sz="2800" b="1" dirty="0" smtClean="0">
                <a:latin typeface="Tahoma" pitchFamily="34" charset="0"/>
                <a:ea typeface="ＭＳ Ｐゴシック" pitchFamily="-92" charset="-128"/>
              </a:rPr>
              <a:t> are </a:t>
            </a:r>
            <a:r>
              <a:rPr lang="it-IT" sz="2800" b="1" dirty="0" err="1" smtClean="0">
                <a:latin typeface="Tahoma" pitchFamily="34" charset="0"/>
                <a:ea typeface="ＭＳ Ｐゴシック" pitchFamily="-92" charset="-128"/>
              </a:rPr>
              <a:t>uncertain</a:t>
            </a:r>
            <a:r>
              <a:rPr lang="it-IT" sz="2800" b="1" dirty="0" smtClean="0">
                <a:latin typeface="Tahoma" pitchFamily="34" charset="0"/>
                <a:ea typeface="ＭＳ Ｐゴシック" pitchFamily="-92" charset="-128"/>
              </a:rPr>
              <a:t>?</a:t>
            </a:r>
            <a:endParaRPr lang="it-IT" sz="1400" b="1" dirty="0">
              <a:latin typeface="Tahoma" pitchFamily="34" charset="0"/>
              <a:ea typeface="ＭＳ Ｐゴシック" pitchFamily="-92" charset="-128"/>
            </a:endParaRPr>
          </a:p>
        </p:txBody>
      </p:sp>
      <p:sp>
        <p:nvSpPr>
          <p:cNvPr id="6" name="Rettangolo 5"/>
          <p:cNvSpPr/>
          <p:nvPr/>
        </p:nvSpPr>
        <p:spPr>
          <a:xfrm>
            <a:off x="642910" y="2173326"/>
            <a:ext cx="8001056" cy="3139321"/>
          </a:xfrm>
          <a:prstGeom prst="rect">
            <a:avLst/>
          </a:prstGeom>
        </p:spPr>
        <p:txBody>
          <a:bodyPr wrap="square">
            <a:spAutoFit/>
          </a:bodyPr>
          <a:lstStyle/>
          <a:p>
            <a:r>
              <a:rPr lang="en-US" sz="1800" dirty="0" smtClean="0">
                <a:latin typeface="Tahoma" pitchFamily="34" charset="0"/>
              </a:rPr>
              <a:t>Rainfall </a:t>
            </a:r>
            <a:r>
              <a:rPr lang="en-US" sz="1800" dirty="0" smtClean="0">
                <a:latin typeface="Tahoma" pitchFamily="34" charset="0"/>
              </a:rPr>
              <a:t>measurements </a:t>
            </a:r>
            <a:r>
              <a:rPr lang="en-US" sz="1800" dirty="0" smtClean="0">
                <a:latin typeface="Tahoma" pitchFamily="34" charset="0"/>
              </a:rPr>
              <a:t>are affected by errors (Westerberg et al., 2010; </a:t>
            </a:r>
            <a:r>
              <a:rPr lang="en-US" sz="1800" dirty="0" err="1" smtClean="0">
                <a:latin typeface="Tahoma" pitchFamily="34" charset="0"/>
              </a:rPr>
              <a:t>Beven</a:t>
            </a:r>
            <a:r>
              <a:rPr lang="en-US" sz="1800" dirty="0" smtClean="0">
                <a:latin typeface="Tahoma" pitchFamily="34" charset="0"/>
              </a:rPr>
              <a:t>, 2000), because measuring instruments are still not precise.</a:t>
            </a:r>
          </a:p>
          <a:p>
            <a:endParaRPr lang="en-US" sz="1800" dirty="0" smtClean="0">
              <a:latin typeface="Tahoma" pitchFamily="34" charset="0"/>
            </a:endParaRPr>
          </a:p>
          <a:p>
            <a:r>
              <a:rPr lang="en-US" sz="1800" dirty="0" smtClean="0">
                <a:latin typeface="Tahoma" pitchFamily="34" charset="0"/>
              </a:rPr>
              <a:t>River flows cannot be measured with precision. The are indirectly estimated (Westerberg et al., 2011; Pelletier, 1998; Liu et al., 2009) and are therefore affected by relevant uncertainties.</a:t>
            </a:r>
          </a:p>
          <a:p>
            <a:endParaRPr lang="en-US" sz="1800" dirty="0" smtClean="0">
              <a:latin typeface="Tahoma" pitchFamily="34" charset="0"/>
            </a:endParaRPr>
          </a:p>
          <a:p>
            <a:r>
              <a:rPr lang="en-US" sz="1800" dirty="0" smtClean="0">
                <a:latin typeface="Tahoma" pitchFamily="34" charset="0"/>
              </a:rPr>
              <a:t>And many other reasons…. (Seibert and McDonnell, 2002; </a:t>
            </a:r>
            <a:r>
              <a:rPr lang="en-US" sz="1800" dirty="0" err="1" smtClean="0">
                <a:latin typeface="Tahoma" pitchFamily="34" charset="0"/>
              </a:rPr>
              <a:t>Beven</a:t>
            </a:r>
            <a:r>
              <a:rPr lang="en-US" sz="1800" dirty="0" smtClean="0">
                <a:latin typeface="Tahoma" pitchFamily="34" charset="0"/>
              </a:rPr>
              <a:t>, 2000).</a:t>
            </a:r>
          </a:p>
          <a:p>
            <a:endParaRPr lang="en-US" sz="1800" dirty="0" smtClean="0">
              <a:latin typeface="Tahoma" pitchFamily="34" charset="0"/>
            </a:endParaRPr>
          </a:p>
          <a:p>
            <a:r>
              <a:rPr lang="en-US" sz="1800" dirty="0" smtClean="0">
                <a:latin typeface="Tahoma" pitchFamily="34" charset="0"/>
              </a:rPr>
              <a:t>See </a:t>
            </a:r>
            <a:r>
              <a:rPr lang="en-US" sz="1800" dirty="0" err="1" smtClean="0">
                <a:latin typeface="Tahoma" pitchFamily="34" charset="0"/>
              </a:rPr>
              <a:t>Beven</a:t>
            </a:r>
            <a:r>
              <a:rPr lang="en-US" sz="1800" dirty="0" smtClean="0">
                <a:latin typeface="Tahoma" pitchFamily="34" charset="0"/>
              </a:rPr>
              <a:t>, 2006: A manifesto for the </a:t>
            </a:r>
            <a:r>
              <a:rPr lang="en-US" sz="1800" dirty="0" err="1" smtClean="0">
                <a:latin typeface="Tahoma" pitchFamily="34" charset="0"/>
              </a:rPr>
              <a:t>equifinality</a:t>
            </a:r>
            <a:r>
              <a:rPr lang="en-US" sz="1800" dirty="0" smtClean="0">
                <a:latin typeface="Tahoma" pitchFamily="34" charset="0"/>
              </a:rPr>
              <a:t> thesis. More than 350 citations already.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1071538" y="2162192"/>
            <a:ext cx="2768151" cy="3910014"/>
          </a:xfrm>
          <a:prstGeom prst="rect">
            <a:avLst/>
          </a:prstGeom>
          <a:noFill/>
          <a:ln w="9525">
            <a:noFill/>
            <a:miter lim="800000"/>
            <a:headEnd/>
            <a:tailEnd/>
          </a:ln>
          <a:effectLst/>
        </p:spPr>
      </p:pic>
      <p:sp>
        <p:nvSpPr>
          <p:cNvPr id="5" name="Rettangolo 4"/>
          <p:cNvSpPr/>
          <p:nvPr/>
        </p:nvSpPr>
        <p:spPr>
          <a:xfrm>
            <a:off x="4357686" y="2683559"/>
            <a:ext cx="3571900" cy="2308324"/>
          </a:xfrm>
          <a:prstGeom prst="rect">
            <a:avLst/>
          </a:prstGeom>
        </p:spPr>
        <p:txBody>
          <a:bodyPr wrap="square">
            <a:spAutoFit/>
          </a:bodyPr>
          <a:lstStyle/>
          <a:p>
            <a:r>
              <a:rPr lang="en-US" sz="1800" dirty="0" smtClean="0">
                <a:latin typeface="Tahoma" pitchFamily="34" charset="0"/>
              </a:rPr>
              <a:t>This is the less uncertain river flow measurement that one can take.</a:t>
            </a:r>
          </a:p>
          <a:p>
            <a:endParaRPr lang="en-US" sz="1800" dirty="0" smtClean="0">
              <a:latin typeface="Tahoma" pitchFamily="34" charset="0"/>
            </a:endParaRPr>
          </a:p>
          <a:p>
            <a:r>
              <a:rPr lang="en-US" sz="1800" dirty="0" smtClean="0">
                <a:latin typeface="Tahoma" pitchFamily="34" charset="0"/>
              </a:rPr>
              <a:t>Still, there is a relevant uncertainty and this technique cannot be used during floods…. Unless one pays a lot of money!</a:t>
            </a:r>
          </a:p>
        </p:txBody>
      </p:sp>
      <p:pic>
        <p:nvPicPr>
          <p:cNvPr id="23555" name="Picture 3"/>
          <p:cNvPicPr>
            <a:picLocks noChangeAspect="1" noChangeArrowheads="1"/>
          </p:cNvPicPr>
          <p:nvPr/>
        </p:nvPicPr>
        <p:blipFill>
          <a:blip r:embed="rId3" cstate="print"/>
          <a:srcRect/>
          <a:stretch>
            <a:fillRect/>
          </a:stretch>
        </p:blipFill>
        <p:spPr bwMode="auto">
          <a:xfrm>
            <a:off x="5558944" y="5072074"/>
            <a:ext cx="727568" cy="714380"/>
          </a:xfrm>
          <a:prstGeom prst="rect">
            <a:avLst/>
          </a:prstGeom>
          <a:noFill/>
          <a:ln w="9525">
            <a:noFill/>
            <a:miter lim="800000"/>
            <a:headEnd/>
            <a:tailEnd/>
          </a:ln>
          <a:effectLst/>
        </p:spPr>
      </p:pic>
      <p:sp>
        <p:nvSpPr>
          <p:cNvPr id="6" name="Text Box 53"/>
          <p:cNvSpPr txBox="1">
            <a:spLocks noChangeArrowheads="1"/>
          </p:cNvSpPr>
          <p:nvPr/>
        </p:nvSpPr>
        <p:spPr bwMode="auto">
          <a:xfrm>
            <a:off x="357158" y="1334144"/>
            <a:ext cx="8501122" cy="523220"/>
          </a:xfrm>
          <a:prstGeom prst="rect">
            <a:avLst/>
          </a:prstGeom>
          <a:noFill/>
          <a:ln w="9525">
            <a:noFill/>
            <a:miter lim="800000"/>
            <a:headEnd/>
            <a:tailEnd/>
          </a:ln>
          <a:effectLst/>
        </p:spPr>
        <p:txBody>
          <a:bodyPr wrap="square">
            <a:spAutoFit/>
          </a:bodyPr>
          <a:lstStyle/>
          <a:p>
            <a:pPr algn="ctr"/>
            <a:r>
              <a:rPr lang="it-IT" sz="2800" b="1" dirty="0" err="1" smtClean="0">
                <a:latin typeface="Tahoma" pitchFamily="34" charset="0"/>
                <a:ea typeface="ＭＳ Ｐゴシック" pitchFamily="-92" charset="-128"/>
              </a:rPr>
              <a:t>Why</a:t>
            </a:r>
            <a:r>
              <a:rPr lang="it-IT" sz="2800" b="1" dirty="0" smtClean="0">
                <a:latin typeface="Tahoma" pitchFamily="34" charset="0"/>
                <a:ea typeface="ＭＳ Ｐゴシック" pitchFamily="-92" charset="-128"/>
              </a:rPr>
              <a:t> </a:t>
            </a:r>
            <a:r>
              <a:rPr lang="it-IT" sz="2800" b="1" dirty="0" err="1" smtClean="0">
                <a:latin typeface="Tahoma" pitchFamily="34" charset="0"/>
                <a:ea typeface="ＭＳ Ｐゴシック" pitchFamily="-92" charset="-128"/>
              </a:rPr>
              <a:t>hydrological</a:t>
            </a:r>
            <a:r>
              <a:rPr lang="it-IT" sz="2800" b="1" dirty="0" smtClean="0">
                <a:latin typeface="Tahoma" pitchFamily="34" charset="0"/>
                <a:ea typeface="ＭＳ Ｐゴシック" pitchFamily="-92" charset="-128"/>
              </a:rPr>
              <a:t> </a:t>
            </a:r>
            <a:r>
              <a:rPr lang="it-IT" sz="2800" b="1" dirty="0" err="1" smtClean="0">
                <a:latin typeface="Tahoma" pitchFamily="34" charset="0"/>
                <a:ea typeface="ＭＳ Ｐゴシック" pitchFamily="-92" charset="-128"/>
              </a:rPr>
              <a:t>observations</a:t>
            </a:r>
            <a:r>
              <a:rPr lang="it-IT" sz="2800" b="1" dirty="0" smtClean="0">
                <a:latin typeface="Tahoma" pitchFamily="34" charset="0"/>
                <a:ea typeface="ＭＳ Ｐゴシック" pitchFamily="-92" charset="-128"/>
              </a:rPr>
              <a:t> are </a:t>
            </a:r>
            <a:r>
              <a:rPr lang="it-IT" sz="2800" b="1" dirty="0" err="1" smtClean="0">
                <a:latin typeface="Tahoma" pitchFamily="34" charset="0"/>
                <a:ea typeface="ＭＳ Ｐゴシック" pitchFamily="-92" charset="-128"/>
              </a:rPr>
              <a:t>uncertain</a:t>
            </a:r>
            <a:r>
              <a:rPr lang="it-IT" sz="2800" b="1" dirty="0" smtClean="0">
                <a:latin typeface="Tahoma" pitchFamily="34" charset="0"/>
                <a:ea typeface="ＭＳ Ｐゴシック" pitchFamily="-92" charset="-128"/>
              </a:rPr>
              <a:t>?</a:t>
            </a:r>
            <a:endParaRPr lang="it-IT" sz="1400" b="1" dirty="0">
              <a:latin typeface="Tahoma" pitchFamily="34" charset="0"/>
              <a:ea typeface="ＭＳ Ｐゴシック" pitchFamily="-92"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zione vuota">
  <a:themeElements>
    <a:clrScheme name="Presentazione vuo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zione vuo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esentazione vuo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zione vuo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zione vuo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zione vuo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C:\Programmi\Microsoft Office\Modelli\Presentazione vuota.pot</Template>
  <TotalTime>20182</TotalTime>
  <Words>796</Words>
  <Application>Microsoft Office PowerPoint</Application>
  <PresentationFormat>Presentazione su schermo (4:3)</PresentationFormat>
  <Paragraphs>73</Paragraphs>
  <Slides>12</Slides>
  <Notes>0</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Presentazione vuota</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Nessun titolo diapositiva</dc:title>
  <dc:creator>Elena Medda</dc:creator>
  <cp:lastModifiedBy>sturno</cp:lastModifiedBy>
  <cp:revision>567</cp:revision>
  <cp:lastPrinted>2001-05-24T17:29:22Z</cp:lastPrinted>
  <dcterms:created xsi:type="dcterms:W3CDTF">2000-07-09T21:28:59Z</dcterms:created>
  <dcterms:modified xsi:type="dcterms:W3CDTF">2011-06-10T07:31:50Z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1</vt:i4>
  </property>
  <property fmtid="{D5CDD505-2E9C-101B-9397-08002B2CF9AE}" pid="21" name="OutputDir">
    <vt:lpwstr>C:\Documenti</vt:lpwstr>
  </property>
</Properties>
</file>