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5"/>
  </p:notesMasterIdLst>
  <p:handoutMasterIdLst>
    <p:handoutMasterId r:id="rId16"/>
  </p:handoutMasterIdLst>
  <p:sldIdLst>
    <p:sldId id="257" r:id="rId2"/>
    <p:sldId id="260" r:id="rId3"/>
    <p:sldId id="285" r:id="rId4"/>
    <p:sldId id="286" r:id="rId5"/>
    <p:sldId id="287" r:id="rId6"/>
    <p:sldId id="288" r:id="rId7"/>
    <p:sldId id="289" r:id="rId8"/>
    <p:sldId id="290" r:id="rId9"/>
    <p:sldId id="292" r:id="rId10"/>
    <p:sldId id="291" r:id="rId11"/>
    <p:sldId id="259" r:id="rId12"/>
    <p:sldId id="293" r:id="rId13"/>
    <p:sldId id="294" r:id="rId14"/>
  </p:sldIdLst>
  <p:sldSz cx="9144000" cy="6858000" type="screen4x3"/>
  <p:notesSz cx="6797675" cy="9926638"/>
  <p:defaultTextStyle>
    <a:defPPr>
      <a:defRPr lang="it-IT"/>
    </a:defPPr>
    <a:lvl1pPr algn="l" rtl="0" fontAlgn="base">
      <a:spcBef>
        <a:spcPct val="0"/>
      </a:spcBef>
      <a:spcAft>
        <a:spcPct val="0"/>
      </a:spcAft>
      <a:defRPr u="sng" kern="1200">
        <a:solidFill>
          <a:schemeClr val="tx1"/>
        </a:solidFill>
        <a:latin typeface="Arial" charset="0"/>
        <a:ea typeface="+mn-ea"/>
        <a:cs typeface="+mn-cs"/>
      </a:defRPr>
    </a:lvl1pPr>
    <a:lvl2pPr marL="457200" algn="l" rtl="0" fontAlgn="base">
      <a:spcBef>
        <a:spcPct val="0"/>
      </a:spcBef>
      <a:spcAft>
        <a:spcPct val="0"/>
      </a:spcAft>
      <a:defRPr u="sng" kern="1200">
        <a:solidFill>
          <a:schemeClr val="tx1"/>
        </a:solidFill>
        <a:latin typeface="Arial" charset="0"/>
        <a:ea typeface="+mn-ea"/>
        <a:cs typeface="+mn-cs"/>
      </a:defRPr>
    </a:lvl2pPr>
    <a:lvl3pPr marL="914400" algn="l" rtl="0" fontAlgn="base">
      <a:spcBef>
        <a:spcPct val="0"/>
      </a:spcBef>
      <a:spcAft>
        <a:spcPct val="0"/>
      </a:spcAft>
      <a:defRPr u="sng" kern="1200">
        <a:solidFill>
          <a:schemeClr val="tx1"/>
        </a:solidFill>
        <a:latin typeface="Arial" charset="0"/>
        <a:ea typeface="+mn-ea"/>
        <a:cs typeface="+mn-cs"/>
      </a:defRPr>
    </a:lvl3pPr>
    <a:lvl4pPr marL="1371600" algn="l" rtl="0" fontAlgn="base">
      <a:spcBef>
        <a:spcPct val="0"/>
      </a:spcBef>
      <a:spcAft>
        <a:spcPct val="0"/>
      </a:spcAft>
      <a:defRPr u="sng" kern="1200">
        <a:solidFill>
          <a:schemeClr val="tx1"/>
        </a:solidFill>
        <a:latin typeface="Arial" charset="0"/>
        <a:ea typeface="+mn-ea"/>
        <a:cs typeface="+mn-cs"/>
      </a:defRPr>
    </a:lvl4pPr>
    <a:lvl5pPr marL="1828800" algn="l" rtl="0" fontAlgn="base">
      <a:spcBef>
        <a:spcPct val="0"/>
      </a:spcBef>
      <a:spcAft>
        <a:spcPct val="0"/>
      </a:spcAft>
      <a:defRPr u="sng" kern="1200">
        <a:solidFill>
          <a:schemeClr val="tx1"/>
        </a:solidFill>
        <a:latin typeface="Arial" charset="0"/>
        <a:ea typeface="+mn-ea"/>
        <a:cs typeface="+mn-cs"/>
      </a:defRPr>
    </a:lvl5pPr>
    <a:lvl6pPr marL="2286000" algn="l" defTabSz="914400" rtl="0" eaLnBrk="1" latinLnBrk="0" hangingPunct="1">
      <a:defRPr u="sng" kern="1200">
        <a:solidFill>
          <a:schemeClr val="tx1"/>
        </a:solidFill>
        <a:latin typeface="Arial" charset="0"/>
        <a:ea typeface="+mn-ea"/>
        <a:cs typeface="+mn-cs"/>
      </a:defRPr>
    </a:lvl6pPr>
    <a:lvl7pPr marL="2743200" algn="l" defTabSz="914400" rtl="0" eaLnBrk="1" latinLnBrk="0" hangingPunct="1">
      <a:defRPr u="sng" kern="1200">
        <a:solidFill>
          <a:schemeClr val="tx1"/>
        </a:solidFill>
        <a:latin typeface="Arial" charset="0"/>
        <a:ea typeface="+mn-ea"/>
        <a:cs typeface="+mn-cs"/>
      </a:defRPr>
    </a:lvl7pPr>
    <a:lvl8pPr marL="3200400" algn="l" defTabSz="914400" rtl="0" eaLnBrk="1" latinLnBrk="0" hangingPunct="1">
      <a:defRPr u="sng" kern="1200">
        <a:solidFill>
          <a:schemeClr val="tx1"/>
        </a:solidFill>
        <a:latin typeface="Arial" charset="0"/>
        <a:ea typeface="+mn-ea"/>
        <a:cs typeface="+mn-cs"/>
      </a:defRPr>
    </a:lvl8pPr>
    <a:lvl9pPr marL="3657600" algn="l" defTabSz="914400" rtl="0" eaLnBrk="1" latinLnBrk="0" hangingPunct="1">
      <a:defRPr u="sng"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FF33"/>
    <a:srgbClr val="FF3300"/>
    <a:srgbClr val="5F5F5F"/>
    <a:srgbClr val="4D4D4D"/>
    <a:srgbClr val="BB2D3F"/>
    <a:srgbClr val="A50021"/>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730" autoAdjust="0"/>
    <p:restoredTop sz="94545" autoAdjust="0"/>
  </p:normalViewPr>
  <p:slideViewPr>
    <p:cSldViewPr>
      <p:cViewPr>
        <p:scale>
          <a:sx n="90" d="100"/>
          <a:sy n="90" d="100"/>
        </p:scale>
        <p:origin x="-94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664" y="-114"/>
      </p:cViewPr>
      <p:guideLst>
        <p:guide orient="horz" pos="3127"/>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u="none"/>
            </a:lvl1pPr>
          </a:lstStyle>
          <a:p>
            <a:pPr>
              <a:defRPr/>
            </a:pPr>
            <a:endParaRPr lang="it-IT"/>
          </a:p>
        </p:txBody>
      </p:sp>
      <p:sp>
        <p:nvSpPr>
          <p:cNvPr id="133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u="none"/>
            </a:lvl1pPr>
          </a:lstStyle>
          <a:p>
            <a:pPr>
              <a:defRPr/>
            </a:pPr>
            <a:endParaRPr lang="it-IT"/>
          </a:p>
        </p:txBody>
      </p:sp>
      <p:sp>
        <p:nvSpPr>
          <p:cNvPr id="133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u="none"/>
            </a:lvl1pPr>
          </a:lstStyle>
          <a:p>
            <a:pPr>
              <a:defRPr/>
            </a:pPr>
            <a:endParaRPr lang="it-IT"/>
          </a:p>
        </p:txBody>
      </p:sp>
      <p:sp>
        <p:nvSpPr>
          <p:cNvPr id="133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u="none"/>
            </a:lvl1pPr>
          </a:lstStyle>
          <a:p>
            <a:pPr>
              <a:defRPr/>
            </a:pPr>
            <a:fld id="{C515ED97-42E7-4C07-A633-3BCE74ED8DF0}"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u="none"/>
            </a:lvl1pPr>
          </a:lstStyle>
          <a:p>
            <a:pPr>
              <a:defRPr/>
            </a:pPr>
            <a:endParaRPr lang="it-IT"/>
          </a:p>
        </p:txBody>
      </p:sp>
      <p:sp>
        <p:nvSpPr>
          <p:cNvPr id="102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u="none"/>
            </a:lvl1pPr>
          </a:lstStyle>
          <a:p>
            <a:pPr>
              <a:defRPr/>
            </a:pPr>
            <a:endParaRPr lang="it-IT"/>
          </a:p>
        </p:txBody>
      </p:sp>
      <p:sp>
        <p:nvSpPr>
          <p:cNvPr id="1331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1038" y="4714875"/>
            <a:ext cx="5435600" cy="4467225"/>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024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u="none"/>
            </a:lvl1pPr>
          </a:lstStyle>
          <a:p>
            <a:pPr>
              <a:defRPr/>
            </a:pPr>
            <a:endParaRPr lang="it-IT"/>
          </a:p>
        </p:txBody>
      </p:sp>
      <p:sp>
        <p:nvSpPr>
          <p:cNvPr id="1024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u="none"/>
            </a:lvl1pPr>
          </a:lstStyle>
          <a:p>
            <a:pPr>
              <a:defRPr/>
            </a:pPr>
            <a:fld id="{2EC3DCE6-1C1B-4E50-A0DF-4CAA51F503C4}"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E8D984-062A-4AB8-8E69-71E6A199C40D}" type="slidenum">
              <a:rPr lang="it-IT" smtClean="0"/>
              <a:pPr/>
              <a:t>1</a:t>
            </a:fld>
            <a:endParaRPr lang="it-I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E8D984-062A-4AB8-8E69-71E6A199C40D}" type="slidenum">
              <a:rPr lang="it-IT" smtClean="0"/>
              <a:pPr/>
              <a:t>10</a:t>
            </a:fld>
            <a:endParaRPr lang="it-I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E8D984-062A-4AB8-8E69-71E6A199C40D}" type="slidenum">
              <a:rPr lang="it-IT" smtClean="0"/>
              <a:pPr/>
              <a:t>2</a:t>
            </a:fld>
            <a:endParaRPr lang="it-I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E8D984-062A-4AB8-8E69-71E6A199C40D}" type="slidenum">
              <a:rPr lang="it-IT" smtClean="0"/>
              <a:pPr/>
              <a:t>3</a:t>
            </a:fld>
            <a:endParaRPr lang="it-I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E8D984-062A-4AB8-8E69-71E6A199C40D}" type="slidenum">
              <a:rPr lang="it-IT" smtClean="0"/>
              <a:pPr/>
              <a:t>4</a:t>
            </a:fld>
            <a:endParaRPr lang="it-I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E8D984-062A-4AB8-8E69-71E6A199C40D}" type="slidenum">
              <a:rPr lang="it-IT" smtClean="0"/>
              <a:pPr/>
              <a:t>5</a:t>
            </a:fld>
            <a:endParaRPr lang="it-I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E8D984-062A-4AB8-8E69-71E6A199C40D}" type="slidenum">
              <a:rPr lang="it-IT" smtClean="0"/>
              <a:pPr/>
              <a:t>6</a:t>
            </a:fld>
            <a:endParaRPr lang="it-I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E8D984-062A-4AB8-8E69-71E6A199C40D}" type="slidenum">
              <a:rPr lang="it-IT" smtClean="0"/>
              <a:pPr/>
              <a:t>7</a:t>
            </a:fld>
            <a:endParaRPr lang="it-I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E8D984-062A-4AB8-8E69-71E6A199C40D}" type="slidenum">
              <a:rPr lang="it-IT" smtClean="0"/>
              <a:pPr/>
              <a:t>8</a:t>
            </a:fld>
            <a:endParaRPr lang="it-I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FE8D984-062A-4AB8-8E69-71E6A199C40D}" type="slidenum">
              <a:rPr lang="it-IT" smtClean="0"/>
              <a:pPr/>
              <a:t>9</a:t>
            </a:fld>
            <a:endParaRPr lang="it-IT"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5" descr="Alma-Mater TAGLIATO"/>
          <p:cNvPicPr>
            <a:picLocks noChangeAspect="1" noChangeArrowheads="1"/>
          </p:cNvPicPr>
          <p:nvPr userDrawn="1"/>
        </p:nvPicPr>
        <p:blipFill>
          <a:blip r:embed="rId4" cstate="print"/>
          <a:srcRect/>
          <a:stretch>
            <a:fillRect/>
          </a:stretch>
        </p:blipFill>
        <p:spPr bwMode="auto">
          <a:xfrm>
            <a:off x="0" y="223282"/>
            <a:ext cx="731369" cy="939818"/>
          </a:xfrm>
          <a:prstGeom prst="rect">
            <a:avLst/>
          </a:prstGeom>
          <a:noFill/>
          <a:ln w="9525">
            <a:noFill/>
            <a:miter lim="800000"/>
            <a:headEnd/>
            <a:tailEnd/>
          </a:ln>
        </p:spPr>
      </p:pic>
      <p:sp>
        <p:nvSpPr>
          <p:cNvPr id="43034" name="Line 26"/>
          <p:cNvSpPr>
            <a:spLocks noChangeShapeType="1"/>
          </p:cNvSpPr>
          <p:nvPr userDrawn="1"/>
        </p:nvSpPr>
        <p:spPr bwMode="auto">
          <a:xfrm>
            <a:off x="92075" y="-24"/>
            <a:ext cx="0" cy="1152000"/>
          </a:xfrm>
          <a:prstGeom prst="line">
            <a:avLst/>
          </a:prstGeom>
          <a:noFill/>
          <a:ln w="190500">
            <a:solidFill>
              <a:srgbClr val="CC0000"/>
            </a:solidFill>
            <a:round/>
            <a:headEnd/>
            <a:tailEnd/>
          </a:ln>
          <a:effectLst/>
        </p:spPr>
        <p:txBody>
          <a:bodyPr/>
          <a:lstStyle/>
          <a:p>
            <a:pPr>
              <a:defRPr/>
            </a:pPr>
            <a:endParaRPr lang="it-IT"/>
          </a:p>
        </p:txBody>
      </p:sp>
      <p:sp>
        <p:nvSpPr>
          <p:cNvPr id="43035" name="Line 27"/>
          <p:cNvSpPr>
            <a:spLocks noChangeShapeType="1"/>
          </p:cNvSpPr>
          <p:nvPr userDrawn="1"/>
        </p:nvSpPr>
        <p:spPr bwMode="auto">
          <a:xfrm flipV="1">
            <a:off x="0" y="1124744"/>
            <a:ext cx="9144000" cy="18239"/>
          </a:xfrm>
          <a:prstGeom prst="line">
            <a:avLst/>
          </a:prstGeom>
          <a:noFill/>
          <a:ln w="38100">
            <a:solidFill>
              <a:srgbClr val="5F5F5F"/>
            </a:solidFill>
            <a:round/>
            <a:headEnd/>
            <a:tailEnd/>
          </a:ln>
          <a:effectLst/>
        </p:spPr>
        <p:txBody>
          <a:bodyPr/>
          <a:lstStyle/>
          <a:p>
            <a:pPr>
              <a:defRPr/>
            </a:pPr>
            <a:endParaRPr lang="it-IT"/>
          </a:p>
        </p:txBody>
      </p:sp>
      <p:cxnSp>
        <p:nvCxnSpPr>
          <p:cNvPr id="1029" name="Connettore 1 7"/>
          <p:cNvCxnSpPr>
            <a:cxnSpLocks noChangeShapeType="1"/>
          </p:cNvCxnSpPr>
          <p:nvPr userDrawn="1"/>
        </p:nvCxnSpPr>
        <p:spPr bwMode="auto">
          <a:xfrm flipV="1">
            <a:off x="0" y="6426200"/>
            <a:ext cx="9144000" cy="3175"/>
          </a:xfrm>
          <a:prstGeom prst="line">
            <a:avLst/>
          </a:prstGeom>
          <a:noFill/>
          <a:ln w="15875" algn="ctr">
            <a:solidFill>
              <a:schemeClr val="tx1"/>
            </a:solidFill>
            <a:round/>
            <a:headEnd/>
            <a:tailEnd/>
          </a:ln>
        </p:spPr>
      </p:cxnSp>
      <p:sp>
        <p:nvSpPr>
          <p:cNvPr id="9" name="CasellaDiTesto 8"/>
          <p:cNvSpPr txBox="1"/>
          <p:nvPr userDrawn="1"/>
        </p:nvSpPr>
        <p:spPr>
          <a:xfrm>
            <a:off x="542369" y="6500835"/>
            <a:ext cx="8358246" cy="461665"/>
          </a:xfrm>
          <a:prstGeom prst="rect">
            <a:avLst/>
          </a:prstGeom>
          <a:noFill/>
        </p:spPr>
        <p:txBody>
          <a:bodyPr wrap="square">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b="1" u="none" noProof="0" dirty="0" smtClean="0"/>
              <a:t>This presentation can be downloaded at http://www.albertomontanari.it – Email</a:t>
            </a:r>
            <a:r>
              <a:rPr lang="en-GB" sz="1200" b="1" u="none" kern="1200" noProof="0" dirty="0" smtClean="0">
                <a:solidFill>
                  <a:schemeClr val="tx1"/>
                </a:solidFill>
                <a:latin typeface="Arial" charset="0"/>
                <a:ea typeface="+mn-ea"/>
                <a:cs typeface="+mn-cs"/>
              </a:rPr>
              <a:t>: alberto.montanari@unibo.it</a:t>
            </a:r>
          </a:p>
          <a:p>
            <a:pPr>
              <a:defRPr/>
            </a:pPr>
            <a:endParaRPr lang="en-GB" sz="1200" b="1" u="none" noProof="0" dirty="0"/>
          </a:p>
        </p:txBody>
      </p:sp>
      <p:pic>
        <p:nvPicPr>
          <p:cNvPr id="2" name="Picture 2"/>
          <p:cNvPicPr>
            <a:picLocks noChangeAspect="1" noChangeArrowheads="1"/>
          </p:cNvPicPr>
          <p:nvPr userDrawn="1"/>
        </p:nvPicPr>
        <p:blipFill>
          <a:blip r:embed="rId5"/>
          <a:srcRect/>
          <a:stretch>
            <a:fillRect/>
          </a:stretch>
        </p:blipFill>
        <p:spPr bwMode="auto">
          <a:xfrm>
            <a:off x="785786" y="6346"/>
            <a:ext cx="7143800" cy="1082394"/>
          </a:xfrm>
          <a:prstGeom prst="rect">
            <a:avLst/>
          </a:prstGeom>
          <a:noFill/>
          <a:ln w="9525">
            <a:noFill/>
            <a:miter lim="800000"/>
            <a:headEnd/>
            <a:tailEnd/>
          </a:ln>
          <a:effectLst/>
        </p:spPr>
      </p:pic>
      <p:pic>
        <p:nvPicPr>
          <p:cNvPr id="3" name="Picture 5"/>
          <p:cNvPicPr>
            <a:picLocks noChangeAspect="1" noChangeArrowheads="1"/>
          </p:cNvPicPr>
          <p:nvPr userDrawn="1"/>
        </p:nvPicPr>
        <p:blipFill>
          <a:blip r:embed="rId6" cstate="print"/>
          <a:srcRect/>
          <a:stretch>
            <a:fillRect/>
          </a:stretch>
        </p:blipFill>
        <p:spPr bwMode="auto">
          <a:xfrm>
            <a:off x="8010528" y="-42096"/>
            <a:ext cx="1133504" cy="1289016"/>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836" r:id="rId1"/>
    <p:sldLayoutId id="214748383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0" y="1696414"/>
            <a:ext cx="9144000" cy="3447098"/>
          </a:xfrm>
          <a:prstGeom prst="rect">
            <a:avLst/>
          </a:prstGeom>
          <a:noFill/>
          <a:ln w="9525">
            <a:noFill/>
            <a:miter lim="800000"/>
            <a:headEnd/>
            <a:tailEnd/>
          </a:ln>
        </p:spPr>
        <p:txBody>
          <a:bodyPr>
            <a:spAutoFit/>
          </a:bodyPr>
          <a:lstStyle/>
          <a:p>
            <a:pPr algn="ctr">
              <a:spcBef>
                <a:spcPct val="50000"/>
              </a:spcBef>
            </a:pPr>
            <a:r>
              <a:rPr lang="en-GB" sz="4400" b="1" u="none" kern="9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rPr>
              <a:t>How likely is the likelihood?</a:t>
            </a:r>
            <a:br>
              <a:rPr lang="en-GB" sz="4400" b="1" u="none" kern="9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rPr>
            </a:br>
            <a:r>
              <a:rPr lang="en-GB" sz="4400" b="1" u="none" kern="9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rPr>
              <a:t>A note on parameter estimation for hydrological models</a:t>
            </a:r>
            <a:endParaRPr lang="en-GB" sz="4400" u="none" kern="900" dirty="0" smtClean="0">
              <a:latin typeface="Arial" pitchFamily="34" charset="0"/>
            </a:endParaRPr>
          </a:p>
          <a:p>
            <a:pPr algn="ctr" eaLnBrk="0" hangingPunct="0">
              <a:buFont typeface="Wingdings" pitchFamily="2" charset="2"/>
              <a:buNone/>
            </a:pPr>
            <a:r>
              <a:rPr lang="en-GB" sz="1000" u="none" dirty="0" smtClean="0">
                <a:solidFill>
                  <a:srgbClr val="333333"/>
                </a:solidFill>
                <a:latin typeface="+mj-lt"/>
              </a:rPr>
              <a:t/>
            </a:r>
            <a:br>
              <a:rPr lang="en-GB" sz="1000" u="none" dirty="0" smtClean="0">
                <a:solidFill>
                  <a:srgbClr val="333333"/>
                </a:solidFill>
                <a:latin typeface="+mj-lt"/>
              </a:rPr>
            </a:br>
            <a:r>
              <a:rPr lang="en-GB" sz="1000" u="none" dirty="0" smtClean="0">
                <a:solidFill>
                  <a:srgbClr val="333333"/>
                </a:solidFill>
                <a:latin typeface="+mj-lt"/>
              </a:rPr>
              <a:t/>
            </a:r>
            <a:br>
              <a:rPr lang="en-GB" sz="1000" u="none" dirty="0" smtClean="0">
                <a:solidFill>
                  <a:srgbClr val="333333"/>
                </a:solidFill>
                <a:latin typeface="+mj-lt"/>
              </a:rPr>
            </a:br>
            <a:r>
              <a:rPr lang="en-GB" sz="2400" u="none" dirty="0" smtClean="0">
                <a:solidFill>
                  <a:srgbClr val="333333"/>
                </a:solidFill>
                <a:latin typeface="+mj-lt"/>
              </a:rPr>
              <a:t>Alberto </a:t>
            </a:r>
            <a:r>
              <a:rPr lang="en-GB" sz="2400" u="none" dirty="0" err="1" smtClean="0">
                <a:solidFill>
                  <a:srgbClr val="333333"/>
                </a:solidFill>
                <a:latin typeface="+mj-lt"/>
              </a:rPr>
              <a:t>Montanari</a:t>
            </a:r>
            <a:endParaRPr lang="en-GB" sz="2400" u="none" dirty="0" smtClean="0">
              <a:solidFill>
                <a:srgbClr val="333333"/>
              </a:solidFill>
              <a:latin typeface="+mj-lt"/>
            </a:endParaRPr>
          </a:p>
          <a:p>
            <a:pPr algn="ctr" eaLnBrk="0" hangingPunct="0">
              <a:buFont typeface="Wingdings" pitchFamily="2" charset="2"/>
              <a:buNone/>
            </a:pPr>
            <a:r>
              <a:rPr lang="en-GB" sz="1400" u="none" dirty="0" err="1" smtClean="0">
                <a:solidFill>
                  <a:srgbClr val="333333"/>
                </a:solidFill>
                <a:latin typeface="+mj-lt"/>
              </a:rPr>
              <a:t>Dipartimento</a:t>
            </a:r>
            <a:r>
              <a:rPr lang="en-GB" sz="1400" u="none" dirty="0" smtClean="0">
                <a:solidFill>
                  <a:srgbClr val="333333"/>
                </a:solidFill>
                <a:latin typeface="+mj-lt"/>
              </a:rPr>
              <a:t> </a:t>
            </a:r>
            <a:r>
              <a:rPr lang="en-GB" sz="1400" u="none" dirty="0" err="1" smtClean="0">
                <a:solidFill>
                  <a:srgbClr val="333333"/>
                </a:solidFill>
                <a:latin typeface="+mj-lt"/>
              </a:rPr>
              <a:t>di</a:t>
            </a:r>
            <a:r>
              <a:rPr lang="en-GB" sz="1400" u="none" dirty="0" smtClean="0">
                <a:solidFill>
                  <a:srgbClr val="333333"/>
                </a:solidFill>
                <a:latin typeface="+mj-lt"/>
              </a:rPr>
              <a:t> </a:t>
            </a:r>
            <a:r>
              <a:rPr lang="en-GB" sz="1400" u="none" dirty="0" err="1" smtClean="0">
                <a:solidFill>
                  <a:srgbClr val="333333"/>
                </a:solidFill>
                <a:latin typeface="+mj-lt"/>
              </a:rPr>
              <a:t>Ingegneria</a:t>
            </a:r>
            <a:r>
              <a:rPr lang="en-GB" sz="1400" u="none" dirty="0" smtClean="0">
                <a:solidFill>
                  <a:srgbClr val="333333"/>
                </a:solidFill>
                <a:latin typeface="+mj-lt"/>
              </a:rPr>
              <a:t> </a:t>
            </a:r>
            <a:r>
              <a:rPr lang="en-GB" sz="1400" u="none" dirty="0" err="1" smtClean="0">
                <a:solidFill>
                  <a:srgbClr val="333333"/>
                </a:solidFill>
                <a:latin typeface="+mj-lt"/>
              </a:rPr>
              <a:t>Civile</a:t>
            </a:r>
            <a:r>
              <a:rPr lang="en-GB" sz="1400" u="none" dirty="0" smtClean="0">
                <a:solidFill>
                  <a:srgbClr val="333333"/>
                </a:solidFill>
                <a:latin typeface="+mj-lt"/>
              </a:rPr>
              <a:t>, </a:t>
            </a:r>
            <a:r>
              <a:rPr lang="en-GB" sz="1400" u="none" dirty="0" err="1" smtClean="0">
                <a:solidFill>
                  <a:srgbClr val="333333"/>
                </a:solidFill>
                <a:latin typeface="+mj-lt"/>
              </a:rPr>
              <a:t>Chimica</a:t>
            </a:r>
            <a:r>
              <a:rPr lang="en-GB" sz="1400" u="none" dirty="0" smtClean="0">
                <a:solidFill>
                  <a:srgbClr val="333333"/>
                </a:solidFill>
                <a:latin typeface="+mj-lt"/>
              </a:rPr>
              <a:t> </a:t>
            </a:r>
            <a:r>
              <a:rPr lang="en-GB" sz="1400" u="none" dirty="0" err="1" smtClean="0">
                <a:solidFill>
                  <a:srgbClr val="333333"/>
                </a:solidFill>
                <a:latin typeface="+mj-lt"/>
              </a:rPr>
              <a:t>Ambientale</a:t>
            </a:r>
            <a:r>
              <a:rPr lang="en-GB" sz="1400" u="none" dirty="0" smtClean="0">
                <a:solidFill>
                  <a:srgbClr val="333333"/>
                </a:solidFill>
                <a:latin typeface="+mj-lt"/>
              </a:rPr>
              <a:t> e </a:t>
            </a:r>
            <a:r>
              <a:rPr lang="en-GB" sz="1400" u="none" dirty="0" err="1" smtClean="0">
                <a:solidFill>
                  <a:srgbClr val="333333"/>
                </a:solidFill>
                <a:latin typeface="+mj-lt"/>
              </a:rPr>
              <a:t>dei</a:t>
            </a:r>
            <a:r>
              <a:rPr lang="en-GB" sz="1400" u="none" dirty="0" smtClean="0">
                <a:solidFill>
                  <a:srgbClr val="333333"/>
                </a:solidFill>
                <a:latin typeface="+mj-lt"/>
              </a:rPr>
              <a:t> </a:t>
            </a:r>
            <a:r>
              <a:rPr lang="en-GB" sz="1400" u="none" dirty="0" err="1" smtClean="0">
                <a:solidFill>
                  <a:srgbClr val="333333"/>
                </a:solidFill>
                <a:latin typeface="+mj-lt"/>
              </a:rPr>
              <a:t>Materiali</a:t>
            </a:r>
            <a:r>
              <a:rPr lang="en-GB" sz="1400" u="none" dirty="0" smtClean="0">
                <a:solidFill>
                  <a:srgbClr val="333333"/>
                </a:solidFill>
                <a:latin typeface="+mj-lt"/>
              </a:rPr>
              <a:t> (DICAM)</a:t>
            </a:r>
          </a:p>
          <a:p>
            <a:pPr algn="ctr" eaLnBrk="0" hangingPunct="0">
              <a:buFont typeface="Wingdings" pitchFamily="2" charset="2"/>
              <a:buNone/>
            </a:pPr>
            <a:r>
              <a:rPr lang="en-GB" sz="1400" u="none" dirty="0" smtClean="0">
                <a:solidFill>
                  <a:srgbClr val="333333"/>
                </a:solidFill>
                <a:latin typeface="+mj-lt"/>
              </a:rPr>
              <a:t>Alma Mater </a:t>
            </a:r>
            <a:r>
              <a:rPr lang="en-GB" sz="1400" u="none" dirty="0" err="1" smtClean="0">
                <a:solidFill>
                  <a:srgbClr val="333333"/>
                </a:solidFill>
                <a:latin typeface="+mj-lt"/>
              </a:rPr>
              <a:t>Studiorum</a:t>
            </a:r>
            <a:r>
              <a:rPr lang="en-GB" sz="1400" u="none" dirty="0" smtClean="0">
                <a:solidFill>
                  <a:srgbClr val="333333"/>
                </a:solidFill>
                <a:latin typeface="+mj-lt"/>
              </a:rPr>
              <a:t> – </a:t>
            </a:r>
            <a:r>
              <a:rPr lang="en-GB" sz="1400" u="none" dirty="0" err="1" smtClean="0">
                <a:solidFill>
                  <a:srgbClr val="333333"/>
                </a:solidFill>
                <a:latin typeface="+mj-lt"/>
              </a:rPr>
              <a:t>Università</a:t>
            </a:r>
            <a:r>
              <a:rPr lang="en-GB" sz="1400" u="none" dirty="0" smtClean="0">
                <a:solidFill>
                  <a:srgbClr val="333333"/>
                </a:solidFill>
                <a:latin typeface="+mj-lt"/>
              </a:rPr>
              <a:t> </a:t>
            </a:r>
            <a:r>
              <a:rPr lang="en-GB" sz="1400" u="none" dirty="0" err="1" smtClean="0">
                <a:solidFill>
                  <a:srgbClr val="333333"/>
                </a:solidFill>
                <a:latin typeface="+mj-lt"/>
              </a:rPr>
              <a:t>di</a:t>
            </a:r>
            <a:r>
              <a:rPr lang="en-GB" sz="1400" u="none" dirty="0" smtClean="0">
                <a:solidFill>
                  <a:srgbClr val="333333"/>
                </a:solidFill>
                <a:latin typeface="+mj-lt"/>
              </a:rPr>
              <a:t> Bologna</a:t>
            </a:r>
          </a:p>
          <a:p>
            <a:pPr algn="ctr" eaLnBrk="0" hangingPunct="0">
              <a:buFont typeface="Wingdings" pitchFamily="2" charset="2"/>
              <a:buNone/>
            </a:pPr>
            <a:r>
              <a:rPr lang="en-GB" sz="1400" u="none" dirty="0" smtClean="0">
                <a:solidFill>
                  <a:srgbClr val="333333"/>
                </a:solidFill>
                <a:latin typeface="+mj-lt"/>
              </a:rPr>
              <a:t>alberto.montanari@unibo.it</a:t>
            </a:r>
            <a:endParaRPr lang="en-GB" sz="1400" u="none" dirty="0">
              <a:solidFill>
                <a:srgbClr val="333333"/>
              </a:solidFill>
              <a:latin typeface="+mj-lt"/>
            </a:endParaRPr>
          </a:p>
        </p:txBody>
      </p:sp>
      <p:sp>
        <p:nvSpPr>
          <p:cNvPr id="4" name="Rettangolo 3"/>
          <p:cNvSpPr/>
          <p:nvPr/>
        </p:nvSpPr>
        <p:spPr>
          <a:xfrm>
            <a:off x="214282" y="5500702"/>
            <a:ext cx="8643998" cy="738664"/>
          </a:xfrm>
          <a:prstGeom prst="rect">
            <a:avLst/>
          </a:prstGeom>
        </p:spPr>
        <p:txBody>
          <a:bodyPr wrap="square">
            <a:spAutoFit/>
          </a:bodyPr>
          <a:lstStyle/>
          <a:p>
            <a:pPr algn="ctr" eaLnBrk="0" hangingPunct="0">
              <a:buFont typeface="Wingdings" pitchFamily="2" charset="2"/>
              <a:buNone/>
            </a:pPr>
            <a:r>
              <a:rPr lang="en-GB" sz="1400" i="1" u="none" dirty="0" smtClean="0">
                <a:solidFill>
                  <a:srgbClr val="333333"/>
                </a:solidFill>
              </a:rPr>
              <a:t>This work is carried out within the SWITCH-ON Research Project financed by</a:t>
            </a:r>
            <a:br>
              <a:rPr lang="en-GB" sz="1400" i="1" u="none" dirty="0" smtClean="0">
                <a:solidFill>
                  <a:srgbClr val="333333"/>
                </a:solidFill>
              </a:rPr>
            </a:br>
            <a:r>
              <a:rPr lang="en-GB" sz="1400" i="1" u="none" dirty="0" smtClean="0">
                <a:solidFill>
                  <a:srgbClr val="333333"/>
                </a:solidFill>
              </a:rPr>
              <a:t>the European Union within the 7</a:t>
            </a:r>
            <a:r>
              <a:rPr lang="en-GB" sz="1400" i="1" u="none" baseline="30000" dirty="0" smtClean="0">
                <a:solidFill>
                  <a:srgbClr val="333333"/>
                </a:solidFill>
              </a:rPr>
              <a:t>th</a:t>
            </a:r>
            <a:r>
              <a:rPr lang="en-GB" sz="1400" i="1" u="none" dirty="0" smtClean="0">
                <a:solidFill>
                  <a:srgbClr val="333333"/>
                </a:solidFill>
              </a:rPr>
              <a:t> Framework Programme, and the </a:t>
            </a:r>
            <a:r>
              <a:rPr lang="en-GB" sz="1400" i="1" u="none" dirty="0" err="1" smtClean="0">
                <a:solidFill>
                  <a:srgbClr val="333333"/>
                </a:solidFill>
              </a:rPr>
              <a:t>Panta</a:t>
            </a:r>
            <a:r>
              <a:rPr lang="en-GB" sz="1400" i="1" u="none" dirty="0" smtClean="0">
                <a:solidFill>
                  <a:srgbClr val="333333"/>
                </a:solidFill>
              </a:rPr>
              <a:t> </a:t>
            </a:r>
            <a:r>
              <a:rPr lang="en-GB" sz="1400" i="1" u="none" dirty="0" err="1" smtClean="0">
                <a:solidFill>
                  <a:srgbClr val="333333"/>
                </a:solidFill>
              </a:rPr>
              <a:t>Rhei</a:t>
            </a:r>
            <a:r>
              <a:rPr lang="en-GB" sz="1400" i="1" u="none" dirty="0" smtClean="0">
                <a:solidFill>
                  <a:srgbClr val="333333"/>
                </a:solidFill>
              </a:rPr>
              <a:t> research initiative of the International Association of Hydrological Sciences</a:t>
            </a:r>
            <a:endParaRPr lang="it-IT"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0" y="1252823"/>
            <a:ext cx="9144000" cy="461665"/>
          </a:xfrm>
          <a:prstGeom prst="rect">
            <a:avLst/>
          </a:prstGeom>
          <a:noFill/>
          <a:ln w="9525">
            <a:noFill/>
            <a:miter lim="800000"/>
            <a:headEnd/>
            <a:tailEnd/>
          </a:ln>
        </p:spPr>
        <p:txBody>
          <a:bodyPr>
            <a:spAutoFit/>
          </a:bodyPr>
          <a:lstStyle/>
          <a:p>
            <a:pPr algn="ctr">
              <a:spcBef>
                <a:spcPct val="50000"/>
              </a:spcBef>
            </a:pPr>
            <a:r>
              <a:rPr lang="en-GB" sz="2400" b="1" u="none" kern="900" dirty="0" smtClean="0">
                <a:ln w="12700">
                  <a:solidFill>
                    <a:schemeClr val="tx2">
                      <a:satMod val="155000"/>
                    </a:schemeClr>
                  </a:solidFill>
                  <a:prstDash val="solid"/>
                </a:ln>
                <a:latin typeface="Arial" pitchFamily="34" charset="0"/>
              </a:rPr>
              <a:t>Why maximum likelihood is more focused on droughts?</a:t>
            </a:r>
            <a:endParaRPr lang="en-GB" sz="2400" b="1" u="none" kern="900" dirty="0">
              <a:ln w="12700">
                <a:solidFill>
                  <a:schemeClr val="tx2">
                    <a:satMod val="155000"/>
                  </a:schemeClr>
                </a:solidFill>
                <a:prstDash val="solid"/>
              </a:ln>
              <a:latin typeface="Arial" pitchFamily="34" charset="0"/>
            </a:endParaRPr>
          </a:p>
        </p:txBody>
      </p:sp>
      <p:sp>
        <p:nvSpPr>
          <p:cNvPr id="3" name="CasellaDiTesto 2"/>
          <p:cNvSpPr txBox="1"/>
          <p:nvPr/>
        </p:nvSpPr>
        <p:spPr>
          <a:xfrm>
            <a:off x="214282" y="3130460"/>
            <a:ext cx="3286148" cy="2031325"/>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marL="85725" indent="-85725">
              <a:spcBef>
                <a:spcPts val="600"/>
              </a:spcBef>
              <a:buFont typeface="Arial" pitchFamily="34" charset="0"/>
              <a:buChar char="•"/>
            </a:pPr>
            <a:r>
              <a:rPr lang="en-GB" sz="1400" u="none" dirty="0" smtClean="0"/>
              <a:t>The shock produced by the occurrence of a flood that is incorrectly predicted by the model lasts very long if the error is correlated. The same shock is repeated for several time steps and the related error is squared. Parameterisation is much focused on floods.</a:t>
            </a:r>
            <a:endParaRPr lang="en-GB" sz="1400" u="none" baseline="30000" dirty="0" smtClean="0"/>
          </a:p>
        </p:txBody>
      </p:sp>
      <p:pic>
        <p:nvPicPr>
          <p:cNvPr id="6" name="Immagine 5" descr="1.png"/>
          <p:cNvPicPr>
            <a:picLocks noChangeAspect="1"/>
          </p:cNvPicPr>
          <p:nvPr/>
        </p:nvPicPr>
        <p:blipFill>
          <a:blip r:embed="rId3"/>
          <a:stretch>
            <a:fillRect/>
          </a:stretch>
        </p:blipFill>
        <p:spPr>
          <a:xfrm>
            <a:off x="3643306" y="1071546"/>
            <a:ext cx="5486400" cy="5486400"/>
          </a:xfrm>
          <a:prstGeom prst="rect">
            <a:avLst/>
          </a:prstGeom>
        </p:spPr>
      </p:pic>
      <p:pic>
        <p:nvPicPr>
          <p:cNvPr id="7" name="Immagine 6" descr="2.png"/>
          <p:cNvPicPr>
            <a:picLocks noChangeAspect="1"/>
          </p:cNvPicPr>
          <p:nvPr/>
        </p:nvPicPr>
        <p:blipFill>
          <a:blip r:embed="rId4"/>
          <a:stretch>
            <a:fillRect/>
          </a:stretch>
        </p:blipFill>
        <p:spPr>
          <a:xfrm>
            <a:off x="3643338" y="1071546"/>
            <a:ext cx="5486400" cy="5486400"/>
          </a:xfrm>
          <a:prstGeom prst="rect">
            <a:avLst/>
          </a:prstGeom>
        </p:spPr>
      </p:pic>
      <p:pic>
        <p:nvPicPr>
          <p:cNvPr id="10" name="Immagine 9" descr="3.png"/>
          <p:cNvPicPr>
            <a:picLocks noChangeAspect="1"/>
          </p:cNvPicPr>
          <p:nvPr/>
        </p:nvPicPr>
        <p:blipFill>
          <a:blip r:embed="rId5"/>
          <a:stretch>
            <a:fillRect/>
          </a:stretch>
        </p:blipFill>
        <p:spPr>
          <a:xfrm>
            <a:off x="3643306" y="1071578"/>
            <a:ext cx="5486400" cy="5486400"/>
          </a:xfrm>
          <a:prstGeom prst="rect">
            <a:avLst/>
          </a:prstGeom>
        </p:spPr>
      </p:pic>
      <p:sp>
        <p:nvSpPr>
          <p:cNvPr id="8" name="CasellaDiTesto 7"/>
          <p:cNvSpPr txBox="1"/>
          <p:nvPr/>
        </p:nvSpPr>
        <p:spPr>
          <a:xfrm>
            <a:off x="6357950" y="1785926"/>
            <a:ext cx="2500330"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u="none" dirty="0" smtClean="0"/>
              <a:t>----- Observed flow</a:t>
            </a:r>
          </a:p>
          <a:p>
            <a:r>
              <a:rPr lang="en-GB" sz="1400" b="1" u="none" dirty="0" smtClean="0">
                <a:solidFill>
                  <a:srgbClr val="FF0000"/>
                </a:solidFill>
              </a:rPr>
              <a:t>-----</a:t>
            </a:r>
            <a:r>
              <a:rPr lang="en-GB" sz="1400" u="none" dirty="0" smtClean="0"/>
              <a:t> Least squares simulation</a:t>
            </a:r>
          </a:p>
          <a:p>
            <a:r>
              <a:rPr lang="en-GB" sz="1400" u="none" dirty="0" smtClean="0">
                <a:solidFill>
                  <a:srgbClr val="00B0F0"/>
                </a:solidFill>
              </a:rPr>
              <a:t>-----</a:t>
            </a:r>
            <a:r>
              <a:rPr lang="en-GB" sz="1400" u="none" dirty="0" smtClean="0"/>
              <a:t> Least squares error</a:t>
            </a:r>
          </a:p>
          <a:p>
            <a:r>
              <a:rPr lang="en-GB" sz="1400" b="1" u="none" dirty="0" smtClean="0">
                <a:solidFill>
                  <a:srgbClr val="66FF33"/>
                </a:solidFill>
              </a:rPr>
              <a:t>-----</a:t>
            </a:r>
            <a:r>
              <a:rPr lang="en-GB" sz="1400" u="none" dirty="0" smtClean="0"/>
              <a:t> MLE error</a:t>
            </a:r>
            <a:endParaRPr lang="en-GB" sz="1400" u="none" dirty="0"/>
          </a:p>
        </p:txBody>
      </p:sp>
      <p:sp>
        <p:nvSpPr>
          <p:cNvPr id="9" name="CasellaDiTesto 8"/>
          <p:cNvSpPr txBox="1"/>
          <p:nvPr/>
        </p:nvSpPr>
        <p:spPr>
          <a:xfrm>
            <a:off x="214282" y="2047394"/>
            <a:ext cx="3286148" cy="738664"/>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a:spcBef>
                <a:spcPts val="600"/>
              </a:spcBef>
            </a:pPr>
            <a:r>
              <a:rPr lang="en-GB" sz="1400" u="none" dirty="0" smtClean="0"/>
              <a:t>Let us focus on a generic flood event for the Sieve River and the related simulation error</a:t>
            </a:r>
            <a:endParaRPr lang="en-GB" sz="1400" u="none" baseline="30000" dirty="0" smtClean="0"/>
          </a:p>
        </p:txBody>
      </p:sp>
      <p:sp>
        <p:nvSpPr>
          <p:cNvPr id="11" name="CasellaDiTesto 10"/>
          <p:cNvSpPr txBox="1"/>
          <p:nvPr/>
        </p:nvSpPr>
        <p:spPr>
          <a:xfrm>
            <a:off x="214282" y="5129861"/>
            <a:ext cx="3286148" cy="738664"/>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marL="85725" indent="-85725">
              <a:spcBef>
                <a:spcPts val="600"/>
              </a:spcBef>
              <a:buFont typeface="Arial" pitchFamily="34" charset="0"/>
              <a:buChar char="•"/>
            </a:pPr>
            <a:r>
              <a:rPr lang="en-GB" sz="1400" u="none" dirty="0" smtClean="0"/>
              <a:t>If the error is </a:t>
            </a:r>
            <a:r>
              <a:rPr lang="en-GB" sz="1400" u="none" dirty="0" err="1" smtClean="0"/>
              <a:t>decorrelated</a:t>
            </a:r>
            <a:r>
              <a:rPr lang="en-GB" sz="1400" u="none" dirty="0" smtClean="0"/>
              <a:t> the shock lasts for a few steps only. Less focus on floods.</a:t>
            </a:r>
            <a:endParaRPr lang="en-GB" sz="1400" u="none" baseline="30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8" descr="LOGO UNIBO"/>
          <p:cNvPicPr>
            <a:picLocks noChangeAspect="1" noChangeArrowheads="1"/>
          </p:cNvPicPr>
          <p:nvPr/>
        </p:nvPicPr>
        <p:blipFill>
          <a:blip r:embed="rId2" cstate="print"/>
          <a:srcRect/>
          <a:stretch>
            <a:fillRect/>
          </a:stretch>
        </p:blipFill>
        <p:spPr bwMode="auto">
          <a:xfrm>
            <a:off x="7271066" y="5072722"/>
            <a:ext cx="1765430" cy="1164590"/>
          </a:xfrm>
          <a:prstGeom prst="rect">
            <a:avLst/>
          </a:prstGeom>
          <a:noFill/>
          <a:ln w="9525">
            <a:noFill/>
            <a:miter lim="800000"/>
            <a:headEnd/>
            <a:tailEnd/>
          </a:ln>
        </p:spPr>
      </p:pic>
      <p:sp>
        <p:nvSpPr>
          <p:cNvPr id="7" name="Text Box 7"/>
          <p:cNvSpPr txBox="1">
            <a:spLocks noChangeArrowheads="1"/>
          </p:cNvSpPr>
          <p:nvPr/>
        </p:nvSpPr>
        <p:spPr bwMode="auto">
          <a:xfrm>
            <a:off x="0" y="1262706"/>
            <a:ext cx="9358346" cy="523220"/>
          </a:xfrm>
          <a:prstGeom prst="rect">
            <a:avLst/>
          </a:prstGeom>
          <a:noFill/>
          <a:ln w="9525">
            <a:noFill/>
            <a:miter lim="800000"/>
            <a:headEnd/>
            <a:tailEnd/>
          </a:ln>
        </p:spPr>
        <p:txBody>
          <a:bodyPr wrap="square">
            <a:spAutoFit/>
          </a:bodyPr>
          <a:lstStyle/>
          <a:p>
            <a:pPr algn="ctr">
              <a:spcBef>
                <a:spcPct val="50000"/>
              </a:spcBef>
            </a:pPr>
            <a:r>
              <a:rPr lang="en-GB" sz="2800" b="1" u="none" kern="900" dirty="0" smtClean="0">
                <a:ln w="12700">
                  <a:solidFill>
                    <a:schemeClr val="tx2">
                      <a:satMod val="155000"/>
                    </a:schemeClr>
                  </a:solidFill>
                  <a:prstDash val="solid"/>
                </a:ln>
                <a:latin typeface="Arial" pitchFamily="34" charset="0"/>
              </a:rPr>
              <a:t>Conclusions</a:t>
            </a:r>
            <a:endParaRPr lang="en-GB" sz="2800" u="none" dirty="0">
              <a:latin typeface="+mj-lt"/>
            </a:endParaRPr>
          </a:p>
        </p:txBody>
      </p:sp>
      <p:sp>
        <p:nvSpPr>
          <p:cNvPr id="8" name="CasellaDiTesto 7"/>
          <p:cNvSpPr txBox="1"/>
          <p:nvPr/>
        </p:nvSpPr>
        <p:spPr>
          <a:xfrm>
            <a:off x="357158" y="1819809"/>
            <a:ext cx="8072494" cy="3062377"/>
          </a:xfrm>
          <a:prstGeom prst="rect">
            <a:avLst/>
          </a:prstGeom>
          <a:noFill/>
        </p:spPr>
        <p:txBody>
          <a:bodyPr wrap="square" rtlCol="0" anchor="ctr" anchorCtr="0">
            <a:spAutoFit/>
          </a:bodyPr>
          <a:lstStyle/>
          <a:p>
            <a:pPr marL="85725" indent="-85725">
              <a:spcBef>
                <a:spcPts val="600"/>
              </a:spcBef>
              <a:buFont typeface="Arial" pitchFamily="34" charset="0"/>
              <a:buChar char="•"/>
            </a:pPr>
            <a:r>
              <a:rPr lang="en-GB" sz="1400" u="none" dirty="0" smtClean="0"/>
              <a:t>The likelihood is not likely!</a:t>
            </a:r>
          </a:p>
          <a:p>
            <a:pPr marL="85725" indent="-85725">
              <a:spcBef>
                <a:spcPts val="600"/>
              </a:spcBef>
              <a:buFont typeface="Arial" pitchFamily="34" charset="0"/>
              <a:buChar char="•"/>
            </a:pPr>
            <a:r>
              <a:rPr lang="en-GB" sz="1400" u="none" dirty="0" smtClean="0"/>
              <a:t>There is no theoretical reason to prefer the use of a likelihood if assumptions are not satisfied.</a:t>
            </a:r>
          </a:p>
          <a:p>
            <a:pPr marL="85725" indent="-85725">
              <a:spcBef>
                <a:spcPts val="600"/>
              </a:spcBef>
              <a:buFont typeface="Arial" pitchFamily="34" charset="0"/>
              <a:buChar char="•"/>
            </a:pPr>
            <a:r>
              <a:rPr lang="en-GB" sz="1400" u="none" dirty="0" smtClean="0"/>
              <a:t>On the other hand, approximate likelihoods should be considered as candidate objective functions, but their behaviours should be inspected.</a:t>
            </a:r>
          </a:p>
          <a:p>
            <a:pPr marL="85725" indent="-85725">
              <a:spcBef>
                <a:spcPts val="600"/>
              </a:spcBef>
              <a:buFont typeface="Arial" pitchFamily="34" charset="0"/>
              <a:buChar char="•"/>
            </a:pPr>
            <a:r>
              <a:rPr lang="en-GB" sz="1400" u="none" dirty="0" smtClean="0"/>
              <a:t>The objective function should be selected by considering the purpose of the analysis and the behaviours of the candidate functions.</a:t>
            </a:r>
          </a:p>
          <a:p>
            <a:pPr marL="85725" indent="-85725">
              <a:spcBef>
                <a:spcPts val="600"/>
              </a:spcBef>
              <a:buFont typeface="Arial" pitchFamily="34" charset="0"/>
              <a:buChar char="•"/>
            </a:pPr>
            <a:r>
              <a:rPr lang="en-GB" sz="1400" u="none" dirty="0" smtClean="0"/>
              <a:t>More research is needed on alternative objective functions and  their behaviours, in terms of shape of the response surface and capability to meet practical needs. Such additional research should clearly highlight the asset of each proposed function. Such research should not be focused on likelihoods only. We dedicated a lot of attention to optimization but little to objective functions.</a:t>
            </a:r>
          </a:p>
          <a:p>
            <a:pPr marL="85725" indent="-85725">
              <a:spcBef>
                <a:spcPts val="600"/>
              </a:spcBef>
              <a:buFont typeface="Arial" pitchFamily="34" charset="0"/>
              <a:buChar char="•"/>
            </a:pPr>
            <a:r>
              <a:rPr lang="en-GB" sz="1400" u="none" dirty="0" smtClean="0"/>
              <a:t>Practical experience suggests that a proper objective function, taking into account that a hydrological model is never perfect, may improve model performances significantly.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8" descr="LOGO UNIBO"/>
          <p:cNvPicPr>
            <a:picLocks noChangeAspect="1" noChangeArrowheads="1"/>
          </p:cNvPicPr>
          <p:nvPr/>
        </p:nvPicPr>
        <p:blipFill>
          <a:blip r:embed="rId2" cstate="print"/>
          <a:srcRect/>
          <a:stretch>
            <a:fillRect/>
          </a:stretch>
        </p:blipFill>
        <p:spPr bwMode="auto">
          <a:xfrm>
            <a:off x="7271066" y="5072722"/>
            <a:ext cx="1765430" cy="1164590"/>
          </a:xfrm>
          <a:prstGeom prst="rect">
            <a:avLst/>
          </a:prstGeom>
          <a:noFill/>
          <a:ln w="9525">
            <a:noFill/>
            <a:miter lim="800000"/>
            <a:headEnd/>
            <a:tailEnd/>
          </a:ln>
        </p:spPr>
      </p:pic>
      <p:pic>
        <p:nvPicPr>
          <p:cNvPr id="5" name="Immagine 4" descr="pantarhei.png"/>
          <p:cNvPicPr>
            <a:picLocks noChangeAspect="1"/>
          </p:cNvPicPr>
          <p:nvPr/>
        </p:nvPicPr>
        <p:blipFill>
          <a:blip r:embed="rId3"/>
          <a:stretch>
            <a:fillRect/>
          </a:stretch>
        </p:blipFill>
        <p:spPr>
          <a:xfrm>
            <a:off x="214282" y="1343380"/>
            <a:ext cx="6574041" cy="4943140"/>
          </a:xfrm>
          <a:prstGeom prst="rect">
            <a:avLst/>
          </a:prstGeom>
        </p:spPr>
      </p:pic>
      <p:sp>
        <p:nvSpPr>
          <p:cNvPr id="6" name="CasellaDiTesto 5"/>
          <p:cNvSpPr txBox="1"/>
          <p:nvPr/>
        </p:nvSpPr>
        <p:spPr>
          <a:xfrm>
            <a:off x="1857356" y="2285992"/>
            <a:ext cx="3857652" cy="461665"/>
          </a:xfrm>
          <a:prstGeom prst="rect">
            <a:avLst/>
          </a:prstGeom>
          <a:noFill/>
        </p:spPr>
        <p:txBody>
          <a:bodyPr wrap="square" rtlCol="0">
            <a:spAutoFit/>
          </a:bodyPr>
          <a:lstStyle/>
          <a:p>
            <a:r>
              <a:rPr lang="it-IT" sz="2400" b="1" u="none" dirty="0" smtClean="0">
                <a:solidFill>
                  <a:srgbClr val="FFFFFF"/>
                </a:solidFill>
              </a:rPr>
              <a:t>www.iahs.info/</a:t>
            </a:r>
            <a:r>
              <a:rPr lang="it-IT" sz="2400" b="1" u="none" dirty="0" err="1" smtClean="0">
                <a:solidFill>
                  <a:srgbClr val="FFFFFF"/>
                </a:solidFill>
              </a:rPr>
              <a:t>pantarhei</a:t>
            </a:r>
            <a:endParaRPr lang="it-IT" sz="2400" b="1" u="none" dirty="0">
              <a:solidFill>
                <a:srgbClr val="FFFFFF"/>
              </a:solidFill>
            </a:endParaRPr>
          </a:p>
        </p:txBody>
      </p:sp>
      <p:sp>
        <p:nvSpPr>
          <p:cNvPr id="7" name="CasellaDiTesto 6"/>
          <p:cNvSpPr txBox="1"/>
          <p:nvPr/>
        </p:nvSpPr>
        <p:spPr>
          <a:xfrm>
            <a:off x="6286512" y="3429000"/>
            <a:ext cx="2428892" cy="923330"/>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u="none" dirty="0" err="1" smtClean="0"/>
              <a:t>Call</a:t>
            </a:r>
            <a:r>
              <a:rPr lang="it-IT" u="none" dirty="0" smtClean="0"/>
              <a:t> </a:t>
            </a:r>
            <a:r>
              <a:rPr lang="it-IT" u="none" dirty="0" err="1" smtClean="0"/>
              <a:t>for</a:t>
            </a:r>
            <a:r>
              <a:rPr lang="it-IT" u="none" dirty="0" smtClean="0"/>
              <a:t> </a:t>
            </a:r>
            <a:r>
              <a:rPr lang="it-IT" u="none" dirty="0" err="1" smtClean="0"/>
              <a:t>research</a:t>
            </a:r>
            <a:r>
              <a:rPr lang="it-IT" u="none" dirty="0" smtClean="0"/>
              <a:t> </a:t>
            </a:r>
            <a:r>
              <a:rPr lang="it-IT" u="none" dirty="0" err="1" smtClean="0"/>
              <a:t>themes</a:t>
            </a:r>
            <a:r>
              <a:rPr lang="it-IT" u="none" dirty="0" smtClean="0"/>
              <a:t> and </a:t>
            </a:r>
            <a:r>
              <a:rPr lang="it-IT" u="none" dirty="0" err="1" smtClean="0"/>
              <a:t>working</a:t>
            </a:r>
            <a:r>
              <a:rPr lang="it-IT" u="none" dirty="0" smtClean="0"/>
              <a:t> </a:t>
            </a:r>
            <a:r>
              <a:rPr lang="it-IT" u="none" dirty="0" err="1" smtClean="0"/>
              <a:t>groups</a:t>
            </a:r>
            <a:r>
              <a:rPr lang="it-IT" u="none" dirty="0" smtClean="0"/>
              <a:t> </a:t>
            </a:r>
            <a:r>
              <a:rPr lang="it-IT" u="none" dirty="0" err="1" smtClean="0"/>
              <a:t>coming</a:t>
            </a:r>
            <a:r>
              <a:rPr lang="it-IT" u="none" dirty="0" smtClean="0"/>
              <a:t> </a:t>
            </a:r>
            <a:r>
              <a:rPr lang="it-IT" u="none" dirty="0" err="1" smtClean="0"/>
              <a:t>soon</a:t>
            </a:r>
            <a:endParaRPr lang="it-IT" u="non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b02014.png"/>
          <p:cNvPicPr>
            <a:picLocks noChangeAspect="1"/>
          </p:cNvPicPr>
          <p:nvPr/>
        </p:nvPicPr>
        <p:blipFill>
          <a:blip r:embed="rId2"/>
          <a:stretch>
            <a:fillRect/>
          </a:stretch>
        </p:blipFill>
        <p:spPr>
          <a:xfrm>
            <a:off x="71406" y="1214422"/>
            <a:ext cx="7096252" cy="5143536"/>
          </a:xfrm>
          <a:prstGeom prst="rect">
            <a:avLst/>
          </a:prstGeom>
        </p:spPr>
      </p:pic>
      <p:pic>
        <p:nvPicPr>
          <p:cNvPr id="12291" name="Picture 28" descr="LOGO UNIBO"/>
          <p:cNvPicPr>
            <a:picLocks noChangeAspect="1" noChangeArrowheads="1"/>
          </p:cNvPicPr>
          <p:nvPr/>
        </p:nvPicPr>
        <p:blipFill>
          <a:blip r:embed="rId3" cstate="print"/>
          <a:srcRect/>
          <a:stretch>
            <a:fillRect/>
          </a:stretch>
        </p:blipFill>
        <p:spPr bwMode="auto">
          <a:xfrm>
            <a:off x="7271066" y="5072722"/>
            <a:ext cx="1765430" cy="1164590"/>
          </a:xfrm>
          <a:prstGeom prst="rect">
            <a:avLst/>
          </a:prstGeom>
          <a:noFill/>
          <a:ln w="9525">
            <a:noFill/>
            <a:miter lim="800000"/>
            <a:headEnd/>
            <a:tailEnd/>
          </a:ln>
        </p:spPr>
      </p:pic>
      <p:sp>
        <p:nvSpPr>
          <p:cNvPr id="6" name="CasellaDiTesto 5"/>
          <p:cNvSpPr txBox="1"/>
          <p:nvPr/>
        </p:nvSpPr>
        <p:spPr>
          <a:xfrm>
            <a:off x="214282" y="3896029"/>
            <a:ext cx="6786610" cy="830997"/>
          </a:xfrm>
          <a:prstGeom prst="rect">
            <a:avLst/>
          </a:prstGeom>
          <a:solidFill>
            <a:schemeClr val="tx1"/>
          </a:solidFill>
        </p:spPr>
        <p:txBody>
          <a:bodyPr wrap="square" rtlCol="0">
            <a:spAutoFit/>
          </a:bodyPr>
          <a:lstStyle/>
          <a:p>
            <a:pPr algn="ctr"/>
            <a:r>
              <a:rPr lang="it-IT" sz="2400" b="1" u="none" dirty="0" smtClean="0">
                <a:solidFill>
                  <a:srgbClr val="FFFFFF"/>
                </a:solidFill>
              </a:rPr>
              <a:t>www.iahs.info/bologna2014</a:t>
            </a:r>
          </a:p>
          <a:p>
            <a:pPr algn="ctr"/>
            <a:r>
              <a:rPr lang="it-IT" sz="2400" b="1" u="none" dirty="0" err="1" smtClean="0">
                <a:solidFill>
                  <a:srgbClr val="FFFFFF"/>
                </a:solidFill>
              </a:rPr>
              <a:t>Final</a:t>
            </a:r>
            <a:r>
              <a:rPr lang="it-IT" sz="2400" b="1" u="none" dirty="0" smtClean="0">
                <a:solidFill>
                  <a:srgbClr val="FFFFFF"/>
                </a:solidFill>
              </a:rPr>
              <a:t> </a:t>
            </a:r>
            <a:r>
              <a:rPr lang="it-IT" sz="2400" b="1" u="none" dirty="0" err="1" smtClean="0">
                <a:solidFill>
                  <a:srgbClr val="FFFFFF"/>
                </a:solidFill>
              </a:rPr>
              <a:t>deadline</a:t>
            </a:r>
            <a:r>
              <a:rPr lang="it-IT" sz="2400" b="1" u="none" dirty="0" smtClean="0">
                <a:solidFill>
                  <a:srgbClr val="FFFFFF"/>
                </a:solidFill>
              </a:rPr>
              <a:t>: March 15, 2014</a:t>
            </a:r>
            <a:endParaRPr lang="it-IT" sz="2400" b="1" u="none"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71470" y="1214422"/>
            <a:ext cx="9144000" cy="461665"/>
          </a:xfrm>
          <a:prstGeom prst="rect">
            <a:avLst/>
          </a:prstGeom>
          <a:noFill/>
          <a:ln w="9525">
            <a:noFill/>
            <a:miter lim="800000"/>
            <a:headEnd/>
            <a:tailEnd/>
          </a:ln>
        </p:spPr>
        <p:txBody>
          <a:bodyPr>
            <a:spAutoFit/>
          </a:bodyPr>
          <a:lstStyle/>
          <a:p>
            <a:pPr algn="ctr">
              <a:spcBef>
                <a:spcPct val="50000"/>
              </a:spcBef>
            </a:pPr>
            <a:r>
              <a:rPr lang="en-GB" sz="2400" b="1" u="none" kern="900" dirty="0" smtClean="0">
                <a:ln w="12700">
                  <a:solidFill>
                    <a:schemeClr val="tx2">
                      <a:satMod val="155000"/>
                    </a:schemeClr>
                  </a:solidFill>
                  <a:prstDash val="solid"/>
                </a:ln>
                <a:latin typeface="Arial" pitchFamily="34" charset="0"/>
              </a:rPr>
              <a:t>Motivation</a:t>
            </a:r>
            <a:endParaRPr lang="en-GB" sz="2400" b="1" u="none" kern="900" dirty="0">
              <a:ln w="12700">
                <a:solidFill>
                  <a:schemeClr val="tx2">
                    <a:satMod val="155000"/>
                  </a:schemeClr>
                </a:solidFill>
                <a:prstDash val="solid"/>
              </a:ln>
              <a:latin typeface="Arial" pitchFamily="34" charset="0"/>
            </a:endParaRPr>
          </a:p>
        </p:txBody>
      </p:sp>
      <p:sp>
        <p:nvSpPr>
          <p:cNvPr id="11" name="CasellaDiTesto 10"/>
          <p:cNvSpPr txBox="1"/>
          <p:nvPr/>
        </p:nvSpPr>
        <p:spPr>
          <a:xfrm>
            <a:off x="357158" y="1750488"/>
            <a:ext cx="5000660" cy="2616101"/>
          </a:xfrm>
          <a:prstGeom prst="rect">
            <a:avLst/>
          </a:prstGeom>
          <a:noFill/>
        </p:spPr>
        <p:txBody>
          <a:bodyPr wrap="square" rtlCol="0" anchor="ctr" anchorCtr="0">
            <a:spAutoFit/>
          </a:bodyPr>
          <a:lstStyle/>
          <a:p>
            <a:pPr marL="85725" indent="-85725">
              <a:spcBef>
                <a:spcPts val="600"/>
              </a:spcBef>
              <a:buFont typeface="Arial" pitchFamily="34" charset="0"/>
              <a:buChar char="•"/>
            </a:pPr>
            <a:r>
              <a:rPr lang="en-GB" sz="1400" u="none" dirty="0" smtClean="0"/>
              <a:t>The selection of the objective function for calibrating hydrological models is still a delicate task, impacting hydrological practice.</a:t>
            </a:r>
          </a:p>
          <a:p>
            <a:pPr marL="85725" indent="-85725">
              <a:spcBef>
                <a:spcPts val="600"/>
              </a:spcBef>
              <a:buFont typeface="Arial" pitchFamily="34" charset="0"/>
              <a:buChar char="•"/>
            </a:pPr>
            <a:r>
              <a:rPr lang="en-GB" sz="1400" u="none" dirty="0" smtClean="0"/>
              <a:t>Thanks to recent valuable contributions, there is an  increasing pressure to optimise hydrological models by maximising their likelihood. This recommendation is frequently suggested and adopted without realising its practical implications.</a:t>
            </a:r>
          </a:p>
          <a:p>
            <a:pPr marL="85725" indent="-85725">
              <a:spcBef>
                <a:spcPts val="600"/>
              </a:spcBef>
              <a:buFont typeface="Arial" pitchFamily="34" charset="0"/>
              <a:buChar char="•"/>
            </a:pPr>
            <a:r>
              <a:rPr lang="en-GB" sz="1400" u="none" dirty="0" smtClean="0"/>
              <a:t>The purpose of this study is to investigate, from an </a:t>
            </a:r>
            <a:r>
              <a:rPr lang="en-GB" sz="1400" b="1" u="none" dirty="0" smtClean="0"/>
              <a:t>engineering perspective</a:t>
            </a:r>
            <a:r>
              <a:rPr lang="en-GB" sz="1400" u="none" dirty="0" smtClean="0"/>
              <a:t>,  what are the implications of using a likelihood  for calibrating hydrological models.</a:t>
            </a:r>
          </a:p>
        </p:txBody>
      </p:sp>
      <p:pic>
        <p:nvPicPr>
          <p:cNvPr id="12" name="Immagine 11" descr="Untitled.gif"/>
          <p:cNvPicPr>
            <a:picLocks noChangeAspect="1"/>
          </p:cNvPicPr>
          <p:nvPr/>
        </p:nvPicPr>
        <p:blipFill>
          <a:blip r:embed="rId3"/>
          <a:stretch>
            <a:fillRect/>
          </a:stretch>
        </p:blipFill>
        <p:spPr>
          <a:xfrm>
            <a:off x="5286380" y="1357298"/>
            <a:ext cx="3810000" cy="3810000"/>
          </a:xfrm>
          <a:prstGeom prst="rect">
            <a:avLst/>
          </a:prstGeom>
        </p:spPr>
      </p:pic>
      <p:sp>
        <p:nvSpPr>
          <p:cNvPr id="13" name="Text Box 7"/>
          <p:cNvSpPr txBox="1">
            <a:spLocks noChangeArrowheads="1"/>
          </p:cNvSpPr>
          <p:nvPr/>
        </p:nvSpPr>
        <p:spPr bwMode="auto">
          <a:xfrm>
            <a:off x="-71470" y="4786322"/>
            <a:ext cx="9144000" cy="461665"/>
          </a:xfrm>
          <a:prstGeom prst="rect">
            <a:avLst/>
          </a:prstGeom>
          <a:noFill/>
          <a:ln w="9525">
            <a:noFill/>
            <a:miter lim="800000"/>
            <a:headEnd/>
            <a:tailEnd/>
          </a:ln>
        </p:spPr>
        <p:txBody>
          <a:bodyPr>
            <a:spAutoFit/>
          </a:bodyPr>
          <a:lstStyle/>
          <a:p>
            <a:pPr algn="ctr">
              <a:spcBef>
                <a:spcPct val="50000"/>
              </a:spcBef>
            </a:pPr>
            <a:r>
              <a:rPr lang="en-GB" sz="2400" b="1" u="none" kern="900" dirty="0" smtClean="0">
                <a:ln w="12700">
                  <a:solidFill>
                    <a:schemeClr val="tx2">
                      <a:satMod val="155000"/>
                    </a:schemeClr>
                  </a:solidFill>
                  <a:prstDash val="solid"/>
                </a:ln>
                <a:latin typeface="Arial" pitchFamily="34" charset="0"/>
              </a:rPr>
              <a:t>What is a likelihood?</a:t>
            </a:r>
            <a:endParaRPr lang="en-GB" sz="2400" b="1" u="none" kern="900" dirty="0">
              <a:ln w="12700">
                <a:solidFill>
                  <a:schemeClr val="tx2">
                    <a:satMod val="155000"/>
                  </a:schemeClr>
                </a:solidFill>
                <a:prstDash val="solid"/>
              </a:ln>
              <a:latin typeface="Arial" pitchFamily="34" charset="0"/>
            </a:endParaRPr>
          </a:p>
        </p:txBody>
      </p:sp>
      <p:sp>
        <p:nvSpPr>
          <p:cNvPr id="14" name="CasellaDiTesto 13"/>
          <p:cNvSpPr txBox="1"/>
          <p:nvPr/>
        </p:nvSpPr>
        <p:spPr>
          <a:xfrm>
            <a:off x="428596" y="5332413"/>
            <a:ext cx="8429684" cy="954107"/>
          </a:xfrm>
          <a:prstGeom prst="rect">
            <a:avLst/>
          </a:prstGeom>
          <a:noFill/>
        </p:spPr>
        <p:txBody>
          <a:bodyPr wrap="square" rtlCol="0" anchor="ctr" anchorCtr="0">
            <a:spAutoFit/>
          </a:bodyPr>
          <a:lstStyle/>
          <a:p>
            <a:pPr>
              <a:spcBef>
                <a:spcPts val="600"/>
              </a:spcBef>
            </a:pPr>
            <a:r>
              <a:rPr lang="en-GB" sz="1400" u="none" dirty="0" smtClean="0"/>
              <a:t>From Wikipedia: </a:t>
            </a:r>
            <a:r>
              <a:rPr lang="en-US" sz="1400" u="none" dirty="0" smtClean="0"/>
              <a:t>In statistics, a likelihood function (often simply the likelihood) is a function of the parameters of a statistical model. The likelihood of a set of parameter values, θ, for given outcomes, is equal to the probability of those observed outcomes given those parameter values, that is:</a:t>
            </a:r>
            <a:br>
              <a:rPr lang="en-US" sz="1400" u="none" dirty="0" smtClean="0"/>
            </a:br>
            <a:r>
              <a:rPr lang="en-US" sz="1400" u="none" dirty="0" smtClean="0"/>
              <a:t>L(</a:t>
            </a:r>
            <a:r>
              <a:rPr lang="en-US" sz="1400" u="none" dirty="0" err="1" smtClean="0"/>
              <a:t>θ|x</a:t>
            </a:r>
            <a:r>
              <a:rPr lang="en-US" sz="1400" u="none" dirty="0" smtClean="0"/>
              <a:t>) = P(x |θ).</a:t>
            </a:r>
            <a:endParaRPr lang="en-GB" sz="1400" u="non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0" y="1214422"/>
            <a:ext cx="9144000" cy="461665"/>
          </a:xfrm>
          <a:prstGeom prst="rect">
            <a:avLst/>
          </a:prstGeom>
          <a:noFill/>
          <a:ln w="9525">
            <a:noFill/>
            <a:miter lim="800000"/>
            <a:headEnd/>
            <a:tailEnd/>
          </a:ln>
        </p:spPr>
        <p:txBody>
          <a:bodyPr>
            <a:spAutoFit/>
          </a:bodyPr>
          <a:lstStyle/>
          <a:p>
            <a:pPr algn="ctr">
              <a:spcBef>
                <a:spcPct val="50000"/>
              </a:spcBef>
            </a:pPr>
            <a:r>
              <a:rPr lang="en-GB" sz="2400" b="1" u="none" kern="900" dirty="0" smtClean="0">
                <a:ln w="12700">
                  <a:solidFill>
                    <a:schemeClr val="tx2">
                      <a:satMod val="155000"/>
                    </a:schemeClr>
                  </a:solidFill>
                  <a:prstDash val="solid"/>
                </a:ln>
                <a:latin typeface="Arial" pitchFamily="34" charset="0"/>
              </a:rPr>
              <a:t>How likelihood is computed in practice?</a:t>
            </a:r>
            <a:endParaRPr lang="en-GB" sz="2400" b="1" u="none" kern="900" dirty="0">
              <a:ln w="12700">
                <a:solidFill>
                  <a:schemeClr val="tx2">
                    <a:satMod val="155000"/>
                  </a:schemeClr>
                </a:solidFill>
                <a:prstDash val="solid"/>
              </a:ln>
              <a:latin typeface="Arial" pitchFamily="34" charset="0"/>
            </a:endParaRPr>
          </a:p>
        </p:txBody>
      </p:sp>
      <p:pic>
        <p:nvPicPr>
          <p:cNvPr id="1026" name="Picture 2"/>
          <p:cNvPicPr>
            <a:picLocks noChangeAspect="1" noChangeArrowheads="1"/>
          </p:cNvPicPr>
          <p:nvPr/>
        </p:nvPicPr>
        <p:blipFill>
          <a:blip r:embed="rId3"/>
          <a:stretch>
            <a:fillRect/>
          </a:stretch>
        </p:blipFill>
        <p:spPr bwMode="auto">
          <a:xfrm>
            <a:off x="928662" y="1643050"/>
            <a:ext cx="5400675" cy="4766310"/>
          </a:xfrm>
          <a:prstGeom prst="rect">
            <a:avLst/>
          </a:prstGeom>
          <a:noFill/>
          <a:ln>
            <a:noFill/>
          </a:ln>
        </p:spPr>
      </p:pic>
      <p:pic>
        <p:nvPicPr>
          <p:cNvPr id="1029" name="Picture 5"/>
          <p:cNvPicPr>
            <a:picLocks noChangeAspect="1" noChangeArrowheads="1"/>
          </p:cNvPicPr>
          <p:nvPr/>
        </p:nvPicPr>
        <p:blipFill>
          <a:blip r:embed="rId4"/>
          <a:stretch>
            <a:fillRect/>
          </a:stretch>
        </p:blipFill>
        <p:spPr bwMode="auto">
          <a:xfrm>
            <a:off x="928662" y="1643050"/>
            <a:ext cx="5400675" cy="4766310"/>
          </a:xfrm>
          <a:prstGeom prst="rect">
            <a:avLst/>
          </a:prstGeom>
          <a:noFill/>
          <a:ln>
            <a:noFill/>
          </a:ln>
        </p:spPr>
      </p:pic>
      <p:pic>
        <p:nvPicPr>
          <p:cNvPr id="1030" name="Picture 6"/>
          <p:cNvPicPr>
            <a:picLocks noChangeAspect="1" noChangeArrowheads="1"/>
          </p:cNvPicPr>
          <p:nvPr/>
        </p:nvPicPr>
        <p:blipFill>
          <a:blip r:embed="rId5"/>
          <a:stretch>
            <a:fillRect/>
          </a:stretch>
        </p:blipFill>
        <p:spPr bwMode="auto">
          <a:xfrm>
            <a:off x="928662" y="1643050"/>
            <a:ext cx="5400675" cy="4766310"/>
          </a:xfrm>
          <a:prstGeom prst="rect">
            <a:avLst/>
          </a:prstGeom>
          <a:noFill/>
          <a:ln>
            <a:noFill/>
          </a:ln>
        </p:spPr>
      </p:pic>
      <p:pic>
        <p:nvPicPr>
          <p:cNvPr id="1031" name="Picture 7"/>
          <p:cNvPicPr>
            <a:picLocks noChangeAspect="1" noChangeArrowheads="1"/>
          </p:cNvPicPr>
          <p:nvPr/>
        </p:nvPicPr>
        <p:blipFill>
          <a:blip r:embed="rId6"/>
          <a:stretch>
            <a:fillRect/>
          </a:stretch>
        </p:blipFill>
        <p:spPr bwMode="auto">
          <a:xfrm>
            <a:off x="928662" y="1643050"/>
            <a:ext cx="5400675" cy="4766310"/>
          </a:xfrm>
          <a:prstGeom prst="rect">
            <a:avLst/>
          </a:prstGeom>
          <a:noFill/>
          <a:ln>
            <a:noFill/>
          </a:ln>
        </p:spPr>
      </p:pic>
      <p:pic>
        <p:nvPicPr>
          <p:cNvPr id="1032" name="Picture 8"/>
          <p:cNvPicPr>
            <a:picLocks noChangeAspect="1" noChangeArrowheads="1"/>
          </p:cNvPicPr>
          <p:nvPr/>
        </p:nvPicPr>
        <p:blipFill>
          <a:blip r:embed="rId7"/>
          <a:stretch>
            <a:fillRect/>
          </a:stretch>
        </p:blipFill>
        <p:spPr bwMode="auto">
          <a:xfrm>
            <a:off x="928662" y="1643050"/>
            <a:ext cx="5400675" cy="4766310"/>
          </a:xfrm>
          <a:prstGeom prst="rect">
            <a:avLst/>
          </a:prstGeom>
          <a:noFill/>
          <a:ln>
            <a:noFill/>
          </a:ln>
        </p:spPr>
      </p:pic>
      <p:pic>
        <p:nvPicPr>
          <p:cNvPr id="1033" name="Picture 9"/>
          <p:cNvPicPr>
            <a:picLocks noChangeAspect="1" noChangeArrowheads="1"/>
          </p:cNvPicPr>
          <p:nvPr/>
        </p:nvPicPr>
        <p:blipFill>
          <a:blip r:embed="rId8"/>
          <a:stretch>
            <a:fillRect/>
          </a:stretch>
        </p:blipFill>
        <p:spPr bwMode="auto">
          <a:xfrm>
            <a:off x="928662" y="1643050"/>
            <a:ext cx="5400675" cy="4766310"/>
          </a:xfrm>
          <a:prstGeom prst="rect">
            <a:avLst/>
          </a:prstGeom>
          <a:noFill/>
          <a:ln>
            <a:noFill/>
          </a:ln>
        </p:spPr>
      </p:pic>
      <p:pic>
        <p:nvPicPr>
          <p:cNvPr id="1034" name="Picture 10"/>
          <p:cNvPicPr>
            <a:picLocks noChangeAspect="1" noChangeArrowheads="1"/>
          </p:cNvPicPr>
          <p:nvPr/>
        </p:nvPicPr>
        <p:blipFill>
          <a:blip r:embed="rId9"/>
          <a:stretch>
            <a:fillRect/>
          </a:stretch>
        </p:blipFill>
        <p:spPr bwMode="auto">
          <a:xfrm>
            <a:off x="928662" y="1643050"/>
            <a:ext cx="5400675" cy="4766310"/>
          </a:xfrm>
          <a:prstGeom prst="rect">
            <a:avLst/>
          </a:prstGeom>
          <a:noFill/>
          <a:ln>
            <a:noFill/>
          </a:ln>
        </p:spPr>
      </p:pic>
      <p:pic>
        <p:nvPicPr>
          <p:cNvPr id="1035" name="Picture 11"/>
          <p:cNvPicPr>
            <a:picLocks noChangeAspect="1" noChangeArrowheads="1"/>
          </p:cNvPicPr>
          <p:nvPr/>
        </p:nvPicPr>
        <p:blipFill>
          <a:blip r:embed="rId10"/>
          <a:stretch>
            <a:fillRect/>
          </a:stretch>
        </p:blipFill>
        <p:spPr bwMode="auto">
          <a:xfrm>
            <a:off x="928662" y="1643050"/>
            <a:ext cx="5400675" cy="4766310"/>
          </a:xfrm>
          <a:prstGeom prst="rect">
            <a:avLst/>
          </a:prstGeom>
          <a:noFill/>
          <a:ln>
            <a:noFill/>
          </a:ln>
        </p:spPr>
      </p:pic>
      <p:grpSp>
        <p:nvGrpSpPr>
          <p:cNvPr id="18" name="Gruppo 17"/>
          <p:cNvGrpSpPr/>
          <p:nvPr/>
        </p:nvGrpSpPr>
        <p:grpSpPr>
          <a:xfrm>
            <a:off x="2643174" y="2285993"/>
            <a:ext cx="6215074" cy="3668750"/>
            <a:chOff x="2643174" y="2285993"/>
            <a:chExt cx="6215074" cy="3668750"/>
          </a:xfrm>
        </p:grpSpPr>
        <p:grpSp>
          <p:nvGrpSpPr>
            <p:cNvPr id="50" name="Gruppo 49"/>
            <p:cNvGrpSpPr/>
            <p:nvPr/>
          </p:nvGrpSpPr>
          <p:grpSpPr>
            <a:xfrm>
              <a:off x="2643174" y="2285993"/>
              <a:ext cx="5500726" cy="2143139"/>
              <a:chOff x="3357554" y="2285993"/>
              <a:chExt cx="5500726" cy="2143139"/>
            </a:xfrm>
          </p:grpSpPr>
          <p:cxnSp>
            <p:nvCxnSpPr>
              <p:cNvPr id="13" name="Connettore 7 12"/>
              <p:cNvCxnSpPr>
                <a:stCxn id="16" idx="2"/>
              </p:cNvCxnSpPr>
              <p:nvPr/>
            </p:nvCxnSpPr>
            <p:spPr bwMode="auto">
              <a:xfrm rot="10800000">
                <a:off x="3357554" y="2285993"/>
                <a:ext cx="3000396" cy="1750231"/>
              </a:xfrm>
              <a:prstGeom prst="curvedConnector3">
                <a:avLst>
                  <a:gd name="adj1" fmla="val 61175"/>
                </a:avLst>
              </a:prstGeom>
              <a:solidFill>
                <a:schemeClr val="accent1"/>
              </a:solidFill>
              <a:ln w="38100" cap="flat" cmpd="dbl" algn="ctr">
                <a:solidFill>
                  <a:schemeClr val="tx1"/>
                </a:solidFill>
                <a:prstDash val="solid"/>
                <a:round/>
                <a:headEnd type="none" w="med" len="lg"/>
                <a:tailEnd type="stealth" w="lg" len="lg"/>
              </a:ln>
              <a:effectLst/>
            </p:spPr>
          </p:cxnSp>
          <p:sp>
            <p:nvSpPr>
              <p:cNvPr id="16" name="Ovale 15"/>
              <p:cNvSpPr/>
              <p:nvPr/>
            </p:nvSpPr>
            <p:spPr bwMode="auto">
              <a:xfrm>
                <a:off x="6357950" y="3643314"/>
                <a:ext cx="2500330" cy="785818"/>
              </a:xfrm>
              <a:prstGeom prst="ellipse">
                <a:avLst/>
              </a:prstGeom>
              <a:solidFill>
                <a:schemeClr val="accent1"/>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Assumptions</a:t>
                </a:r>
              </a:p>
            </p:txBody>
          </p:sp>
          <p:cxnSp>
            <p:nvCxnSpPr>
              <p:cNvPr id="46" name="Connettore 7 45"/>
              <p:cNvCxnSpPr>
                <a:stCxn id="16" idx="7"/>
              </p:cNvCxnSpPr>
              <p:nvPr/>
            </p:nvCxnSpPr>
            <p:spPr bwMode="auto">
              <a:xfrm rot="16200000" flipV="1">
                <a:off x="7260336" y="2526614"/>
                <a:ext cx="972336" cy="1491223"/>
              </a:xfrm>
              <a:prstGeom prst="curvedConnector2">
                <a:avLst/>
              </a:prstGeom>
              <a:solidFill>
                <a:schemeClr val="accent1"/>
              </a:solidFill>
              <a:ln w="38100" cap="flat" cmpd="dbl" algn="ctr">
                <a:solidFill>
                  <a:schemeClr val="tx1"/>
                </a:solidFill>
                <a:prstDash val="solid"/>
                <a:round/>
                <a:headEnd type="none" w="med" len="lg"/>
                <a:tailEnd type="stealth" w="lg" len="lg"/>
              </a:ln>
              <a:effectLst/>
            </p:spPr>
          </p:cxnSp>
        </p:grpSp>
        <p:sp>
          <p:nvSpPr>
            <p:cNvPr id="15" name="Rettangolo 14"/>
            <p:cNvSpPr/>
            <p:nvPr/>
          </p:nvSpPr>
          <p:spPr>
            <a:xfrm>
              <a:off x="5715008" y="5000636"/>
              <a:ext cx="3143240" cy="954107"/>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u="none" dirty="0" smtClean="0"/>
                <a:t>What if assumptions are not satisfied? Probabilities and likelihood are not well estimated. See next slides.</a:t>
              </a:r>
              <a:endParaRPr lang="en-GB" sz="1400" dirty="0"/>
            </a:p>
          </p:txBody>
        </p:sp>
        <p:sp>
          <p:nvSpPr>
            <p:cNvPr id="17" name="Freccia in giù 16"/>
            <p:cNvSpPr/>
            <p:nvPr/>
          </p:nvSpPr>
          <p:spPr bwMode="auto">
            <a:xfrm>
              <a:off x="6715140" y="4572008"/>
              <a:ext cx="285752" cy="28575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20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2000"/>
                                        <p:tgtEl>
                                          <p:spTgt spid="10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20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3"/>
                                        </p:tgtEl>
                                        <p:attrNameLst>
                                          <p:attrName>style.visibility</p:attrName>
                                        </p:attrNameLst>
                                      </p:cBhvr>
                                      <p:to>
                                        <p:strVal val="visible"/>
                                      </p:to>
                                    </p:set>
                                    <p:animEffect transition="in" filter="fade">
                                      <p:cBhvr>
                                        <p:cTn id="27" dur="2000"/>
                                        <p:tgtEl>
                                          <p:spTgt spid="1033"/>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2000"/>
                                        <p:tgtEl>
                                          <p:spTgt spid="10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5"/>
                                        </p:tgtEl>
                                        <p:attrNameLst>
                                          <p:attrName>style.visibility</p:attrName>
                                        </p:attrNameLst>
                                      </p:cBhvr>
                                      <p:to>
                                        <p:strVal val="visible"/>
                                      </p:to>
                                    </p:set>
                                    <p:animEffect transition="in" filter="fade">
                                      <p:cBhvr>
                                        <p:cTn id="36" dur="2000"/>
                                        <p:tgtEl>
                                          <p:spTgt spid="103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dissolv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0" y="1214422"/>
            <a:ext cx="9144000" cy="461665"/>
          </a:xfrm>
          <a:prstGeom prst="rect">
            <a:avLst/>
          </a:prstGeom>
          <a:noFill/>
          <a:ln w="9525">
            <a:noFill/>
            <a:miter lim="800000"/>
            <a:headEnd/>
            <a:tailEnd/>
          </a:ln>
        </p:spPr>
        <p:txBody>
          <a:bodyPr>
            <a:spAutoFit/>
          </a:bodyPr>
          <a:lstStyle/>
          <a:p>
            <a:pPr algn="ctr">
              <a:spcBef>
                <a:spcPct val="50000"/>
              </a:spcBef>
            </a:pPr>
            <a:r>
              <a:rPr lang="en-GB" sz="2400" b="1" u="none" kern="900" dirty="0" smtClean="0">
                <a:ln w="12700">
                  <a:solidFill>
                    <a:schemeClr val="tx2">
                      <a:satMod val="155000"/>
                    </a:schemeClr>
                  </a:solidFill>
                  <a:prstDash val="solid"/>
                </a:ln>
                <a:latin typeface="Arial" pitchFamily="34" charset="0"/>
              </a:rPr>
              <a:t>Implications of the definition</a:t>
            </a:r>
            <a:endParaRPr lang="en-GB" sz="2400" b="1" u="none" kern="900" dirty="0">
              <a:ln w="12700">
                <a:solidFill>
                  <a:schemeClr val="tx2">
                    <a:satMod val="155000"/>
                  </a:schemeClr>
                </a:solidFill>
                <a:prstDash val="solid"/>
              </a:ln>
              <a:latin typeface="Arial" pitchFamily="34" charset="0"/>
            </a:endParaRPr>
          </a:p>
        </p:txBody>
      </p:sp>
      <p:sp>
        <p:nvSpPr>
          <p:cNvPr id="11" name="CasellaDiTesto 10"/>
          <p:cNvSpPr txBox="1"/>
          <p:nvPr/>
        </p:nvSpPr>
        <p:spPr>
          <a:xfrm>
            <a:off x="357158" y="1958308"/>
            <a:ext cx="8001056" cy="1184940"/>
          </a:xfrm>
          <a:prstGeom prst="rect">
            <a:avLst/>
          </a:prstGeom>
          <a:noFill/>
        </p:spPr>
        <p:txBody>
          <a:bodyPr wrap="square" rtlCol="0" anchor="ctr" anchorCtr="0">
            <a:spAutoFit/>
          </a:bodyPr>
          <a:lstStyle/>
          <a:p>
            <a:pPr marL="85725" indent="-85725">
              <a:spcBef>
                <a:spcPts val="600"/>
              </a:spcBef>
              <a:buFont typeface="Arial" pitchFamily="34" charset="0"/>
              <a:buChar char="•"/>
            </a:pPr>
            <a:r>
              <a:rPr lang="en-GB" sz="1400" u="none" dirty="0" smtClean="0"/>
              <a:t>For a given model, parameter set and observations the likelihood is fixed.</a:t>
            </a:r>
          </a:p>
          <a:p>
            <a:pPr marL="85725" indent="-85725">
              <a:spcBef>
                <a:spcPts val="600"/>
              </a:spcBef>
              <a:buFont typeface="Arial" pitchFamily="34" charset="0"/>
              <a:buChar char="•"/>
            </a:pPr>
            <a:r>
              <a:rPr lang="en-GB" sz="1400" u="none" dirty="0" smtClean="0"/>
              <a:t>The likelihood is a probability and not a probability distribution.</a:t>
            </a:r>
          </a:p>
          <a:p>
            <a:pPr marL="85725" indent="-85725">
              <a:spcBef>
                <a:spcPts val="600"/>
              </a:spcBef>
              <a:buFont typeface="Arial" pitchFamily="34" charset="0"/>
              <a:buChar char="•"/>
            </a:pPr>
            <a:r>
              <a:rPr lang="en-GB" sz="1400" u="none" dirty="0" smtClean="0"/>
              <a:t>The likelihood is a perfect candidate for the objective function.</a:t>
            </a:r>
          </a:p>
          <a:p>
            <a:pPr marL="85725" indent="-85725">
              <a:spcBef>
                <a:spcPts val="600"/>
              </a:spcBef>
              <a:buFont typeface="Arial" pitchFamily="34" charset="0"/>
              <a:buChar char="•"/>
            </a:pPr>
            <a:r>
              <a:rPr lang="en-GB" sz="1400" u="none" dirty="0" smtClean="0"/>
              <a:t>The likelihoods depends on predictive uncertainty.</a:t>
            </a:r>
          </a:p>
        </p:txBody>
      </p:sp>
      <p:pic>
        <p:nvPicPr>
          <p:cNvPr id="12" name="Immagine 11" descr="figure2.gif"/>
          <p:cNvPicPr>
            <a:picLocks noChangeAspect="1"/>
          </p:cNvPicPr>
          <p:nvPr/>
        </p:nvPicPr>
        <p:blipFill>
          <a:blip r:embed="rId3"/>
          <a:stretch>
            <a:fillRect/>
          </a:stretch>
        </p:blipFill>
        <p:spPr>
          <a:xfrm>
            <a:off x="776287" y="3876695"/>
            <a:ext cx="7591425" cy="24098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0" y="1214422"/>
            <a:ext cx="9144000" cy="461665"/>
          </a:xfrm>
          <a:prstGeom prst="rect">
            <a:avLst/>
          </a:prstGeom>
          <a:noFill/>
          <a:ln w="9525">
            <a:noFill/>
            <a:miter lim="800000"/>
            <a:headEnd/>
            <a:tailEnd/>
          </a:ln>
        </p:spPr>
        <p:txBody>
          <a:bodyPr>
            <a:spAutoFit/>
          </a:bodyPr>
          <a:lstStyle/>
          <a:p>
            <a:pPr algn="ctr">
              <a:spcBef>
                <a:spcPct val="50000"/>
              </a:spcBef>
            </a:pPr>
            <a:r>
              <a:rPr lang="en-GB" sz="2400" b="1" u="none" kern="900" dirty="0" smtClean="0">
                <a:ln w="12700">
                  <a:solidFill>
                    <a:schemeClr val="tx2">
                      <a:satMod val="155000"/>
                    </a:schemeClr>
                  </a:solidFill>
                  <a:prstDash val="solid"/>
                </a:ln>
                <a:latin typeface="Arial" pitchFamily="34" charset="0"/>
              </a:rPr>
              <a:t>What is the effect of assumptions?</a:t>
            </a:r>
            <a:endParaRPr lang="en-GB" sz="2400" b="1" u="none" kern="900" dirty="0">
              <a:ln w="12700">
                <a:solidFill>
                  <a:schemeClr val="tx2">
                    <a:satMod val="155000"/>
                  </a:schemeClr>
                </a:solidFill>
                <a:prstDash val="solid"/>
              </a:ln>
              <a:latin typeface="Arial" pitchFamily="34" charset="0"/>
            </a:endParaRPr>
          </a:p>
        </p:txBody>
      </p:sp>
      <p:sp>
        <p:nvSpPr>
          <p:cNvPr id="3" name="CasellaDiTesto 2"/>
          <p:cNvSpPr txBox="1"/>
          <p:nvPr/>
        </p:nvSpPr>
        <p:spPr>
          <a:xfrm>
            <a:off x="357158" y="1643050"/>
            <a:ext cx="8001056" cy="2262158"/>
          </a:xfrm>
          <a:prstGeom prst="rect">
            <a:avLst/>
          </a:prstGeom>
          <a:noFill/>
        </p:spPr>
        <p:txBody>
          <a:bodyPr wrap="square" rtlCol="0" anchor="ctr" anchorCtr="0">
            <a:spAutoFit/>
          </a:bodyPr>
          <a:lstStyle/>
          <a:p>
            <a:pPr marL="85725" indent="-85725">
              <a:spcBef>
                <a:spcPts val="600"/>
              </a:spcBef>
              <a:buFont typeface="Arial" pitchFamily="34" charset="0"/>
              <a:buChar char="•"/>
            </a:pPr>
            <a:r>
              <a:rPr lang="en-GB" sz="1400" u="none" dirty="0" smtClean="0"/>
              <a:t>The likelihood is conditioned by assumptions that are rarely met in hydrology. The most common assumption is independence and </a:t>
            </a:r>
            <a:r>
              <a:rPr lang="en-GB" sz="1400" u="none" dirty="0" err="1" smtClean="0"/>
              <a:t>heteroscedasticity</a:t>
            </a:r>
            <a:r>
              <a:rPr lang="en-GB" sz="1400" u="none" dirty="0" smtClean="0"/>
              <a:t> of model residuals.</a:t>
            </a:r>
          </a:p>
          <a:p>
            <a:pPr marL="85725" indent="-85725">
              <a:spcBef>
                <a:spcPts val="600"/>
              </a:spcBef>
              <a:buFont typeface="Arial" pitchFamily="34" charset="0"/>
              <a:buChar char="•"/>
            </a:pPr>
            <a:r>
              <a:rPr lang="en-GB" sz="1400" u="none" dirty="0" smtClean="0"/>
              <a:t>Recent contributions proposed new formulations for  the likelihood (</a:t>
            </a:r>
            <a:r>
              <a:rPr lang="en-GB" sz="1400" u="none" dirty="0" err="1" smtClean="0"/>
              <a:t>Schoups</a:t>
            </a:r>
            <a:r>
              <a:rPr lang="en-GB" sz="1400" u="none" dirty="0" smtClean="0"/>
              <a:t> and </a:t>
            </a:r>
            <a:r>
              <a:rPr lang="en-GB" sz="1400" u="none" dirty="0" err="1" smtClean="0"/>
              <a:t>Vrugt</a:t>
            </a:r>
            <a:r>
              <a:rPr lang="en-GB" sz="1400" u="none" dirty="0" smtClean="0"/>
              <a:t>, 2009; </a:t>
            </a:r>
            <a:r>
              <a:rPr lang="en-GB" sz="1400" u="none" dirty="0" err="1" smtClean="0"/>
              <a:t>Pianosi</a:t>
            </a:r>
            <a:r>
              <a:rPr lang="en-GB" sz="1400" u="none" dirty="0" smtClean="0"/>
              <a:t> and </a:t>
            </a:r>
            <a:r>
              <a:rPr lang="en-GB" sz="1400" u="none" dirty="0" err="1" smtClean="0"/>
              <a:t>Raso</a:t>
            </a:r>
            <a:r>
              <a:rPr lang="en-GB" sz="1400" u="none" dirty="0" smtClean="0"/>
              <a:t>, 2012). However, the fit provided by the likelihood  is still not satisfactory in many cases.</a:t>
            </a:r>
          </a:p>
          <a:p>
            <a:pPr marL="85725" indent="-85725">
              <a:spcBef>
                <a:spcPts val="600"/>
              </a:spcBef>
              <a:buFont typeface="Arial" pitchFamily="34" charset="0"/>
              <a:buChar char="•"/>
            </a:pPr>
            <a:r>
              <a:rPr lang="en-GB" sz="1400" u="none" dirty="0" smtClean="0"/>
              <a:t>If the assumptions are violated, then the probability of the observed data is not well estimated, at least for some data points.</a:t>
            </a:r>
          </a:p>
          <a:p>
            <a:pPr marL="85725" indent="-85725">
              <a:spcBef>
                <a:spcPts val="600"/>
              </a:spcBef>
              <a:buFont typeface="Arial" pitchFamily="34" charset="0"/>
              <a:buChar char="•"/>
            </a:pPr>
            <a:r>
              <a:rPr lang="en-GB" sz="1400" u="none" dirty="0" smtClean="0"/>
              <a:t>My conclusion is that the likelihood is no more a likelihood if its assumptions are violated. It becomes just another objective function.</a:t>
            </a:r>
            <a:endParaRPr lang="en-GB" sz="1400" b="1" u="none" dirty="0" smtClean="0"/>
          </a:p>
        </p:txBody>
      </p:sp>
      <p:grpSp>
        <p:nvGrpSpPr>
          <p:cNvPr id="6" name="Gruppo 5"/>
          <p:cNvGrpSpPr/>
          <p:nvPr/>
        </p:nvGrpSpPr>
        <p:grpSpPr>
          <a:xfrm>
            <a:off x="352396" y="3735872"/>
            <a:ext cx="8720198" cy="2550648"/>
            <a:chOff x="352396" y="3714752"/>
            <a:chExt cx="8720198" cy="2550648"/>
          </a:xfrm>
        </p:grpSpPr>
        <p:pic>
          <p:nvPicPr>
            <p:cNvPr id="5" name="Immagine 4" descr="likel3.png"/>
            <p:cNvPicPr>
              <a:picLocks noChangeAspect="1"/>
            </p:cNvPicPr>
            <p:nvPr/>
          </p:nvPicPr>
          <p:blipFill>
            <a:blip r:embed="rId3"/>
            <a:srcRect l="2126" b="29295"/>
            <a:stretch>
              <a:fillRect/>
            </a:stretch>
          </p:blipFill>
          <p:spPr>
            <a:xfrm>
              <a:off x="4364965" y="3714752"/>
              <a:ext cx="4707629" cy="2550648"/>
            </a:xfrm>
            <a:prstGeom prst="rect">
              <a:avLst/>
            </a:prstGeom>
          </p:spPr>
        </p:pic>
        <p:sp>
          <p:nvSpPr>
            <p:cNvPr id="4" name="CasellaDiTesto 3"/>
            <p:cNvSpPr txBox="1"/>
            <p:nvPr/>
          </p:nvSpPr>
          <p:spPr>
            <a:xfrm>
              <a:off x="352396" y="4093458"/>
              <a:ext cx="4076728" cy="1600438"/>
            </a:xfrm>
            <a:prstGeom prst="rect">
              <a:avLst/>
            </a:prstGeom>
            <a:noFill/>
          </p:spPr>
          <p:txBody>
            <a:bodyPr wrap="square" rtlCol="0" anchor="ctr" anchorCtr="0">
              <a:spAutoFit/>
            </a:bodyPr>
            <a:lstStyle/>
            <a:p>
              <a:pPr marL="85725" indent="-85725">
                <a:spcBef>
                  <a:spcPts val="600"/>
                </a:spcBef>
                <a:buFont typeface="Arial" pitchFamily="34" charset="0"/>
                <a:buChar char="•"/>
              </a:pPr>
              <a:r>
                <a:rPr lang="en-GB" sz="1400" b="1" u="none" dirty="0" smtClean="0"/>
                <a:t>Remember: we often speak of “true” model parameters. Actually, if the model is uncertain a true parameter set does not exist. We have several optimal parameter sets (along with their probability distributions), one for each objective function we may consider.</a:t>
              </a:r>
            </a:p>
          </p:txBody>
        </p:sp>
      </p:grpSp>
      <p:sp>
        <p:nvSpPr>
          <p:cNvPr id="7" name="Rettangolo 6"/>
          <p:cNvSpPr/>
          <p:nvPr/>
        </p:nvSpPr>
        <p:spPr bwMode="auto">
          <a:xfrm>
            <a:off x="5000628" y="5286388"/>
            <a:ext cx="142876" cy="2143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0" y="1214422"/>
            <a:ext cx="9144000" cy="461665"/>
          </a:xfrm>
          <a:prstGeom prst="rect">
            <a:avLst/>
          </a:prstGeom>
          <a:noFill/>
          <a:ln w="9525">
            <a:noFill/>
            <a:miter lim="800000"/>
            <a:headEnd/>
            <a:tailEnd/>
          </a:ln>
        </p:spPr>
        <p:txBody>
          <a:bodyPr>
            <a:spAutoFit/>
          </a:bodyPr>
          <a:lstStyle/>
          <a:p>
            <a:pPr algn="ctr">
              <a:spcBef>
                <a:spcPct val="50000"/>
              </a:spcBef>
            </a:pPr>
            <a:r>
              <a:rPr lang="en-GB" sz="2400" b="1" u="none" kern="900" dirty="0" smtClean="0">
                <a:ln w="12700">
                  <a:solidFill>
                    <a:schemeClr val="tx2">
                      <a:satMod val="155000"/>
                    </a:schemeClr>
                  </a:solidFill>
                  <a:prstDash val="solid"/>
                </a:ln>
                <a:latin typeface="Arial" pitchFamily="34" charset="0"/>
              </a:rPr>
              <a:t>Some preliminary conclusions</a:t>
            </a:r>
            <a:endParaRPr lang="en-GB" sz="2400" b="1" u="none" kern="900" dirty="0">
              <a:ln w="12700">
                <a:solidFill>
                  <a:schemeClr val="tx2">
                    <a:satMod val="155000"/>
                  </a:schemeClr>
                </a:solidFill>
                <a:prstDash val="solid"/>
              </a:ln>
              <a:latin typeface="Arial" pitchFamily="34" charset="0"/>
            </a:endParaRPr>
          </a:p>
        </p:txBody>
      </p:sp>
      <p:sp>
        <p:nvSpPr>
          <p:cNvPr id="3" name="CasellaDiTesto 2"/>
          <p:cNvSpPr txBox="1"/>
          <p:nvPr/>
        </p:nvSpPr>
        <p:spPr>
          <a:xfrm>
            <a:off x="357158" y="1785926"/>
            <a:ext cx="4643470" cy="4493538"/>
          </a:xfrm>
          <a:prstGeom prst="rect">
            <a:avLst/>
          </a:prstGeom>
          <a:noFill/>
        </p:spPr>
        <p:txBody>
          <a:bodyPr wrap="square" rtlCol="0" anchor="ctr" anchorCtr="0">
            <a:spAutoFit/>
          </a:bodyPr>
          <a:lstStyle/>
          <a:p>
            <a:pPr>
              <a:spcBef>
                <a:spcPts val="600"/>
              </a:spcBef>
            </a:pPr>
            <a:r>
              <a:rPr lang="en-GB" sz="1400" u="none" dirty="0" smtClean="0"/>
              <a:t>If the assumptions conditioning the likelihood are violated  (99% of the cases), then:</a:t>
            </a:r>
          </a:p>
          <a:p>
            <a:pPr marL="92075" indent="-92075">
              <a:spcBef>
                <a:spcPts val="600"/>
              </a:spcBef>
            </a:pPr>
            <a:r>
              <a:rPr lang="en-GB" sz="1400" u="none" dirty="0" smtClean="0"/>
              <a:t>- Parameters estimation is biased: namely, the model does not reproduce all the data with the same reliability, but some data (e.g. floods) are better simulated than others (e.g. droughts ).</a:t>
            </a:r>
          </a:p>
          <a:p>
            <a:pPr marL="92075" indent="-92075">
              <a:spcBef>
                <a:spcPts val="600"/>
              </a:spcBef>
              <a:buFontTx/>
              <a:buChar char="-"/>
            </a:pPr>
            <a:r>
              <a:rPr lang="en-GB" sz="1400" u="none" dirty="0" smtClean="0"/>
              <a:t>Uncertainty for the model output is not correctly estimated: for some data (e.g. floods) uncertainty maybe correctly estimated, while for others ((</a:t>
            </a:r>
            <a:r>
              <a:rPr lang="en-GB" sz="1400" u="none" dirty="0" err="1" smtClean="0"/>
              <a:t>e,g</a:t>
            </a:r>
            <a:r>
              <a:rPr lang="en-GB" sz="1400" u="none" dirty="0" smtClean="0"/>
              <a:t>. droughts) not.</a:t>
            </a:r>
          </a:p>
          <a:p>
            <a:pPr marL="92075" indent="-92075">
              <a:spcBef>
                <a:spcPts val="600"/>
              </a:spcBef>
              <a:buFontTx/>
              <a:buChar char="-"/>
            </a:pPr>
            <a:r>
              <a:rPr lang="en-GB" sz="1400" u="none" dirty="0" smtClean="0"/>
              <a:t>The objective function should  be identified by considering the purpose of the analysis and the behaviour of each candidate from a practical point of view.</a:t>
            </a:r>
          </a:p>
          <a:p>
            <a:pPr marL="92075" indent="-92075">
              <a:spcBef>
                <a:spcPts val="600"/>
              </a:spcBef>
              <a:buFontTx/>
              <a:buChar char="-"/>
            </a:pPr>
            <a:r>
              <a:rPr lang="en-GB" sz="1400" u="none" dirty="0" smtClean="0"/>
              <a:t> It is necessary to study the behaviours of the objective functions (for some of them the behaviours are well known already) and the behaviours of the considered likelihood formulation, </a:t>
            </a:r>
            <a:r>
              <a:rPr lang="en-GB" sz="1400" b="1" u="none" dirty="0" smtClean="0"/>
              <a:t>with the awareness that it is not a likelihood.</a:t>
            </a:r>
          </a:p>
        </p:txBody>
      </p:sp>
      <p:pic>
        <p:nvPicPr>
          <p:cNvPr id="4" name="Immagine 3" descr="plot7.png"/>
          <p:cNvPicPr>
            <a:picLocks noChangeAspect="1"/>
          </p:cNvPicPr>
          <p:nvPr/>
        </p:nvPicPr>
        <p:blipFill>
          <a:blip r:embed="rId3"/>
          <a:srcRect l="2953" t="11812" r="5906" b="3544"/>
          <a:stretch>
            <a:fillRect/>
          </a:stretch>
        </p:blipFill>
        <p:spPr>
          <a:xfrm>
            <a:off x="5072066" y="2174976"/>
            <a:ext cx="3888683" cy="3611478"/>
          </a:xfrm>
          <a:prstGeom prst="rect">
            <a:avLst/>
          </a:prstGeom>
        </p:spPr>
      </p:pic>
      <p:pic>
        <p:nvPicPr>
          <p:cNvPr id="5" name="Immagine 4" descr="plot9.png"/>
          <p:cNvPicPr>
            <a:picLocks noChangeAspect="1"/>
          </p:cNvPicPr>
          <p:nvPr/>
        </p:nvPicPr>
        <p:blipFill>
          <a:blip r:embed="rId4"/>
          <a:srcRect l="2953" t="11812" r="5906" b="3544"/>
          <a:stretch>
            <a:fillRect/>
          </a:stretch>
        </p:blipFill>
        <p:spPr>
          <a:xfrm>
            <a:off x="5072066" y="2174976"/>
            <a:ext cx="3888683" cy="36114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0" y="1214422"/>
            <a:ext cx="9144000" cy="461665"/>
          </a:xfrm>
          <a:prstGeom prst="rect">
            <a:avLst/>
          </a:prstGeom>
          <a:noFill/>
          <a:ln w="9525">
            <a:noFill/>
            <a:miter lim="800000"/>
            <a:headEnd/>
            <a:tailEnd/>
          </a:ln>
        </p:spPr>
        <p:txBody>
          <a:bodyPr>
            <a:spAutoFit/>
          </a:bodyPr>
          <a:lstStyle/>
          <a:p>
            <a:pPr algn="ctr">
              <a:spcBef>
                <a:spcPct val="50000"/>
              </a:spcBef>
            </a:pPr>
            <a:r>
              <a:rPr lang="en-GB" sz="2400" b="1" u="none" kern="900" dirty="0" smtClean="0">
                <a:ln w="12700">
                  <a:solidFill>
                    <a:schemeClr val="tx2">
                      <a:satMod val="155000"/>
                    </a:schemeClr>
                  </a:solidFill>
                  <a:prstDash val="solid"/>
                </a:ln>
                <a:latin typeface="Arial" pitchFamily="34" charset="0"/>
              </a:rPr>
              <a:t>Case study: behaviours of objective functions</a:t>
            </a:r>
            <a:endParaRPr lang="en-GB" sz="2400" b="1" u="none" kern="900" dirty="0">
              <a:ln w="12700">
                <a:solidFill>
                  <a:schemeClr val="tx2">
                    <a:satMod val="155000"/>
                  </a:schemeClr>
                </a:solidFill>
                <a:prstDash val="solid"/>
              </a:ln>
              <a:latin typeface="Arial" pitchFamily="34" charset="0"/>
            </a:endParaRPr>
          </a:p>
        </p:txBody>
      </p:sp>
      <p:sp>
        <p:nvSpPr>
          <p:cNvPr id="3" name="CasellaDiTesto 2"/>
          <p:cNvSpPr txBox="1"/>
          <p:nvPr/>
        </p:nvSpPr>
        <p:spPr>
          <a:xfrm>
            <a:off x="357158" y="1857364"/>
            <a:ext cx="8001056" cy="1769715"/>
          </a:xfrm>
          <a:prstGeom prst="rect">
            <a:avLst/>
          </a:prstGeom>
          <a:noFill/>
        </p:spPr>
        <p:txBody>
          <a:bodyPr wrap="square" rtlCol="0" anchor="ctr" anchorCtr="0">
            <a:spAutoFit/>
          </a:bodyPr>
          <a:lstStyle/>
          <a:p>
            <a:pPr marL="85725" indent="-85725">
              <a:spcBef>
                <a:spcPts val="600"/>
              </a:spcBef>
              <a:buFont typeface="Arial" pitchFamily="34" charset="0"/>
              <a:buChar char="•"/>
            </a:pPr>
            <a:r>
              <a:rPr lang="en-GB" sz="1400" u="none" dirty="0" smtClean="0"/>
              <a:t>Sieve River Basin (Tuscany region – Italy) – Contributing area 822 km</a:t>
            </a:r>
            <a:r>
              <a:rPr lang="en-GB" sz="1400" u="none" baseline="30000" dirty="0" smtClean="0"/>
              <a:t>2</a:t>
            </a:r>
          </a:p>
          <a:p>
            <a:pPr marL="85725" indent="-85725">
              <a:spcBef>
                <a:spcPts val="600"/>
              </a:spcBef>
              <a:buFont typeface="Arial" pitchFamily="34" charset="0"/>
              <a:buChar char="•"/>
            </a:pPr>
            <a:r>
              <a:rPr lang="en-GB" sz="1400" u="none" dirty="0" smtClean="0"/>
              <a:t>Hourly rainfall, </a:t>
            </a:r>
            <a:r>
              <a:rPr lang="en-GB" sz="1400" u="none" dirty="0" err="1" smtClean="0"/>
              <a:t>evapotranspiration</a:t>
            </a:r>
            <a:r>
              <a:rPr lang="en-GB" sz="1400" u="none" dirty="0" smtClean="0"/>
              <a:t>, river flow for the period 1992 – </a:t>
            </a:r>
            <a:r>
              <a:rPr lang="en-GB" sz="1400" u="none" dirty="0" smtClean="0"/>
              <a:t>1996</a:t>
            </a:r>
          </a:p>
          <a:p>
            <a:pPr marL="85725" indent="-85725">
              <a:spcBef>
                <a:spcPts val="600"/>
              </a:spcBef>
              <a:buFont typeface="Arial" pitchFamily="34" charset="0"/>
              <a:buChar char="•"/>
            </a:pPr>
            <a:r>
              <a:rPr lang="en-GB" sz="1400" u="none" dirty="0" err="1" smtClean="0"/>
              <a:t>Hymod</a:t>
            </a:r>
            <a:r>
              <a:rPr lang="en-GB" sz="1400" u="none" dirty="0" smtClean="0"/>
              <a:t> </a:t>
            </a:r>
            <a:r>
              <a:rPr lang="en-GB" sz="1400" u="none" dirty="0" smtClean="0"/>
              <a:t>rainfall-runoff model: lumped, 5 parameters</a:t>
            </a:r>
            <a:endParaRPr lang="en-GB" sz="1400" u="none" dirty="0" smtClean="0"/>
          </a:p>
          <a:p>
            <a:pPr marL="85725" indent="-85725">
              <a:spcBef>
                <a:spcPts val="600"/>
              </a:spcBef>
              <a:buFont typeface="Arial" pitchFamily="34" charset="0"/>
              <a:buChar char="•"/>
            </a:pPr>
            <a:r>
              <a:rPr lang="en-GB" sz="1400" u="none" dirty="0" smtClean="0"/>
              <a:t>Calibration and validation performed for the 1992 – 1994 and 1995 – 1996 periods, respectively.</a:t>
            </a:r>
          </a:p>
          <a:p>
            <a:pPr marL="85725" indent="-85725">
              <a:spcBef>
                <a:spcPts val="600"/>
              </a:spcBef>
              <a:buFont typeface="Arial" pitchFamily="34" charset="0"/>
              <a:buChar char="•"/>
            </a:pPr>
            <a:r>
              <a:rPr lang="en-GB" sz="1400" u="none" dirty="0" smtClean="0"/>
              <a:t>Optimal parameter set obtained by minimising:</a:t>
            </a:r>
          </a:p>
          <a:p>
            <a:pPr marL="85725" indent="-85725">
              <a:spcBef>
                <a:spcPts val="600"/>
              </a:spcBef>
            </a:pPr>
            <a:r>
              <a:rPr lang="en-GB" sz="1400" u="none" dirty="0" smtClean="0"/>
              <a:t>	- Sum of squared residuals.</a:t>
            </a:r>
          </a:p>
        </p:txBody>
      </p:sp>
      <p:pic>
        <p:nvPicPr>
          <p:cNvPr id="5" name="Immagine 4" descr="Untitled.gif"/>
          <p:cNvPicPr>
            <a:picLocks noChangeAspect="1"/>
          </p:cNvPicPr>
          <p:nvPr/>
        </p:nvPicPr>
        <p:blipFill>
          <a:blip r:embed="rId3"/>
          <a:stretch>
            <a:fillRect/>
          </a:stretch>
        </p:blipFill>
        <p:spPr>
          <a:xfrm>
            <a:off x="4786314" y="3071810"/>
            <a:ext cx="3810006" cy="2857505"/>
          </a:xfrm>
          <a:prstGeom prst="rect">
            <a:avLst/>
          </a:prstGeom>
        </p:spPr>
      </p:pic>
      <p:sp>
        <p:nvSpPr>
          <p:cNvPr id="6" name="CasellaDiTesto 5"/>
          <p:cNvSpPr txBox="1"/>
          <p:nvPr/>
        </p:nvSpPr>
        <p:spPr>
          <a:xfrm>
            <a:off x="357158" y="3582463"/>
            <a:ext cx="4429156" cy="2846933"/>
          </a:xfrm>
          <a:prstGeom prst="rect">
            <a:avLst/>
          </a:prstGeom>
          <a:noFill/>
        </p:spPr>
        <p:txBody>
          <a:bodyPr wrap="square" rtlCol="0" anchor="ctr" anchorCtr="0">
            <a:spAutoFit/>
          </a:bodyPr>
          <a:lstStyle/>
          <a:p>
            <a:pPr marL="85725" indent="-85725">
              <a:spcBef>
                <a:spcPts val="600"/>
              </a:spcBef>
            </a:pPr>
            <a:r>
              <a:rPr lang="en-GB" sz="1400" u="none" dirty="0" smtClean="0"/>
              <a:t>	- Sum of absolute errors.</a:t>
            </a:r>
          </a:p>
          <a:p>
            <a:pPr marL="85725" indent="-85725">
              <a:spcBef>
                <a:spcPts val="600"/>
              </a:spcBef>
            </a:pPr>
            <a:r>
              <a:rPr lang="en-GB" sz="1400" u="none" dirty="0" smtClean="0"/>
              <a:t>	- Parametric approximate maximum likelihood  </a:t>
            </a:r>
            <a:br>
              <a:rPr lang="en-GB" sz="1400" u="none" dirty="0" smtClean="0"/>
            </a:br>
            <a:r>
              <a:rPr lang="en-GB" sz="1400" u="none" dirty="0" smtClean="0"/>
              <a:t>  (autoregressive  model of order 1 estimated for the  </a:t>
            </a:r>
            <a:br>
              <a:rPr lang="en-GB" sz="1400" u="none" dirty="0" smtClean="0"/>
            </a:br>
            <a:r>
              <a:rPr lang="en-GB" sz="1400" u="none" dirty="0" smtClean="0"/>
              <a:t>  residuals) with autoregressive parameter estimated </a:t>
            </a:r>
            <a:br>
              <a:rPr lang="en-GB" sz="1400" u="none" dirty="0" smtClean="0"/>
            </a:br>
            <a:r>
              <a:rPr lang="en-GB" sz="1400" u="none" dirty="0" smtClean="0"/>
              <a:t>  off-line with respect to hydrological model </a:t>
            </a:r>
            <a:br>
              <a:rPr lang="en-GB" sz="1400" u="none" dirty="0" smtClean="0"/>
            </a:br>
            <a:r>
              <a:rPr lang="en-GB" sz="1400" u="none" dirty="0" smtClean="0"/>
              <a:t>  parameters.</a:t>
            </a:r>
          </a:p>
          <a:p>
            <a:pPr marL="85725" indent="-85725">
              <a:spcBef>
                <a:spcPts val="600"/>
              </a:spcBef>
              <a:buFont typeface="Arial" pitchFamily="34" charset="0"/>
              <a:buChar char="•"/>
            </a:pPr>
            <a:r>
              <a:rPr lang="en-GB" sz="1400" u="none" dirty="0" smtClean="0"/>
              <a:t>Optimization of objective functions has been carried out by using DREAM (</a:t>
            </a:r>
            <a:r>
              <a:rPr lang="en-GB" sz="1400" u="none" dirty="0" err="1" smtClean="0"/>
              <a:t>Vrugt</a:t>
            </a:r>
            <a:r>
              <a:rPr lang="en-GB" sz="1400" u="none" dirty="0" smtClean="0"/>
              <a:t> et al., 2008) </a:t>
            </a:r>
          </a:p>
          <a:p>
            <a:pPr marL="85725" indent="-85725">
              <a:spcBef>
                <a:spcPts val="600"/>
              </a:spcBef>
            </a:pPr>
            <a:endParaRPr lang="en-GB" sz="1400" u="none" dirty="0" smtClean="0"/>
          </a:p>
          <a:p>
            <a:pPr marL="85725" indent="-85725">
              <a:spcBef>
                <a:spcPts val="600"/>
              </a:spcBef>
            </a:pPr>
            <a:endParaRPr lang="en-GB" sz="1400" u="none" dirty="0" smtClean="0"/>
          </a:p>
          <a:p>
            <a:pPr marL="85725" indent="-85725">
              <a:spcBef>
                <a:spcPts val="600"/>
              </a:spcBef>
            </a:pPr>
            <a:endParaRPr lang="en-GB" sz="1400" u="none" dirty="0" smtClean="0"/>
          </a:p>
        </p:txBody>
      </p:sp>
      <p:sp>
        <p:nvSpPr>
          <p:cNvPr id="7" name="Rettangolo 6"/>
          <p:cNvSpPr/>
          <p:nvPr/>
        </p:nvSpPr>
        <p:spPr>
          <a:xfrm rot="16200000">
            <a:off x="7684128" y="4326550"/>
            <a:ext cx="2326278" cy="307777"/>
          </a:xfrm>
          <a:prstGeom prst="rect">
            <a:avLst/>
          </a:prstGeom>
        </p:spPr>
        <p:txBody>
          <a:bodyPr wrap="none">
            <a:spAutoFit/>
          </a:bodyPr>
          <a:lstStyle/>
          <a:p>
            <a:r>
              <a:rPr lang="en-GB" sz="1400" u="none" dirty="0" smtClean="0"/>
              <a:t>Sieve River at </a:t>
            </a:r>
            <a:r>
              <a:rPr lang="en-GB" sz="1400" u="none" dirty="0" err="1" smtClean="0"/>
              <a:t>Pontassieve</a:t>
            </a:r>
            <a:endParaRPr lang="it-IT"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0" y="1214422"/>
            <a:ext cx="9144000" cy="461665"/>
          </a:xfrm>
          <a:prstGeom prst="rect">
            <a:avLst/>
          </a:prstGeom>
          <a:noFill/>
          <a:ln w="9525">
            <a:noFill/>
            <a:miter lim="800000"/>
            <a:headEnd/>
            <a:tailEnd/>
          </a:ln>
        </p:spPr>
        <p:txBody>
          <a:bodyPr>
            <a:spAutoFit/>
          </a:bodyPr>
          <a:lstStyle/>
          <a:p>
            <a:pPr algn="ctr">
              <a:spcBef>
                <a:spcPct val="50000"/>
              </a:spcBef>
            </a:pPr>
            <a:r>
              <a:rPr lang="en-GB" sz="2400" b="1" u="none" kern="900" dirty="0" smtClean="0">
                <a:ln w="12700">
                  <a:solidFill>
                    <a:schemeClr val="tx2">
                      <a:satMod val="155000"/>
                    </a:schemeClr>
                  </a:solidFill>
                  <a:prstDash val="solid"/>
                </a:ln>
                <a:latin typeface="Arial" pitchFamily="34" charset="0"/>
              </a:rPr>
              <a:t>Analysis of the objective functions’ behaviours</a:t>
            </a:r>
            <a:endParaRPr lang="en-GB" sz="2400" b="1" u="none" kern="900" dirty="0">
              <a:ln w="12700">
                <a:solidFill>
                  <a:schemeClr val="tx2">
                    <a:satMod val="155000"/>
                  </a:schemeClr>
                </a:solidFill>
                <a:prstDash val="solid"/>
              </a:ln>
              <a:latin typeface="Arial" pitchFamily="34" charset="0"/>
            </a:endParaRPr>
          </a:p>
        </p:txBody>
      </p:sp>
      <p:sp>
        <p:nvSpPr>
          <p:cNvPr id="8" name="CasellaDiTesto 7"/>
          <p:cNvSpPr txBox="1"/>
          <p:nvPr/>
        </p:nvSpPr>
        <p:spPr>
          <a:xfrm>
            <a:off x="142844" y="1977790"/>
            <a:ext cx="3929090" cy="3308598"/>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marL="85725" indent="-85725">
              <a:spcBef>
                <a:spcPts val="600"/>
              </a:spcBef>
              <a:buFont typeface="Arial" pitchFamily="34" charset="0"/>
              <a:buChar char="•"/>
            </a:pPr>
            <a:r>
              <a:rPr lang="en-GB" sz="1400" u="none" dirty="0" smtClean="0"/>
              <a:t>Sum of squares:</a:t>
            </a:r>
          </a:p>
          <a:p>
            <a:pPr marL="85725" indent="-85725">
              <a:spcBef>
                <a:spcPts val="600"/>
              </a:spcBef>
            </a:pPr>
            <a:r>
              <a:rPr lang="en-GB" sz="1400" u="none" dirty="0" smtClean="0"/>
              <a:t>	- Calibration: Nash-Sutcliffe efficiency = 0.73</a:t>
            </a:r>
            <a:endParaRPr lang="en-GB" sz="1400" u="none" baseline="30000" dirty="0" smtClean="0"/>
          </a:p>
          <a:p>
            <a:pPr marL="85725" indent="-85725">
              <a:spcBef>
                <a:spcPts val="600"/>
              </a:spcBef>
            </a:pPr>
            <a:r>
              <a:rPr lang="en-GB" sz="1400" u="none" dirty="0" smtClean="0"/>
              <a:t>	- Validation: Nash-Sutcliffe efficiency =  0.47</a:t>
            </a:r>
          </a:p>
          <a:p>
            <a:pPr marL="85725" indent="-85725">
              <a:spcBef>
                <a:spcPts val="600"/>
              </a:spcBef>
            </a:pPr>
            <a:endParaRPr lang="en-GB" sz="1400" u="none" baseline="30000" dirty="0" smtClean="0"/>
          </a:p>
          <a:p>
            <a:pPr marL="85725" indent="-85725">
              <a:spcBef>
                <a:spcPts val="600"/>
              </a:spcBef>
              <a:buFont typeface="Arial" pitchFamily="34" charset="0"/>
              <a:buChar char="•"/>
            </a:pPr>
            <a:r>
              <a:rPr lang="en-GB" sz="1400" u="none" dirty="0" smtClean="0"/>
              <a:t>Sum of absolute errors:</a:t>
            </a:r>
          </a:p>
          <a:p>
            <a:pPr marL="85725" indent="-85725">
              <a:spcBef>
                <a:spcPts val="600"/>
              </a:spcBef>
            </a:pPr>
            <a:r>
              <a:rPr lang="en-GB" sz="1400" u="none" dirty="0" smtClean="0"/>
              <a:t>	- Calibration: Nash-Sutcliffe efficiency = 0.64</a:t>
            </a:r>
            <a:endParaRPr lang="en-GB" sz="1400" u="none" baseline="30000" dirty="0" smtClean="0"/>
          </a:p>
          <a:p>
            <a:pPr marL="85725" indent="-85725">
              <a:spcBef>
                <a:spcPts val="600"/>
              </a:spcBef>
            </a:pPr>
            <a:r>
              <a:rPr lang="en-GB" sz="1400" u="none" dirty="0" smtClean="0"/>
              <a:t>	- Validation: Nash-Sutcliffe efficiency =  0.65</a:t>
            </a:r>
            <a:endParaRPr lang="en-GB" sz="1400" u="none" baseline="30000" dirty="0" smtClean="0"/>
          </a:p>
          <a:p>
            <a:pPr marL="85725" indent="-85725">
              <a:spcBef>
                <a:spcPts val="600"/>
              </a:spcBef>
            </a:pPr>
            <a:endParaRPr lang="en-GB" sz="1400" u="none" baseline="30000" dirty="0" smtClean="0"/>
          </a:p>
          <a:p>
            <a:pPr marL="85725" indent="-85725">
              <a:spcBef>
                <a:spcPts val="600"/>
              </a:spcBef>
              <a:buFont typeface="Arial" pitchFamily="34" charset="0"/>
              <a:buChar char="•"/>
            </a:pPr>
            <a:r>
              <a:rPr lang="en-GB" sz="1400" u="none" dirty="0" smtClean="0"/>
              <a:t>Approximate maximum likelihood:</a:t>
            </a:r>
          </a:p>
          <a:p>
            <a:pPr marL="85725" indent="-85725">
              <a:spcBef>
                <a:spcPts val="600"/>
              </a:spcBef>
            </a:pPr>
            <a:r>
              <a:rPr lang="en-GB" sz="1400" u="none" dirty="0" smtClean="0"/>
              <a:t>	- Calibration: Nash-Sutcliffe efficiency = 0.44</a:t>
            </a:r>
            <a:endParaRPr lang="en-GB" sz="1400" u="none" baseline="30000" dirty="0" smtClean="0"/>
          </a:p>
          <a:p>
            <a:pPr marL="85725" indent="-85725">
              <a:spcBef>
                <a:spcPts val="600"/>
              </a:spcBef>
            </a:pPr>
            <a:r>
              <a:rPr lang="en-GB" sz="1400" u="none" dirty="0" smtClean="0"/>
              <a:t>	- Validation: Nash-Sutcliffe efficiency =  0.50</a:t>
            </a:r>
            <a:endParaRPr lang="en-GB" sz="1400" u="none" baseline="30000" dirty="0" smtClean="0"/>
          </a:p>
          <a:p>
            <a:pPr marL="85725" indent="-85725">
              <a:spcBef>
                <a:spcPts val="600"/>
              </a:spcBef>
            </a:pPr>
            <a:endParaRPr lang="en-GB" sz="1400" u="none" baseline="30000" dirty="0" smtClean="0"/>
          </a:p>
        </p:txBody>
      </p:sp>
      <p:pic>
        <p:nvPicPr>
          <p:cNvPr id="9" name="Immagine 8" descr="plot4.png"/>
          <p:cNvPicPr>
            <a:picLocks noChangeAspect="1"/>
          </p:cNvPicPr>
          <p:nvPr/>
        </p:nvPicPr>
        <p:blipFill>
          <a:blip r:embed="rId3"/>
          <a:srcRect l="2362" t="15748" r="7874" b="3937"/>
          <a:stretch>
            <a:fillRect/>
          </a:stretch>
        </p:blipFill>
        <p:spPr>
          <a:xfrm>
            <a:off x="4147897" y="1857364"/>
            <a:ext cx="4924697" cy="4406304"/>
          </a:xfrm>
          <a:prstGeom prst="rect">
            <a:avLst/>
          </a:prstGeom>
        </p:spPr>
      </p:pic>
      <p:pic>
        <p:nvPicPr>
          <p:cNvPr id="11" name="Immagine 10" descr="plot5.png"/>
          <p:cNvPicPr>
            <a:picLocks noChangeAspect="1"/>
          </p:cNvPicPr>
          <p:nvPr/>
        </p:nvPicPr>
        <p:blipFill>
          <a:blip r:embed="rId4"/>
          <a:srcRect l="2362" t="15748" r="7874" b="3937"/>
          <a:stretch>
            <a:fillRect/>
          </a:stretch>
        </p:blipFill>
        <p:spPr>
          <a:xfrm>
            <a:off x="4147897" y="1857364"/>
            <a:ext cx="4924697" cy="4406304"/>
          </a:xfrm>
          <a:prstGeom prst="rect">
            <a:avLst/>
          </a:prstGeom>
        </p:spPr>
      </p:pic>
      <p:pic>
        <p:nvPicPr>
          <p:cNvPr id="12" name="Immagine 11" descr="plot6.png"/>
          <p:cNvPicPr>
            <a:picLocks noChangeAspect="1"/>
          </p:cNvPicPr>
          <p:nvPr/>
        </p:nvPicPr>
        <p:blipFill>
          <a:blip r:embed="rId5"/>
          <a:srcRect l="2362" t="15748" r="7874" b="3937"/>
          <a:stretch>
            <a:fillRect/>
          </a:stretch>
        </p:blipFill>
        <p:spPr>
          <a:xfrm>
            <a:off x="4147897" y="1857364"/>
            <a:ext cx="4924697" cy="4406304"/>
          </a:xfrm>
          <a:prstGeom prst="rect">
            <a:avLst/>
          </a:prstGeom>
        </p:spPr>
      </p:pic>
      <p:grpSp>
        <p:nvGrpSpPr>
          <p:cNvPr id="16" name="Gruppo 15"/>
          <p:cNvGrpSpPr/>
          <p:nvPr/>
        </p:nvGrpSpPr>
        <p:grpSpPr>
          <a:xfrm>
            <a:off x="1" y="2698282"/>
            <a:ext cx="9144000" cy="2873858"/>
            <a:chOff x="1" y="2698282"/>
            <a:chExt cx="9144000" cy="2873858"/>
          </a:xfrm>
        </p:grpSpPr>
        <p:grpSp>
          <p:nvGrpSpPr>
            <p:cNvPr id="13" name="Gruppo 12"/>
            <p:cNvGrpSpPr/>
            <p:nvPr/>
          </p:nvGrpSpPr>
          <p:grpSpPr>
            <a:xfrm>
              <a:off x="1" y="2698282"/>
              <a:ext cx="9144000" cy="2873858"/>
              <a:chOff x="1" y="2698282"/>
              <a:chExt cx="9144000" cy="2873858"/>
            </a:xfrm>
          </p:grpSpPr>
          <p:pic>
            <p:nvPicPr>
              <p:cNvPr id="7" name="Immagine 6" descr="param.png"/>
              <p:cNvPicPr>
                <a:picLocks noChangeAspect="1"/>
              </p:cNvPicPr>
              <p:nvPr/>
            </p:nvPicPr>
            <p:blipFill>
              <a:blip r:embed="rId6"/>
              <a:stretch>
                <a:fillRect/>
              </a:stretch>
            </p:blipFill>
            <p:spPr>
              <a:xfrm>
                <a:off x="1" y="2698282"/>
                <a:ext cx="9144000" cy="2143125"/>
              </a:xfrm>
              <a:prstGeom prst="rect">
                <a:avLst/>
              </a:prstGeom>
            </p:spPr>
          </p:pic>
          <p:sp>
            <p:nvSpPr>
              <p:cNvPr id="10" name="CasellaDiTesto 9"/>
              <p:cNvSpPr txBox="1"/>
              <p:nvPr/>
            </p:nvSpPr>
            <p:spPr>
              <a:xfrm>
                <a:off x="1071538" y="4925809"/>
                <a:ext cx="7000924" cy="646331"/>
              </a:xfrm>
              <a:prstGeom prst="rect">
                <a:avLst/>
              </a:prstGeom>
              <a:solidFill>
                <a:schemeClr val="bg1"/>
              </a:solidFill>
            </p:spPr>
            <p:txBody>
              <a:bodyPr wrap="square" rtlCol="0">
                <a:spAutoFit/>
              </a:bodyPr>
              <a:lstStyle/>
              <a:p>
                <a:pPr algn="ctr"/>
                <a:r>
                  <a:rPr lang="en-GB" u="none" dirty="0" smtClean="0"/>
                  <a:t>For each of the three objective functions the distribution of the parameters was checked to assess if the optimum is well identified</a:t>
                </a:r>
              </a:p>
            </p:txBody>
          </p:sp>
        </p:grpSp>
        <p:cxnSp>
          <p:nvCxnSpPr>
            <p:cNvPr id="15" name="Connettore 1 14"/>
            <p:cNvCxnSpPr/>
            <p:nvPr/>
          </p:nvCxnSpPr>
          <p:spPr bwMode="auto">
            <a:xfrm rot="10800000">
              <a:off x="10633" y="4828854"/>
              <a:ext cx="3000364"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7" name="CasellaDiTesto 16"/>
          <p:cNvSpPr txBox="1"/>
          <p:nvPr/>
        </p:nvSpPr>
        <p:spPr>
          <a:xfrm>
            <a:off x="5429256" y="2118832"/>
            <a:ext cx="2071702"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b="1" u="none" dirty="0" smtClean="0"/>
              <a:t>-- </a:t>
            </a:r>
            <a:r>
              <a:rPr lang="en-GB" sz="1400" u="none" dirty="0" smtClean="0"/>
              <a:t>Observed data</a:t>
            </a:r>
          </a:p>
          <a:p>
            <a:r>
              <a:rPr lang="en-GB" sz="1400" b="1" u="none" dirty="0" smtClean="0">
                <a:solidFill>
                  <a:srgbClr val="FF0000"/>
                </a:solidFill>
              </a:rPr>
              <a:t>--</a:t>
            </a:r>
            <a:r>
              <a:rPr lang="en-GB" sz="1400" u="none" dirty="0" smtClean="0"/>
              <a:t> Least squares</a:t>
            </a:r>
          </a:p>
          <a:p>
            <a:r>
              <a:rPr lang="en-GB" sz="1400" u="none" dirty="0" smtClean="0">
                <a:solidFill>
                  <a:srgbClr val="00B0F0"/>
                </a:solidFill>
              </a:rPr>
              <a:t>--</a:t>
            </a:r>
            <a:r>
              <a:rPr lang="en-GB" sz="1400" u="none" dirty="0" smtClean="0">
                <a:solidFill>
                  <a:schemeClr val="accent2"/>
                </a:solidFill>
              </a:rPr>
              <a:t> </a:t>
            </a:r>
            <a:r>
              <a:rPr lang="en-GB" sz="1400" u="none" dirty="0" smtClean="0">
                <a:solidFill>
                  <a:schemeClr val="tx1"/>
                </a:solidFill>
              </a:rPr>
              <a:t>Absolute error</a:t>
            </a:r>
            <a:endParaRPr lang="en-GB" sz="1400" u="none" dirty="0" smtClean="0">
              <a:solidFill>
                <a:schemeClr val="accent2"/>
              </a:solidFill>
            </a:endParaRPr>
          </a:p>
          <a:p>
            <a:r>
              <a:rPr lang="en-GB" sz="1400" b="1" u="none" dirty="0" smtClean="0">
                <a:solidFill>
                  <a:srgbClr val="66FF33"/>
                </a:solidFill>
              </a:rPr>
              <a:t>--</a:t>
            </a:r>
            <a:r>
              <a:rPr lang="en-GB" sz="1400" u="none" dirty="0" smtClean="0"/>
              <a:t> MLE</a:t>
            </a:r>
            <a:endParaRPr lang="en-GB" sz="1400"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par>
                                <p:cTn id="18" presetID="9" presetClass="entr" presetSubtype="0" fill="hold" grpId="1"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0" y="1214422"/>
            <a:ext cx="9144000" cy="461665"/>
          </a:xfrm>
          <a:prstGeom prst="rect">
            <a:avLst/>
          </a:prstGeom>
          <a:noFill/>
          <a:ln w="9525">
            <a:noFill/>
            <a:miter lim="800000"/>
            <a:headEnd/>
            <a:tailEnd/>
          </a:ln>
        </p:spPr>
        <p:txBody>
          <a:bodyPr>
            <a:spAutoFit/>
          </a:bodyPr>
          <a:lstStyle/>
          <a:p>
            <a:pPr algn="ctr">
              <a:spcBef>
                <a:spcPct val="50000"/>
              </a:spcBef>
            </a:pPr>
            <a:r>
              <a:rPr lang="en-GB" sz="2400" b="1" u="none" kern="900" dirty="0" smtClean="0">
                <a:ln w="12700">
                  <a:solidFill>
                    <a:schemeClr val="tx2">
                      <a:satMod val="155000"/>
                    </a:schemeClr>
                  </a:solidFill>
                  <a:prstDash val="solid"/>
                </a:ln>
                <a:latin typeface="Arial" pitchFamily="34" charset="0"/>
              </a:rPr>
              <a:t>Analysis of the objective functions’ behaviours</a:t>
            </a:r>
            <a:endParaRPr lang="en-GB" sz="2400" b="1" u="none" kern="900" dirty="0">
              <a:ln w="12700">
                <a:solidFill>
                  <a:schemeClr val="tx2">
                    <a:satMod val="155000"/>
                  </a:schemeClr>
                </a:solidFill>
                <a:prstDash val="solid"/>
              </a:ln>
              <a:latin typeface="Arial" pitchFamily="34" charset="0"/>
            </a:endParaRPr>
          </a:p>
        </p:txBody>
      </p:sp>
      <p:sp>
        <p:nvSpPr>
          <p:cNvPr id="3" name="CasellaDiTesto 2"/>
          <p:cNvSpPr txBox="1"/>
          <p:nvPr/>
        </p:nvSpPr>
        <p:spPr>
          <a:xfrm>
            <a:off x="142844" y="1977790"/>
            <a:ext cx="3929090" cy="3308598"/>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nchor="ctr" anchorCtr="0">
            <a:spAutoFit/>
          </a:bodyPr>
          <a:lstStyle/>
          <a:p>
            <a:pPr marL="85725" indent="-85725">
              <a:spcBef>
                <a:spcPts val="600"/>
              </a:spcBef>
              <a:buFont typeface="Arial" pitchFamily="34" charset="0"/>
              <a:buChar char="•"/>
            </a:pPr>
            <a:r>
              <a:rPr lang="en-GB" sz="1400" u="none" dirty="0" smtClean="0"/>
              <a:t>Sum of squares:</a:t>
            </a:r>
          </a:p>
          <a:p>
            <a:pPr marL="85725" indent="-85725">
              <a:spcBef>
                <a:spcPts val="600"/>
              </a:spcBef>
            </a:pPr>
            <a:r>
              <a:rPr lang="en-GB" sz="1400" u="none" dirty="0" smtClean="0"/>
              <a:t>	- Calibration: Nash-Sutcliffe efficiency = 0.73</a:t>
            </a:r>
            <a:endParaRPr lang="en-GB" sz="1400" u="none" baseline="30000" dirty="0" smtClean="0"/>
          </a:p>
          <a:p>
            <a:pPr marL="85725" indent="-85725">
              <a:spcBef>
                <a:spcPts val="600"/>
              </a:spcBef>
            </a:pPr>
            <a:r>
              <a:rPr lang="en-GB" sz="1400" u="none" dirty="0" smtClean="0"/>
              <a:t>	- Validation: Nash-Sutcliffe efficiency =  0.47</a:t>
            </a:r>
          </a:p>
          <a:p>
            <a:pPr marL="85725" indent="-85725">
              <a:spcBef>
                <a:spcPts val="600"/>
              </a:spcBef>
            </a:pPr>
            <a:endParaRPr lang="en-GB" sz="1400" u="none" baseline="30000" dirty="0" smtClean="0"/>
          </a:p>
          <a:p>
            <a:pPr marL="85725" indent="-85725">
              <a:spcBef>
                <a:spcPts val="600"/>
              </a:spcBef>
              <a:buFont typeface="Arial" pitchFamily="34" charset="0"/>
              <a:buChar char="•"/>
            </a:pPr>
            <a:r>
              <a:rPr lang="en-GB" sz="1400" u="none" dirty="0" smtClean="0"/>
              <a:t>Sum of absolute errors:</a:t>
            </a:r>
          </a:p>
          <a:p>
            <a:pPr marL="85725" indent="-85725">
              <a:spcBef>
                <a:spcPts val="600"/>
              </a:spcBef>
            </a:pPr>
            <a:r>
              <a:rPr lang="en-GB" sz="1400" u="none" dirty="0" smtClean="0"/>
              <a:t>	- Calibration: Nash-Sutcliffe efficiency = 0.64</a:t>
            </a:r>
            <a:endParaRPr lang="en-GB" sz="1400" u="none" baseline="30000" dirty="0" smtClean="0"/>
          </a:p>
          <a:p>
            <a:pPr marL="85725" indent="-85725">
              <a:spcBef>
                <a:spcPts val="600"/>
              </a:spcBef>
            </a:pPr>
            <a:r>
              <a:rPr lang="en-GB" sz="1400" u="none" dirty="0" smtClean="0"/>
              <a:t>	- Validation: Nash-Sutcliffe efficiency =  0.65</a:t>
            </a:r>
            <a:endParaRPr lang="en-GB" sz="1400" u="none" baseline="30000" dirty="0" smtClean="0"/>
          </a:p>
          <a:p>
            <a:pPr marL="85725" indent="-85725">
              <a:spcBef>
                <a:spcPts val="600"/>
              </a:spcBef>
            </a:pPr>
            <a:endParaRPr lang="en-GB" sz="1400" u="none" baseline="30000" dirty="0" smtClean="0"/>
          </a:p>
          <a:p>
            <a:pPr marL="85725" indent="-85725">
              <a:spcBef>
                <a:spcPts val="600"/>
              </a:spcBef>
              <a:buFont typeface="Arial" pitchFamily="34" charset="0"/>
              <a:buChar char="•"/>
            </a:pPr>
            <a:r>
              <a:rPr lang="en-GB" sz="1400" u="none" dirty="0" smtClean="0"/>
              <a:t>Approximate maximum likelihood:</a:t>
            </a:r>
          </a:p>
          <a:p>
            <a:pPr marL="85725" indent="-85725">
              <a:spcBef>
                <a:spcPts val="600"/>
              </a:spcBef>
            </a:pPr>
            <a:r>
              <a:rPr lang="en-GB" sz="1400" u="none" dirty="0" smtClean="0"/>
              <a:t>	- Calibration: Nash-Sutcliffe efficiency = 0.44</a:t>
            </a:r>
            <a:endParaRPr lang="en-GB" sz="1400" u="none" baseline="30000" dirty="0" smtClean="0"/>
          </a:p>
          <a:p>
            <a:pPr marL="85725" indent="-85725">
              <a:spcBef>
                <a:spcPts val="600"/>
              </a:spcBef>
            </a:pPr>
            <a:r>
              <a:rPr lang="en-GB" sz="1400" u="none" dirty="0" smtClean="0"/>
              <a:t>	- Validation: Nash-Sutcliffe efficiency =  0.50</a:t>
            </a:r>
            <a:endParaRPr lang="en-GB" sz="1400" u="none" baseline="30000" dirty="0" smtClean="0"/>
          </a:p>
          <a:p>
            <a:pPr marL="85725" indent="-85725">
              <a:spcBef>
                <a:spcPts val="600"/>
              </a:spcBef>
            </a:pPr>
            <a:endParaRPr lang="en-GB" sz="1400" u="none" baseline="30000" dirty="0" smtClean="0"/>
          </a:p>
        </p:txBody>
      </p:sp>
      <p:pic>
        <p:nvPicPr>
          <p:cNvPr id="6" name="Immagine 5" descr="plot1.png"/>
          <p:cNvPicPr>
            <a:picLocks noChangeAspect="1"/>
          </p:cNvPicPr>
          <p:nvPr/>
        </p:nvPicPr>
        <p:blipFill>
          <a:blip r:embed="rId3"/>
          <a:srcRect l="2362" t="15748" r="7874" b="3937"/>
          <a:stretch>
            <a:fillRect/>
          </a:stretch>
        </p:blipFill>
        <p:spPr>
          <a:xfrm>
            <a:off x="4143372" y="1808708"/>
            <a:ext cx="4924812" cy="4406373"/>
          </a:xfrm>
          <a:prstGeom prst="rect">
            <a:avLst/>
          </a:prstGeom>
        </p:spPr>
      </p:pic>
      <p:pic>
        <p:nvPicPr>
          <p:cNvPr id="7" name="Immagine 6" descr="plot2.png"/>
          <p:cNvPicPr>
            <a:picLocks noChangeAspect="1"/>
          </p:cNvPicPr>
          <p:nvPr/>
        </p:nvPicPr>
        <p:blipFill>
          <a:blip r:embed="rId4"/>
          <a:srcRect l="2362" t="15748" r="7874" b="3937"/>
          <a:stretch>
            <a:fillRect/>
          </a:stretch>
        </p:blipFill>
        <p:spPr>
          <a:xfrm>
            <a:off x="4143372" y="1808708"/>
            <a:ext cx="4924812" cy="4406374"/>
          </a:xfrm>
          <a:prstGeom prst="rect">
            <a:avLst/>
          </a:prstGeom>
        </p:spPr>
      </p:pic>
      <p:pic>
        <p:nvPicPr>
          <p:cNvPr id="10" name="Immagine 9" descr="plot3.png"/>
          <p:cNvPicPr>
            <a:picLocks noChangeAspect="1"/>
          </p:cNvPicPr>
          <p:nvPr/>
        </p:nvPicPr>
        <p:blipFill>
          <a:blip r:embed="rId5"/>
          <a:srcRect l="2362" t="15748" r="7874" b="3937"/>
          <a:stretch>
            <a:fillRect/>
          </a:stretch>
        </p:blipFill>
        <p:spPr>
          <a:xfrm>
            <a:off x="4143372" y="1808708"/>
            <a:ext cx="4924812" cy="4406373"/>
          </a:xfrm>
          <a:prstGeom prst="rect">
            <a:avLst/>
          </a:prstGeom>
        </p:spPr>
      </p:pic>
      <p:sp>
        <p:nvSpPr>
          <p:cNvPr id="8" name="CasellaDiTesto 7"/>
          <p:cNvSpPr txBox="1"/>
          <p:nvPr/>
        </p:nvSpPr>
        <p:spPr>
          <a:xfrm>
            <a:off x="5429256" y="2000240"/>
            <a:ext cx="1714512"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b="1" u="none" dirty="0" smtClean="0"/>
              <a:t>O</a:t>
            </a:r>
            <a:r>
              <a:rPr lang="en-GB" sz="1400" u="none" dirty="0" smtClean="0"/>
              <a:t> Least squares</a:t>
            </a:r>
          </a:p>
          <a:p>
            <a:r>
              <a:rPr lang="en-GB" sz="1400" b="1" u="none" dirty="0" smtClean="0">
                <a:solidFill>
                  <a:srgbClr val="FF0000"/>
                </a:solidFill>
              </a:rPr>
              <a:t>O</a:t>
            </a:r>
            <a:r>
              <a:rPr lang="en-GB" sz="1400" u="none" dirty="0" smtClean="0"/>
              <a:t> Absolute errors</a:t>
            </a:r>
          </a:p>
          <a:p>
            <a:r>
              <a:rPr lang="en-GB" sz="1400" b="1" u="none" dirty="0" smtClean="0">
                <a:solidFill>
                  <a:srgbClr val="66FF33"/>
                </a:solidFill>
              </a:rPr>
              <a:t>O</a:t>
            </a:r>
            <a:r>
              <a:rPr lang="en-GB" sz="1400" u="none" dirty="0" smtClean="0"/>
              <a:t> MLE</a:t>
            </a:r>
            <a:endParaRPr lang="en-GB" sz="1400"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1800" b="0" i="0" u="sng" strike="noStrike" cap="none" normalizeH="0" baseline="0" smtClean="0">
            <a:ln>
              <a:noFill/>
            </a:ln>
            <a:solidFill>
              <a:schemeClr val="tx1"/>
            </a:solidFill>
            <a:effectLst/>
            <a:latin typeface="Arial" charset="0"/>
          </a:defRPr>
        </a:defPPr>
      </a:lstStyle>
    </a:lnDef>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7038</TotalTime>
  <Words>990</Words>
  <Application>Microsoft Office PowerPoint</Application>
  <PresentationFormat>Presentazione su schermo (4:3)</PresentationFormat>
  <Paragraphs>105</Paragraphs>
  <Slides>13</Slides>
  <Notes>10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1_Struttura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sturno</cp:lastModifiedBy>
  <cp:revision>402</cp:revision>
  <cp:lastPrinted>2009-04-22T19:24:48Z</cp:lastPrinted>
  <dcterms:created xsi:type="dcterms:W3CDTF">2009-04-22T19:24:48Z</dcterms:created>
  <dcterms:modified xsi:type="dcterms:W3CDTF">2013-10-17T04:40:29Z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