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3" r:id="rId3"/>
    <p:sldId id="304" r:id="rId4"/>
    <p:sldId id="305" r:id="rId5"/>
    <p:sldId id="306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990033"/>
    <a:srgbClr val="00CC00"/>
    <a:srgbClr val="009999"/>
    <a:srgbClr val="CC0000"/>
    <a:srgbClr val="00CC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86173" autoAdjust="0"/>
  </p:normalViewPr>
  <p:slideViewPr>
    <p:cSldViewPr>
      <p:cViewPr varScale="1">
        <p:scale>
          <a:sx n="103" d="100"/>
          <a:sy n="103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DDA000D-448C-4A81-AA4A-02275E86D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C3325-BA5A-4A73-9468-1A583D3C6E9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778-DE36-46F7-915D-76A2174C88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5597-B1FE-4F8B-BF75-E06CF83A1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7F3F-4C5C-40D6-9CE7-73A235CE8D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D3FD-5684-46DE-B77D-F879A8B007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90F-3D51-4BC7-A642-7E86B00B37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D887-4B61-47E1-B2AB-106526C559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36F0-F6B2-4799-B4AF-2E28BF9C53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375F-378C-4858-8840-0EA5E54E6C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C89-B123-459B-93EF-84DBBB6529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6125-154A-48F9-ABCD-12126A8B68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01A-037D-4B23-A8A5-4ED7B909C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BDD6-9BB5-422A-88E1-BB486B2E46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E2275C-31F2-4CCF-9C66-7F43D43ADD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2054" name="Immagine 6" descr="alma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53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2ACDF8-FA57-429D-A4C2-13ECCB35025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8" name="Immagine 8" descr="p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388"/>
            <a:ext cx="48768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438400"/>
            <a:ext cx="6400800" cy="990600"/>
          </a:xfrm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Alberto Montanari</a:t>
            </a:r>
          </a:p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University of Bologna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2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05150"/>
            <a:ext cx="480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914400"/>
            <a:ext cx="5638800" cy="4876800"/>
          </a:xfrm>
          <a:solidFill>
            <a:schemeClr val="bg2">
              <a:alpha val="67842"/>
            </a:schemeClr>
          </a:solidFill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chemeClr val="bg1"/>
                </a:solidFill>
                <a:latin typeface="Arial" pitchFamily="34" charset="0"/>
              </a:rPr>
              <a:t>Infiltration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Infiltration models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Infiltration models are a crucial issue for rainfall runoff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Infiltration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is embedded in some models like </a:t>
            </a:r>
            <a:r>
              <a:rPr lang="en-US" sz="2400" dirty="0" err="1" smtClean="0"/>
              <a:t>Hymod</a:t>
            </a:r>
            <a:r>
              <a:rPr lang="en-US" sz="2400" dirty="0" smtClean="0"/>
              <a:t>. However, it is important to </a:t>
            </a:r>
            <a:r>
              <a:rPr lang="en-US" sz="2400" dirty="0" err="1" smtClean="0"/>
              <a:t>realise</a:t>
            </a:r>
            <a:r>
              <a:rPr lang="en-US" sz="2400" dirty="0" smtClean="0"/>
              <a:t> how they account for it.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err="1" smtClean="0"/>
              <a:t>Hortonian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Dunnian</a:t>
            </a:r>
            <a:r>
              <a:rPr lang="en-US" sz="2400" dirty="0" smtClean="0"/>
              <a:t> approaches (infiltration excess </a:t>
            </a:r>
            <a:r>
              <a:rPr lang="en-US" sz="2400" dirty="0" err="1" smtClean="0"/>
              <a:t>vs</a:t>
            </a:r>
            <a:r>
              <a:rPr lang="en-US" sz="2400" dirty="0" smtClean="0"/>
              <a:t> excess of saturation).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Fixed threshold and percentage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Horton model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err="1" smtClean="0"/>
              <a:t>Hortonian</a:t>
            </a:r>
            <a:r>
              <a:rPr lang="en-US" sz="2400" dirty="0" smtClean="0"/>
              <a:t> approach – Very classical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Need to define initial and asymptotic infiltration rates.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  <a:buNone/>
            </a:pPr>
            <a:r>
              <a:rPr lang="en-US" sz="2400" dirty="0" smtClean="0"/>
              <a:t>	f(t) =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+ (f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-f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) e</a:t>
            </a:r>
            <a:r>
              <a:rPr lang="en-US" sz="2400" baseline="30000" dirty="0" smtClean="0"/>
              <a:t>-t/k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indent="-176213">
              <a:lnSpc>
                <a:spcPct val="80000"/>
              </a:lnSpc>
            </a:pPr>
            <a:r>
              <a:rPr lang="en-US" sz="2400" dirty="0" smtClean="0"/>
              <a:t>Need to shift the curve</a:t>
            </a:r>
            <a:br>
              <a:rPr lang="en-US" sz="2400" dirty="0" smtClean="0"/>
            </a:br>
            <a:r>
              <a:rPr lang="en-US" sz="2400" dirty="0" smtClean="0"/>
              <a:t>when rainfall is lower</a:t>
            </a:r>
            <a:br>
              <a:rPr lang="en-US" sz="2400" dirty="0" smtClean="0"/>
            </a:br>
            <a:r>
              <a:rPr lang="en-US" sz="2400" dirty="0" smtClean="0"/>
              <a:t>than infiltration potential</a:t>
            </a:r>
          </a:p>
        </p:txBody>
      </p:sp>
      <p:pic>
        <p:nvPicPr>
          <p:cNvPr id="6" name="Immagine 5" descr="cho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4398264" cy="318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SCS-CN model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Conceptual model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876925" y="1371600"/>
          <a:ext cx="2733675" cy="1914525"/>
        </p:xfrm>
        <a:graphic>
          <a:graphicData uri="http://schemas.openxmlformats.org/presentationml/2006/ole">
            <p:oleObj spid="_x0000_s3073" name="Microsoft Word Picture" r:id="rId4" imgW="2734732" imgH="1912929" progId="Word.Picture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23963" y="1371600"/>
          <a:ext cx="2954337" cy="1014413"/>
        </p:xfrm>
        <a:graphic>
          <a:graphicData uri="http://schemas.openxmlformats.org/presentationml/2006/ole">
            <p:oleObj spid="_x0000_s3075" r:id="rId5" imgW="1244600" imgH="431800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90600" y="2590800"/>
          <a:ext cx="4178300" cy="536575"/>
        </p:xfrm>
        <a:graphic>
          <a:graphicData uri="http://schemas.openxmlformats.org/presentationml/2006/ole">
            <p:oleObj spid="_x0000_s3077" r:id="rId6" imgW="1778000" imgH="228600" progId="">
              <p:embed/>
            </p:oleObj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8287" y="3276600"/>
          <a:ext cx="5370513" cy="1014413"/>
        </p:xfrm>
        <a:graphic>
          <a:graphicData uri="http://schemas.openxmlformats.org/presentationml/2006/ole">
            <p:oleObj spid="_x0000_s3079" r:id="rId7" imgW="2286000" imgH="431800" progId="">
              <p:embed/>
            </p:oleObj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09600" y="4352925"/>
          <a:ext cx="3819525" cy="1133475"/>
        </p:xfrm>
        <a:graphic>
          <a:graphicData uri="http://schemas.openxmlformats.org/presentationml/2006/ole">
            <p:oleObj spid="_x0000_s3081" r:id="rId8" imgW="1625600" imgH="482600" progId="">
              <p:embed/>
            </p:oleObj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33412" y="5724525"/>
          <a:ext cx="3938588" cy="1133475"/>
        </p:xfrm>
        <a:graphic>
          <a:graphicData uri="http://schemas.openxmlformats.org/presentationml/2006/ole">
            <p:oleObj spid="_x0000_s3083" r:id="rId9" imgW="1676400" imgH="482600" progId="">
              <p:embed/>
            </p:oleObj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969000" y="5310187"/>
          <a:ext cx="2565400" cy="1014413"/>
        </p:xfrm>
        <a:graphic>
          <a:graphicData uri="http://schemas.openxmlformats.org/presentationml/2006/ole">
            <p:oleObj spid="_x0000_s3085" r:id="rId10" imgW="1091726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Rainfall-Runoff </a:t>
            </a:r>
            <a:r>
              <a:rPr lang="en-US" dirty="0" err="1" smtClean="0">
                <a:latin typeface="Arial" pitchFamily="34" charset="0"/>
              </a:rPr>
              <a:t>modelling</a:t>
            </a:r>
            <a:r>
              <a:rPr lang="en-US" dirty="0" smtClean="0">
                <a:latin typeface="Arial" pitchFamily="34" charset="0"/>
              </a:rPr>
              <a:t>: final considerations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Model identification, calibration and validation</a:t>
            </a:r>
          </a:p>
          <a:p>
            <a:pPr marL="176213" lvl="0" indent="-176213">
              <a:lnSpc>
                <a:spcPct val="80000"/>
              </a:lnSpc>
              <a:buNone/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A proper identification of the most appropriate model should take into account the real world purposes as well as pros and cons of each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approach:</a:t>
            </a:r>
          </a:p>
          <a:p>
            <a:pPr marL="176213" lvl="0" indent="-176213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 Event based versus continuous simulation models;</a:t>
            </a:r>
          </a:p>
          <a:p>
            <a:pPr marL="176213" lvl="0" indent="-176213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 Lumped versus distributed models (these latter not </a:t>
            </a:r>
            <a:br>
              <a:rPr lang="en-US" sz="2400" dirty="0" smtClean="0"/>
            </a:br>
            <a:r>
              <a:rPr lang="en-US" sz="2400" dirty="0" smtClean="0"/>
              <a:t>   treated during these classes);</a:t>
            </a:r>
          </a:p>
          <a:p>
            <a:pPr marL="176213" lvl="0" indent="-176213">
              <a:lnSpc>
                <a:spcPct val="80000"/>
              </a:lnSpc>
              <a:buNone/>
            </a:pPr>
            <a:r>
              <a:rPr lang="en-US" sz="2400" dirty="0" smtClean="0"/>
              <a:t>	- Physically-based versus conceptual models;</a:t>
            </a:r>
          </a:p>
          <a:p>
            <a:pPr marL="176213" lvl="0" indent="-176213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 Computational requirements.</a:t>
            </a: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126</Words>
  <Application>Microsoft Office PowerPoint</Application>
  <PresentationFormat>Presentazione su schermo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Default Design</vt:lpstr>
      <vt:lpstr>Microsoft Word Picture</vt:lpstr>
      <vt:lpstr>Infiltration models</vt:lpstr>
      <vt:lpstr>Infiltration models</vt:lpstr>
      <vt:lpstr>Horton model</vt:lpstr>
      <vt:lpstr>SCS-CN model</vt:lpstr>
      <vt:lpstr>Rainfall-Runoff modelling: final considerations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</dc:title>
  <dc:creator>thorsten</dc:creator>
  <cp:lastModifiedBy>sturno</cp:lastModifiedBy>
  <cp:revision>176</cp:revision>
  <dcterms:created xsi:type="dcterms:W3CDTF">2005-12-13T01:02:29Z</dcterms:created>
  <dcterms:modified xsi:type="dcterms:W3CDTF">2011-04-17T20:36:02Z</dcterms:modified>
</cp:coreProperties>
</file>