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3"/>
  </p:notesMasterIdLst>
  <p:handoutMasterIdLst>
    <p:handoutMasterId r:id="rId34"/>
  </p:handoutMasterIdLst>
  <p:sldIdLst>
    <p:sldId id="285" r:id="rId2"/>
    <p:sldId id="412" r:id="rId3"/>
    <p:sldId id="413" r:id="rId4"/>
    <p:sldId id="414" r:id="rId5"/>
    <p:sldId id="415" r:id="rId6"/>
    <p:sldId id="419" r:id="rId7"/>
    <p:sldId id="416" r:id="rId8"/>
    <p:sldId id="417" r:id="rId9"/>
    <p:sldId id="427" r:id="rId10"/>
    <p:sldId id="418" r:id="rId11"/>
    <p:sldId id="394" r:id="rId12"/>
    <p:sldId id="399" r:id="rId13"/>
    <p:sldId id="397" r:id="rId14"/>
    <p:sldId id="426" r:id="rId15"/>
    <p:sldId id="398" r:id="rId16"/>
    <p:sldId id="401" r:id="rId17"/>
    <p:sldId id="409" r:id="rId18"/>
    <p:sldId id="402" r:id="rId19"/>
    <p:sldId id="403" r:id="rId20"/>
    <p:sldId id="404" r:id="rId21"/>
    <p:sldId id="420" r:id="rId22"/>
    <p:sldId id="421" r:id="rId23"/>
    <p:sldId id="422" r:id="rId24"/>
    <p:sldId id="423" r:id="rId25"/>
    <p:sldId id="424" r:id="rId26"/>
    <p:sldId id="425" r:id="rId27"/>
    <p:sldId id="405" r:id="rId28"/>
    <p:sldId id="411" r:id="rId29"/>
    <p:sldId id="396" r:id="rId30"/>
    <p:sldId id="407" r:id="rId31"/>
    <p:sldId id="406" r:id="rId32"/>
  </p:sldIdLst>
  <p:sldSz cx="9144000" cy="6858000" type="screen4x3"/>
  <p:notesSz cx="6888163" cy="9623425"/>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8000"/>
    <a:srgbClr val="FF9933"/>
    <a:srgbClr val="0033CC"/>
    <a:srgbClr val="FF0000"/>
    <a:srgbClr val="00C466"/>
    <a:srgbClr val="00CC66"/>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7" autoAdjust="0"/>
    <p:restoredTop sz="94712" autoAdjust="0"/>
  </p:normalViewPr>
  <p:slideViewPr>
    <p:cSldViewPr>
      <p:cViewPr>
        <p:scale>
          <a:sx n="75" d="100"/>
          <a:sy n="75" d="100"/>
        </p:scale>
        <p:origin x="-91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57513" cy="517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it-IT"/>
          </a:p>
        </p:txBody>
      </p:sp>
      <p:sp>
        <p:nvSpPr>
          <p:cNvPr id="44035" name="Rectangle 3"/>
          <p:cNvSpPr>
            <a:spLocks noGrp="1" noChangeArrowheads="1"/>
          </p:cNvSpPr>
          <p:nvPr>
            <p:ph type="dt" sz="quarter" idx="1"/>
          </p:nvPr>
        </p:nvSpPr>
        <p:spPr bwMode="auto">
          <a:xfrm>
            <a:off x="3890963" y="0"/>
            <a:ext cx="2957512" cy="517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it-IT"/>
          </a:p>
        </p:txBody>
      </p:sp>
      <p:sp>
        <p:nvSpPr>
          <p:cNvPr id="44036" name="Rectangle 4"/>
          <p:cNvSpPr>
            <a:spLocks noGrp="1" noChangeArrowheads="1"/>
          </p:cNvSpPr>
          <p:nvPr>
            <p:ph type="ftr" sz="quarter" idx="2"/>
          </p:nvPr>
        </p:nvSpPr>
        <p:spPr bwMode="auto">
          <a:xfrm>
            <a:off x="0" y="9105900"/>
            <a:ext cx="2957513" cy="5175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it-IT"/>
          </a:p>
        </p:txBody>
      </p:sp>
      <p:sp>
        <p:nvSpPr>
          <p:cNvPr id="44037" name="Rectangle 5"/>
          <p:cNvSpPr>
            <a:spLocks noGrp="1" noChangeArrowheads="1"/>
          </p:cNvSpPr>
          <p:nvPr>
            <p:ph type="sldNum" sz="quarter" idx="3"/>
          </p:nvPr>
        </p:nvSpPr>
        <p:spPr bwMode="auto">
          <a:xfrm>
            <a:off x="3890963" y="9105900"/>
            <a:ext cx="2957512" cy="5175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C671E21-0924-47C4-A14E-849638685E67}" type="slidenum">
              <a:rPr lang="it-IT"/>
              <a:pPr/>
              <a:t>‹N›</a:t>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84500" cy="481013"/>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902075" y="0"/>
            <a:ext cx="2984500" cy="481013"/>
          </a:xfrm>
          <a:prstGeom prst="rect">
            <a:avLst/>
          </a:prstGeom>
        </p:spPr>
        <p:txBody>
          <a:bodyPr vert="horz" lIns="91440" tIns="45720" rIns="91440" bIns="45720" rtlCol="0"/>
          <a:lstStyle>
            <a:lvl1pPr algn="r">
              <a:defRPr sz="1200"/>
            </a:lvl1pPr>
          </a:lstStyle>
          <a:p>
            <a:fld id="{EF0B4151-B8A4-4846-8E9F-03FABC47A74C}" type="datetimeFigureOut">
              <a:rPr lang="it-IT" smtClean="0"/>
              <a:pPr/>
              <a:t>10/06/2011</a:t>
            </a:fld>
            <a:endParaRPr lang="it-IT"/>
          </a:p>
        </p:txBody>
      </p:sp>
      <p:sp>
        <p:nvSpPr>
          <p:cNvPr id="4" name="Segnaposto immagine diapositiva 3"/>
          <p:cNvSpPr>
            <a:spLocks noGrp="1" noRot="1" noChangeAspect="1"/>
          </p:cNvSpPr>
          <p:nvPr>
            <p:ph type="sldImg" idx="2"/>
          </p:nvPr>
        </p:nvSpPr>
        <p:spPr>
          <a:xfrm>
            <a:off x="1039813" y="722313"/>
            <a:ext cx="4808537" cy="36083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8975" y="4570413"/>
            <a:ext cx="5510213" cy="43307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140825"/>
            <a:ext cx="2984500" cy="481013"/>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902075" y="9140825"/>
            <a:ext cx="2984500" cy="481013"/>
          </a:xfrm>
          <a:prstGeom prst="rect">
            <a:avLst/>
          </a:prstGeom>
        </p:spPr>
        <p:txBody>
          <a:bodyPr vert="horz" lIns="91440" tIns="45720" rIns="91440" bIns="45720" rtlCol="0" anchor="b"/>
          <a:lstStyle>
            <a:lvl1pPr algn="r">
              <a:defRPr sz="1200"/>
            </a:lvl1pPr>
          </a:lstStyle>
          <a:p>
            <a:fld id="{16BEE8E0-8FFB-457F-BFD8-5AAF54C5B4C2}"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16BEE8E0-8FFB-457F-BFD8-5AAF54C5B4C2}" type="slidenum">
              <a:rPr lang="it-IT" smtClean="0"/>
              <a:pPr/>
              <a:t>15</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dirty="0" smtClean="0"/>
              <a:t>Fare clic per modificare lo stile del titolo</a:t>
            </a:r>
            <a:endParaRPr lang="it-IT" dirty="0"/>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81" name="Rectangle 57"/>
          <p:cNvSpPr>
            <a:spLocks noChangeArrowheads="1"/>
          </p:cNvSpPr>
          <p:nvPr/>
        </p:nvSpPr>
        <p:spPr bwMode="auto">
          <a:xfrm>
            <a:off x="-7938" y="-12700"/>
            <a:ext cx="9144001" cy="836613"/>
          </a:xfrm>
          <a:prstGeom prst="rect">
            <a:avLst/>
          </a:prstGeom>
          <a:solidFill>
            <a:schemeClr val="bg1"/>
          </a:solidFill>
          <a:ln w="3175">
            <a:solidFill>
              <a:schemeClr val="tx1"/>
            </a:solidFill>
            <a:miter lim="800000"/>
            <a:headEnd/>
            <a:tailEnd/>
          </a:ln>
          <a:effectLst/>
        </p:spPr>
        <p:txBody>
          <a:bodyPr/>
          <a:lstStyle/>
          <a:p>
            <a:pPr algn="ctr">
              <a:lnSpc>
                <a:spcPct val="85000"/>
              </a:lnSpc>
            </a:pPr>
            <a:endParaRPr lang="it-IT" sz="1400"/>
          </a:p>
        </p:txBody>
      </p:sp>
      <p:sp>
        <p:nvSpPr>
          <p:cNvPr id="1038" name="Line 14"/>
          <p:cNvSpPr>
            <a:spLocks noChangeShapeType="1"/>
          </p:cNvSpPr>
          <p:nvPr/>
        </p:nvSpPr>
        <p:spPr bwMode="auto">
          <a:xfrm>
            <a:off x="1588" y="836613"/>
            <a:ext cx="9142412" cy="0"/>
          </a:xfrm>
          <a:prstGeom prst="line">
            <a:avLst/>
          </a:prstGeom>
          <a:noFill/>
          <a:ln w="15875">
            <a:solidFill>
              <a:schemeClr val="tx1"/>
            </a:solidFill>
            <a:round/>
            <a:headEnd/>
            <a:tailEnd/>
          </a:ln>
          <a:effectLst/>
        </p:spPr>
        <p:txBody>
          <a:bodyPr/>
          <a:lstStyle/>
          <a:p>
            <a:endParaRPr lang="it-IT"/>
          </a:p>
        </p:txBody>
      </p:sp>
      <p:sp>
        <p:nvSpPr>
          <p:cNvPr id="1040" name="Line 16"/>
          <p:cNvSpPr>
            <a:spLocks noChangeShapeType="1"/>
          </p:cNvSpPr>
          <p:nvPr/>
        </p:nvSpPr>
        <p:spPr bwMode="auto">
          <a:xfrm flipV="1">
            <a:off x="-3175" y="6381750"/>
            <a:ext cx="9144000" cy="0"/>
          </a:xfrm>
          <a:prstGeom prst="line">
            <a:avLst/>
          </a:prstGeom>
          <a:noFill/>
          <a:ln w="15875">
            <a:solidFill>
              <a:schemeClr val="tx1"/>
            </a:solidFill>
            <a:round/>
            <a:headEnd/>
            <a:tailEnd/>
          </a:ln>
          <a:effectLst/>
        </p:spPr>
        <p:txBody>
          <a:bodyPr/>
          <a:lstStyle/>
          <a:p>
            <a:endParaRPr lang="it-IT"/>
          </a:p>
        </p:txBody>
      </p:sp>
      <p:sp>
        <p:nvSpPr>
          <p:cNvPr id="1077" name="Text Box 53"/>
          <p:cNvSpPr txBox="1">
            <a:spLocks noChangeArrowheads="1"/>
          </p:cNvSpPr>
          <p:nvPr/>
        </p:nvSpPr>
        <p:spPr bwMode="auto">
          <a:xfrm>
            <a:off x="3206740" y="115888"/>
            <a:ext cx="2665412" cy="730250"/>
          </a:xfrm>
          <a:prstGeom prst="rect">
            <a:avLst/>
          </a:prstGeom>
          <a:noFill/>
          <a:ln w="9525">
            <a:noFill/>
            <a:miter lim="800000"/>
            <a:headEnd/>
            <a:tailEnd/>
          </a:ln>
          <a:effectLst/>
        </p:spPr>
        <p:txBody>
          <a:bodyPr>
            <a:spAutoFit/>
          </a:bodyPr>
          <a:lstStyle/>
          <a:p>
            <a:pPr algn="ctr"/>
            <a:r>
              <a:rPr lang="it-IT" sz="1400" b="1" dirty="0">
                <a:latin typeface="Tahoma" pitchFamily="34" charset="0"/>
                <a:ea typeface="ＭＳ Ｐゴシック" pitchFamily="-92" charset="-128"/>
              </a:rPr>
              <a:t>UNIVERSITY OF BOLOGNA </a:t>
            </a:r>
          </a:p>
          <a:p>
            <a:pPr algn="ctr"/>
            <a:r>
              <a:rPr lang="it-IT" sz="1400" b="1" dirty="0">
                <a:latin typeface="Tahoma" pitchFamily="34" charset="0"/>
                <a:ea typeface="ＭＳ Ｐゴシック" pitchFamily="-92" charset="-128"/>
              </a:rPr>
              <a:t>Alma Mater </a:t>
            </a:r>
            <a:r>
              <a:rPr lang="it-IT" sz="1400" b="1" dirty="0" err="1">
                <a:latin typeface="Tahoma" pitchFamily="34" charset="0"/>
                <a:ea typeface="ＭＳ Ｐゴシック" pitchFamily="-92" charset="-128"/>
              </a:rPr>
              <a:t>Studiorum</a:t>
            </a:r>
            <a:endParaRPr lang="it-IT" sz="1400" b="1" dirty="0">
              <a:latin typeface="Tahoma" pitchFamily="34" charset="0"/>
              <a:ea typeface="ＭＳ Ｐゴシック" pitchFamily="-92" charset="-128"/>
            </a:endParaRPr>
          </a:p>
          <a:p>
            <a:pPr algn="ctr"/>
            <a:endParaRPr lang="it-IT" sz="1400" b="1" dirty="0">
              <a:latin typeface="Tahoma" pitchFamily="34" charset="0"/>
              <a:ea typeface="ＭＳ Ｐゴシック" pitchFamily="-92" charset="-128"/>
            </a:endParaRPr>
          </a:p>
        </p:txBody>
      </p:sp>
      <p:pic>
        <p:nvPicPr>
          <p:cNvPr id="1084" name="Picture 60" descr="logo-alma"/>
          <p:cNvPicPr>
            <a:picLocks noChangeAspect="1" noChangeArrowheads="1"/>
          </p:cNvPicPr>
          <p:nvPr/>
        </p:nvPicPr>
        <p:blipFill>
          <a:blip r:embed="rId5" cstate="print"/>
          <a:srcRect/>
          <a:stretch>
            <a:fillRect/>
          </a:stretch>
        </p:blipFill>
        <p:spPr bwMode="auto">
          <a:xfrm>
            <a:off x="5892800" y="22225"/>
            <a:ext cx="792163" cy="792163"/>
          </a:xfrm>
          <a:prstGeom prst="rect">
            <a:avLst/>
          </a:prstGeom>
          <a:noFill/>
          <a:ln w="9525">
            <a:noFill/>
            <a:miter lim="800000"/>
            <a:headEnd/>
            <a:tailEnd/>
          </a:ln>
        </p:spPr>
      </p:pic>
      <p:sp>
        <p:nvSpPr>
          <p:cNvPr id="1085" name="Line 61"/>
          <p:cNvSpPr>
            <a:spLocks noChangeShapeType="1"/>
          </p:cNvSpPr>
          <p:nvPr/>
        </p:nvSpPr>
        <p:spPr bwMode="auto">
          <a:xfrm>
            <a:off x="3071802" y="0"/>
            <a:ext cx="0" cy="836613"/>
          </a:xfrm>
          <a:prstGeom prst="line">
            <a:avLst/>
          </a:prstGeom>
          <a:noFill/>
          <a:ln w="9525">
            <a:solidFill>
              <a:schemeClr val="tx1"/>
            </a:solidFill>
            <a:round/>
            <a:headEnd/>
            <a:tailEnd/>
          </a:ln>
          <a:effectLst/>
        </p:spPr>
        <p:txBody>
          <a:bodyPr/>
          <a:lstStyle/>
          <a:p>
            <a:endParaRPr lang="it-IT"/>
          </a:p>
        </p:txBody>
      </p:sp>
      <p:sp>
        <p:nvSpPr>
          <p:cNvPr id="1086" name="Line 62"/>
          <p:cNvSpPr>
            <a:spLocks noChangeShapeType="1"/>
          </p:cNvSpPr>
          <p:nvPr/>
        </p:nvSpPr>
        <p:spPr bwMode="auto">
          <a:xfrm>
            <a:off x="6804025" y="-6350"/>
            <a:ext cx="0" cy="836613"/>
          </a:xfrm>
          <a:prstGeom prst="line">
            <a:avLst/>
          </a:prstGeom>
          <a:noFill/>
          <a:ln w="9525">
            <a:solidFill>
              <a:schemeClr val="tx1"/>
            </a:solidFill>
            <a:round/>
            <a:headEnd/>
            <a:tailEnd/>
          </a:ln>
          <a:effectLst/>
        </p:spPr>
        <p:txBody>
          <a:bodyPr/>
          <a:lstStyle/>
          <a:p>
            <a:endParaRPr lang="it-IT"/>
          </a:p>
        </p:txBody>
      </p:sp>
      <p:sp>
        <p:nvSpPr>
          <p:cNvPr id="1088" name="Text Box 64"/>
          <p:cNvSpPr txBox="1">
            <a:spLocks noChangeArrowheads="1"/>
          </p:cNvSpPr>
          <p:nvPr/>
        </p:nvSpPr>
        <p:spPr bwMode="auto">
          <a:xfrm>
            <a:off x="6588125" y="106363"/>
            <a:ext cx="2159000" cy="738664"/>
          </a:xfrm>
          <a:prstGeom prst="rect">
            <a:avLst/>
          </a:prstGeom>
          <a:noFill/>
          <a:ln w="9525">
            <a:noFill/>
            <a:miter lim="800000"/>
            <a:headEnd/>
            <a:tailEnd/>
          </a:ln>
          <a:effectLst/>
        </p:spPr>
        <p:txBody>
          <a:bodyPr>
            <a:spAutoFit/>
          </a:bodyPr>
          <a:lstStyle/>
          <a:p>
            <a:pPr algn="ctr"/>
            <a:r>
              <a:rPr lang="it-IT" sz="1400" b="1" dirty="0" smtClean="0">
                <a:latin typeface="Tahoma" pitchFamily="34" charset="0"/>
                <a:ea typeface="ＭＳ Ｐゴシック" pitchFamily="-92" charset="-128"/>
              </a:rPr>
              <a:t>DATAERROR</a:t>
            </a:r>
            <a:endParaRPr lang="it-IT" sz="1400" b="1" dirty="0">
              <a:latin typeface="Tahoma" pitchFamily="34" charset="0"/>
              <a:ea typeface="ＭＳ Ｐゴシック" pitchFamily="-92" charset="-128"/>
            </a:endParaRPr>
          </a:p>
          <a:p>
            <a:pPr algn="ctr"/>
            <a:r>
              <a:rPr lang="it-IT" sz="1400" b="1" dirty="0" err="1">
                <a:latin typeface="Tahoma" pitchFamily="34" charset="0"/>
                <a:ea typeface="ＭＳ Ｐゴシック" pitchFamily="-92" charset="-128"/>
              </a:rPr>
              <a:t>Research</a:t>
            </a:r>
            <a:r>
              <a:rPr lang="it-IT" sz="1400" b="1" dirty="0">
                <a:latin typeface="Tahoma" pitchFamily="34" charset="0"/>
                <a:ea typeface="ＭＳ Ｐゴシック" pitchFamily="-92" charset="-128"/>
              </a:rPr>
              <a:t> Project</a:t>
            </a:r>
          </a:p>
          <a:p>
            <a:pPr algn="ctr"/>
            <a:endParaRPr lang="it-IT" sz="1400" b="1" dirty="0">
              <a:latin typeface="Tahoma" pitchFamily="34" charset="0"/>
              <a:ea typeface="ＭＳ Ｐゴシック" pitchFamily="-92" charset="-128"/>
            </a:endParaRPr>
          </a:p>
        </p:txBody>
      </p:sp>
      <p:pic>
        <p:nvPicPr>
          <p:cNvPr id="14" name="Immagine 13" descr="logo-dataerror.jpg"/>
          <p:cNvPicPr>
            <a:picLocks noChangeAspect="1"/>
          </p:cNvPicPr>
          <p:nvPr/>
        </p:nvPicPr>
        <p:blipFill>
          <a:blip r:embed="rId6" cstate="print"/>
          <a:stretch>
            <a:fillRect/>
          </a:stretch>
        </p:blipFill>
        <p:spPr>
          <a:xfrm>
            <a:off x="8429652" y="12676"/>
            <a:ext cx="714348" cy="792375"/>
          </a:xfrm>
          <a:prstGeom prst="rect">
            <a:avLst/>
          </a:prstGeom>
        </p:spPr>
      </p:pic>
      <p:sp>
        <p:nvSpPr>
          <p:cNvPr id="16" name="Text Box 51"/>
          <p:cNvSpPr txBox="1">
            <a:spLocks noChangeArrowheads="1"/>
          </p:cNvSpPr>
          <p:nvPr/>
        </p:nvSpPr>
        <p:spPr bwMode="auto">
          <a:xfrm>
            <a:off x="0" y="6354434"/>
            <a:ext cx="9144000" cy="503590"/>
          </a:xfrm>
          <a:prstGeom prst="rect">
            <a:avLst/>
          </a:prstGeom>
          <a:solidFill>
            <a:schemeClr val="bg1"/>
          </a:solidFill>
          <a:ln w="9525">
            <a:noFill/>
            <a:miter lim="800000"/>
            <a:headEnd/>
            <a:tailEnd/>
          </a:ln>
        </p:spPr>
        <p:txBody>
          <a:bodyPr wrap="square" lIns="36000" tIns="36000" rIns="36000" bIns="36000">
            <a:spAutoFit/>
          </a:bodyPr>
          <a:lstStyle/>
          <a:p>
            <a:pPr algn="ctr"/>
            <a:r>
              <a:rPr lang="en-US" sz="1400" dirty="0" smtClean="0"/>
              <a:t>This presentation is available for download at the website: http://www.albertomontanari.it</a:t>
            </a:r>
          </a:p>
          <a:p>
            <a:pPr algn="ctr"/>
            <a:r>
              <a:rPr lang="en-US" sz="1400" dirty="0" smtClean="0"/>
              <a:t>Information: alberto.montanari@unibo.it</a:t>
            </a:r>
          </a:p>
        </p:txBody>
      </p:sp>
      <p:pic>
        <p:nvPicPr>
          <p:cNvPr id="17" name="Picture 2"/>
          <p:cNvPicPr>
            <a:picLocks noChangeAspect="1" noChangeArrowheads="1"/>
          </p:cNvPicPr>
          <p:nvPr userDrawn="1"/>
        </p:nvPicPr>
        <p:blipFill>
          <a:blip r:embed="rId7" cstate="print"/>
          <a:srcRect/>
          <a:stretch>
            <a:fillRect/>
          </a:stretch>
        </p:blipFill>
        <p:spPr bwMode="auto">
          <a:xfrm>
            <a:off x="1" y="25376"/>
            <a:ext cx="785786" cy="748952"/>
          </a:xfrm>
          <a:prstGeom prst="rect">
            <a:avLst/>
          </a:prstGeom>
          <a:noFill/>
          <a:ln w="9525">
            <a:noFill/>
            <a:miter lim="800000"/>
            <a:headEnd/>
            <a:tailEnd/>
          </a:ln>
          <a:effectLst/>
        </p:spPr>
      </p:pic>
      <p:sp>
        <p:nvSpPr>
          <p:cNvPr id="18" name="Text Box 53"/>
          <p:cNvSpPr txBox="1">
            <a:spLocks noChangeArrowheads="1"/>
          </p:cNvSpPr>
          <p:nvPr userDrawn="1"/>
        </p:nvSpPr>
        <p:spPr bwMode="auto">
          <a:xfrm>
            <a:off x="714348" y="126982"/>
            <a:ext cx="2143140" cy="523220"/>
          </a:xfrm>
          <a:prstGeom prst="rect">
            <a:avLst/>
          </a:prstGeom>
          <a:noFill/>
          <a:ln w="9525">
            <a:noFill/>
            <a:miter lim="800000"/>
            <a:headEnd/>
            <a:tailEnd/>
          </a:ln>
          <a:effectLst/>
        </p:spPr>
        <p:txBody>
          <a:bodyPr wrap="square">
            <a:spAutoFit/>
          </a:bodyPr>
          <a:lstStyle/>
          <a:p>
            <a:pPr algn="ctr"/>
            <a:r>
              <a:rPr lang="it-IT" sz="1400" b="1" dirty="0" err="1" smtClean="0">
                <a:latin typeface="Tahoma" pitchFamily="34" charset="0"/>
                <a:ea typeface="ＭＳ Ｐゴシック" pitchFamily="-92" charset="-128"/>
              </a:rPr>
              <a:t>June</a:t>
            </a:r>
            <a:r>
              <a:rPr lang="it-IT" sz="1400" b="1" dirty="0" smtClean="0">
                <a:latin typeface="Tahoma" pitchFamily="34" charset="0"/>
                <a:ea typeface="ＭＳ Ｐゴシック" pitchFamily="-92" charset="-128"/>
              </a:rPr>
              <a:t> 9, 2011</a:t>
            </a:r>
            <a:endParaRPr lang="it-IT" sz="1400" b="1" dirty="0">
              <a:latin typeface="Tahoma" pitchFamily="34" charset="0"/>
              <a:ea typeface="ＭＳ Ｐゴシック" pitchFamily="-92" charset="-128"/>
            </a:endParaRPr>
          </a:p>
          <a:p>
            <a:pPr algn="ctr"/>
            <a:endParaRPr lang="it-IT" sz="1400" b="1" dirty="0">
              <a:latin typeface="Tahoma" pitchFamily="34" charset="0"/>
              <a:ea typeface="ＭＳ Ｐゴシック" pitchFamily="-92" charset="-128"/>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timing>
    <p:tnLst>
      <p:par>
        <p:cTn id="1" dur="indefinite" restart="never" nodeType="tmRoot"/>
      </p:par>
    </p:tnLst>
  </p:timing>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214282" y="1543939"/>
            <a:ext cx="8715403" cy="1384995"/>
          </a:xfrm>
          <a:prstGeom prst="rect">
            <a:avLst/>
          </a:prstGeom>
          <a:noFill/>
          <a:ln w="9525">
            <a:solidFill>
              <a:schemeClr val="bg1"/>
            </a:solidFill>
            <a:miter lim="800000"/>
            <a:headEnd/>
            <a:tailEnd/>
          </a:ln>
          <a:effectLst/>
        </p:spPr>
        <p:txBody>
          <a:bodyPr wrap="square">
            <a:spAutoFit/>
          </a:bodyPr>
          <a:lstStyle/>
          <a:p>
            <a:pPr algn="ctr"/>
            <a:r>
              <a:rPr lang="en-US" sz="2800" b="1" dirty="0" smtClean="0">
                <a:solidFill>
                  <a:schemeClr val="bg1"/>
                </a:solidFill>
                <a:effectLst>
                  <a:outerShdw blurRad="38100" dist="38100" dir="2700000" algn="tl">
                    <a:srgbClr val="808080"/>
                  </a:outerShdw>
                </a:effectLst>
              </a:rPr>
              <a:t>Uncertainty estimation in hydrology</a:t>
            </a:r>
            <a:br>
              <a:rPr lang="en-US" sz="2800" b="1" dirty="0" smtClean="0">
                <a:solidFill>
                  <a:schemeClr val="bg1"/>
                </a:solidFill>
                <a:effectLst>
                  <a:outerShdw blurRad="38100" dist="38100" dir="2700000" algn="tl">
                    <a:srgbClr val="808080"/>
                  </a:outerShdw>
                </a:effectLst>
              </a:rPr>
            </a:br>
            <a:r>
              <a:rPr lang="en-US" sz="2800" b="1" dirty="0" smtClean="0">
                <a:solidFill>
                  <a:schemeClr val="bg1"/>
                </a:solidFill>
                <a:effectLst>
                  <a:outerShdw blurRad="38100" dist="38100" dir="2700000" algn="tl">
                    <a:srgbClr val="808080"/>
                  </a:outerShdw>
                </a:effectLst>
              </a:rPr>
              <a:t>Incorporating physical knowledge in stochastic modeling of uncertain systems</a:t>
            </a:r>
            <a:r>
              <a:rPr lang="en-US" sz="2800" dirty="0" smtClean="0">
                <a:solidFill>
                  <a:schemeClr val="bg1"/>
                </a:solidFill>
              </a:rPr>
              <a:t> </a:t>
            </a:r>
            <a:endParaRPr lang="en-US" sz="2800" dirty="0">
              <a:solidFill>
                <a:schemeClr val="bg1"/>
              </a:solidFill>
            </a:endParaRPr>
          </a:p>
        </p:txBody>
      </p:sp>
      <p:graphicFrame>
        <p:nvGraphicFramePr>
          <p:cNvPr id="35951" name="Group 111"/>
          <p:cNvGraphicFramePr>
            <a:graphicFrameLocks noGrp="1"/>
          </p:cNvGraphicFramePr>
          <p:nvPr/>
        </p:nvGraphicFramePr>
        <p:xfrm>
          <a:off x="684213" y="3500438"/>
          <a:ext cx="7775575" cy="1406525"/>
        </p:xfrm>
        <a:graphic>
          <a:graphicData uri="http://schemas.openxmlformats.org/drawingml/2006/table">
            <a:tbl>
              <a:tblPr/>
              <a:tblGrid>
                <a:gridCol w="3887787"/>
                <a:gridCol w="3887788"/>
              </a:tblGrid>
              <a:tr h="14065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noProof="1" smtClean="0">
                          <a:ln>
                            <a:noFill/>
                          </a:ln>
                          <a:solidFill>
                            <a:schemeClr val="bg1"/>
                          </a:solidFill>
                          <a:effectLst/>
                          <a:latin typeface="Times New Roman" pitchFamily="18" charset="0"/>
                        </a:rPr>
                        <a:t>Alberto Montanari</a:t>
                      </a:r>
                      <a:r>
                        <a:rPr kumimoji="0" lang="it-IT" sz="1400" b="1" i="0" u="none" strike="noStrike" cap="none" normalizeH="0" baseline="0" dirty="0" smtClean="0">
                          <a:ln>
                            <a:noFill/>
                          </a:ln>
                          <a:solidFill>
                            <a:schemeClr val="bg1"/>
                          </a:solidFill>
                          <a:effectLst/>
                          <a:latin typeface="Times New Roman" pitchFamily="18" charset="0"/>
                        </a:rPr>
                        <a:t>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400" b="0" i="0" u="none" strike="noStrike" cap="none" normalizeH="0" baseline="0" noProof="1" smtClean="0">
                          <a:ln>
                            <a:noFill/>
                          </a:ln>
                          <a:solidFill>
                            <a:schemeClr val="bg1"/>
                          </a:solidFill>
                          <a:effectLst/>
                          <a:latin typeface="Times New Roman" pitchFamily="18" charset="0"/>
                        </a:rPr>
                        <a:t>Facult</a:t>
                      </a:r>
                      <a:r>
                        <a:rPr kumimoji="0" lang="it-IT" sz="1400" b="0" i="0" u="none" strike="noStrike" cap="none" normalizeH="0" baseline="0" dirty="0" smtClean="0">
                          <a:ln>
                            <a:noFill/>
                          </a:ln>
                          <a:solidFill>
                            <a:schemeClr val="bg1"/>
                          </a:solidFill>
                          <a:effectLst/>
                          <a:latin typeface="Times New Roman" pitchFamily="18" charset="0"/>
                        </a:rPr>
                        <a:t>y</a:t>
                      </a:r>
                      <a:r>
                        <a:rPr kumimoji="0" lang="it-IT" sz="1400" b="0" i="0" u="none" strike="noStrike" cap="none" normalizeH="0" baseline="0" noProof="1" smtClean="0">
                          <a:ln>
                            <a:noFill/>
                          </a:ln>
                          <a:solidFill>
                            <a:schemeClr val="bg1"/>
                          </a:solidFill>
                          <a:effectLst/>
                          <a:latin typeface="Times New Roman" pitchFamily="18" charset="0"/>
                        </a:rPr>
                        <a:t> </a:t>
                      </a:r>
                      <a:r>
                        <a:rPr kumimoji="0" lang="it-IT" sz="1400" b="0" i="0" u="none" strike="noStrike" cap="none" normalizeH="0" baseline="0" dirty="0" err="1" smtClean="0">
                          <a:ln>
                            <a:noFill/>
                          </a:ln>
                          <a:solidFill>
                            <a:schemeClr val="bg1"/>
                          </a:solidFill>
                          <a:effectLst/>
                          <a:latin typeface="Times New Roman" pitchFamily="18" charset="0"/>
                        </a:rPr>
                        <a:t>of</a:t>
                      </a:r>
                      <a:r>
                        <a:rPr kumimoji="0" lang="it-IT" sz="1400" b="0" i="0" u="none" strike="noStrike" cap="none" normalizeH="0" baseline="0" noProof="1" smtClean="0">
                          <a:ln>
                            <a:noFill/>
                          </a:ln>
                          <a:solidFill>
                            <a:schemeClr val="bg1"/>
                          </a:solidFill>
                          <a:effectLst/>
                          <a:latin typeface="Times New Roman" pitchFamily="18" charset="0"/>
                        </a:rPr>
                        <a:t> </a:t>
                      </a:r>
                      <a:r>
                        <a:rPr kumimoji="0" lang="it-IT" sz="1400" b="0" i="0" u="none" strike="noStrike" cap="none" normalizeH="0" baseline="0" dirty="0" err="1" smtClean="0">
                          <a:ln>
                            <a:noFill/>
                          </a:ln>
                          <a:solidFill>
                            <a:schemeClr val="bg1"/>
                          </a:solidFill>
                          <a:effectLst/>
                          <a:latin typeface="Times New Roman" pitchFamily="18" charset="0"/>
                        </a:rPr>
                        <a:t>Engineering</a:t>
                      </a:r>
                      <a:endParaRPr kumimoji="0" lang="it-IT" sz="1400" b="0" i="0" u="none" strike="noStrike" cap="none" normalizeH="0" baseline="0" noProof="1" smtClean="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400" b="0" i="0" u="none" strike="noStrike" cap="none" normalizeH="0" baseline="0" noProof="1" smtClean="0">
                          <a:ln>
                            <a:noFill/>
                          </a:ln>
                          <a:solidFill>
                            <a:schemeClr val="bg1"/>
                          </a:solidFill>
                          <a:effectLst/>
                          <a:latin typeface="Times New Roman" pitchFamily="18" charset="0"/>
                        </a:rPr>
                        <a:t>Universit</a:t>
                      </a:r>
                      <a:r>
                        <a:rPr kumimoji="0" lang="it-IT" sz="1400" b="0" i="0" u="none" strike="noStrike" cap="none" normalizeH="0" baseline="0" dirty="0" smtClean="0">
                          <a:ln>
                            <a:noFill/>
                          </a:ln>
                          <a:solidFill>
                            <a:schemeClr val="bg1"/>
                          </a:solidFill>
                          <a:effectLst/>
                          <a:latin typeface="Times New Roman" pitchFamily="18" charset="0"/>
                        </a:rPr>
                        <a:t>y</a:t>
                      </a:r>
                      <a:r>
                        <a:rPr kumimoji="0" lang="it-IT" sz="1400" b="0" i="0" u="none" strike="noStrike" cap="none" normalizeH="0" baseline="0" noProof="1" smtClean="0">
                          <a:ln>
                            <a:noFill/>
                          </a:ln>
                          <a:solidFill>
                            <a:schemeClr val="bg1"/>
                          </a:solidFill>
                          <a:effectLst/>
                          <a:latin typeface="Times New Roman" pitchFamily="18" charset="0"/>
                        </a:rPr>
                        <a:t> </a:t>
                      </a:r>
                      <a:r>
                        <a:rPr kumimoji="0" lang="it-IT" sz="1400" b="0" i="0" u="none" strike="noStrike" cap="none" normalizeH="0" baseline="0" dirty="0" err="1" smtClean="0">
                          <a:ln>
                            <a:noFill/>
                          </a:ln>
                          <a:solidFill>
                            <a:schemeClr val="bg1"/>
                          </a:solidFill>
                          <a:effectLst/>
                          <a:latin typeface="Times New Roman" pitchFamily="18" charset="0"/>
                        </a:rPr>
                        <a:t>of</a:t>
                      </a:r>
                      <a:r>
                        <a:rPr kumimoji="0" lang="it-IT" sz="1400" b="0" i="0" u="none" strike="noStrike" cap="none" normalizeH="0" baseline="0" noProof="1" smtClean="0">
                          <a:ln>
                            <a:noFill/>
                          </a:ln>
                          <a:solidFill>
                            <a:schemeClr val="bg1"/>
                          </a:solidFill>
                          <a:effectLst/>
                          <a:latin typeface="Times New Roman" pitchFamily="18" charset="0"/>
                        </a:rPr>
                        <a:t> Bologna</a:t>
                      </a:r>
                      <a:endParaRPr kumimoji="0" lang="it-IT" sz="1400" b="0" i="0" u="none" strike="noStrike" cap="none" normalizeH="0" baseline="0" dirty="0" smtClean="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400" b="0" i="0" u="none" strike="noStrike" cap="none" normalizeH="0" baseline="0" dirty="0" smtClean="0">
                          <a:ln>
                            <a:noFill/>
                          </a:ln>
                          <a:solidFill>
                            <a:schemeClr val="bg1"/>
                          </a:solidFill>
                          <a:effectLst/>
                          <a:latin typeface="Times New Roman" pitchFamily="18" charset="0"/>
                        </a:rPr>
                        <a:t>alberto.montanari@unibo.it</a:t>
                      </a:r>
                      <a:endParaRPr kumimoji="0" lang="it-IT" sz="1400" b="0" i="0" u="none" strike="noStrike" cap="none" normalizeH="0" baseline="0" noProof="1" smtClean="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it-IT" sz="1400" b="0" i="0" u="none" strike="noStrike" cap="none" normalizeH="0" baseline="0" dirty="0" smtClean="0">
                        <a:ln>
                          <a:noFill/>
                        </a:ln>
                        <a:solidFill>
                          <a:schemeClr val="bg1"/>
                        </a:solidFill>
                        <a:effectLst/>
                        <a:latin typeface="Times New Roman" pitchFamily="18" charset="0"/>
                      </a:endParaRPr>
                    </a:p>
                  </a:txBody>
                  <a:tcPr marL="90000" marR="90000" marT="46800" marB="4680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400" b="1" i="0" u="none" strike="noStrike" cap="none" normalizeH="0" baseline="0" dirty="0" err="1" smtClean="0">
                          <a:ln>
                            <a:noFill/>
                          </a:ln>
                          <a:solidFill>
                            <a:schemeClr val="bg1"/>
                          </a:solidFill>
                          <a:effectLst/>
                          <a:latin typeface="Times New Roman" pitchFamily="18" charset="0"/>
                        </a:rPr>
                        <a:t>Demetris</a:t>
                      </a:r>
                      <a:r>
                        <a:rPr kumimoji="0" lang="it-IT" sz="1400" b="1" i="0" u="none" strike="noStrike" cap="none" normalizeH="0" baseline="0" dirty="0" smtClean="0">
                          <a:ln>
                            <a:noFill/>
                          </a:ln>
                          <a:solidFill>
                            <a:schemeClr val="bg1"/>
                          </a:solidFill>
                          <a:effectLst/>
                          <a:latin typeface="Times New Roman" pitchFamily="18" charset="0"/>
                        </a:rPr>
                        <a:t> </a:t>
                      </a:r>
                      <a:r>
                        <a:rPr kumimoji="0" lang="it-IT" sz="1400" b="1" i="0" u="none" strike="noStrike" cap="none" normalizeH="0" baseline="0" dirty="0" err="1" smtClean="0">
                          <a:ln>
                            <a:noFill/>
                          </a:ln>
                          <a:solidFill>
                            <a:schemeClr val="bg1"/>
                          </a:solidFill>
                          <a:effectLst/>
                          <a:latin typeface="Times New Roman" pitchFamily="18" charset="0"/>
                        </a:rPr>
                        <a:t>Koutsoyiannis</a:t>
                      </a:r>
                      <a:endParaRPr kumimoji="0" lang="it-IT" sz="1400" b="1" i="0" u="none" strike="noStrike" cap="none" normalizeH="0" baseline="0" dirty="0" smtClean="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400" b="0" i="0" u="none" strike="noStrike" cap="none" normalizeH="0" baseline="0" dirty="0" smtClean="0">
                          <a:ln>
                            <a:noFill/>
                          </a:ln>
                          <a:solidFill>
                            <a:schemeClr val="bg1"/>
                          </a:solidFill>
                          <a:effectLst/>
                          <a:latin typeface="Times New Roman" pitchFamily="18" charset="0"/>
                        </a:rPr>
                        <a:t>National </a:t>
                      </a:r>
                      <a:r>
                        <a:rPr kumimoji="0" lang="it-IT" sz="1400" b="0" i="0" u="none" strike="noStrike" cap="none" normalizeH="0" baseline="0" dirty="0" err="1" smtClean="0">
                          <a:ln>
                            <a:noFill/>
                          </a:ln>
                          <a:solidFill>
                            <a:schemeClr val="bg1"/>
                          </a:solidFill>
                          <a:effectLst/>
                          <a:latin typeface="Times New Roman" pitchFamily="18" charset="0"/>
                        </a:rPr>
                        <a:t>Technical</a:t>
                      </a:r>
                      <a:r>
                        <a:rPr kumimoji="0" lang="it-IT" sz="1400" b="0" i="0" u="none" strike="noStrike" cap="none" normalizeH="0" baseline="0" dirty="0" smtClean="0">
                          <a:ln>
                            <a:noFill/>
                          </a:ln>
                          <a:solidFill>
                            <a:schemeClr val="bg1"/>
                          </a:solidFill>
                          <a:effectLst/>
                          <a:latin typeface="Times New Roman" pitchFamily="18" charset="0"/>
                        </a:rPr>
                        <a:t> </a:t>
                      </a:r>
                      <a:r>
                        <a:rPr kumimoji="0" lang="it-IT" sz="1400" b="0" i="0" u="none" strike="noStrike" cap="none" normalizeH="0" baseline="0" dirty="0" err="1" smtClean="0">
                          <a:ln>
                            <a:noFill/>
                          </a:ln>
                          <a:solidFill>
                            <a:schemeClr val="bg1"/>
                          </a:solidFill>
                          <a:effectLst/>
                          <a:latin typeface="Times New Roman" pitchFamily="18" charset="0"/>
                        </a:rPr>
                        <a:t>University</a:t>
                      </a:r>
                      <a:r>
                        <a:rPr kumimoji="0" lang="it-IT" sz="1400" b="0" i="0" u="none" strike="noStrike" cap="none" normalizeH="0" baseline="0" dirty="0" smtClean="0">
                          <a:ln>
                            <a:noFill/>
                          </a:ln>
                          <a:solidFill>
                            <a:schemeClr val="bg1"/>
                          </a:solidFill>
                          <a:effectLst/>
                          <a:latin typeface="Times New Roman" pitchFamily="18" charset="0"/>
                        </a:rPr>
                        <a:t/>
                      </a:r>
                      <a:br>
                        <a:rPr kumimoji="0" lang="it-IT" sz="1400" b="0" i="0" u="none" strike="noStrike" cap="none" normalizeH="0" baseline="0" dirty="0" smtClean="0">
                          <a:ln>
                            <a:noFill/>
                          </a:ln>
                          <a:solidFill>
                            <a:schemeClr val="bg1"/>
                          </a:solidFill>
                          <a:effectLst/>
                          <a:latin typeface="Times New Roman" pitchFamily="18" charset="0"/>
                        </a:rPr>
                      </a:br>
                      <a:r>
                        <a:rPr kumimoji="0" lang="it-IT" sz="1400" b="0" i="0" u="none" strike="noStrike" cap="none" normalizeH="0" baseline="0" dirty="0" err="1" smtClean="0">
                          <a:ln>
                            <a:noFill/>
                          </a:ln>
                          <a:solidFill>
                            <a:schemeClr val="bg1"/>
                          </a:solidFill>
                          <a:effectLst/>
                          <a:latin typeface="Times New Roman" pitchFamily="18" charset="0"/>
                        </a:rPr>
                        <a:t>of</a:t>
                      </a:r>
                      <a:r>
                        <a:rPr kumimoji="0" lang="it-IT" sz="1400" b="0" i="0" u="none" strike="noStrike" cap="none" normalizeH="0" baseline="0" dirty="0" smtClean="0">
                          <a:ln>
                            <a:noFill/>
                          </a:ln>
                          <a:solidFill>
                            <a:schemeClr val="bg1"/>
                          </a:solidFill>
                          <a:effectLst/>
                          <a:latin typeface="Times New Roman" pitchFamily="18" charset="0"/>
                        </a:rPr>
                        <a:t> </a:t>
                      </a:r>
                      <a:r>
                        <a:rPr kumimoji="0" lang="it-IT" sz="1400" b="0" i="0" u="none" strike="noStrike" cap="none" normalizeH="0" baseline="0" dirty="0" err="1" smtClean="0">
                          <a:ln>
                            <a:noFill/>
                          </a:ln>
                          <a:solidFill>
                            <a:schemeClr val="bg1"/>
                          </a:solidFill>
                          <a:effectLst/>
                          <a:latin typeface="Times New Roman" pitchFamily="18" charset="0"/>
                        </a:rPr>
                        <a:t>Athens</a:t>
                      </a:r>
                      <a:endParaRPr kumimoji="0" lang="it-IT" sz="1400" b="0" i="0" u="none" strike="noStrike" cap="none" normalizeH="0" baseline="0" dirty="0" smtClean="0">
                        <a:ln>
                          <a:noFill/>
                        </a:ln>
                        <a:solidFill>
                          <a:schemeClr val="bg1"/>
                        </a:solidFill>
                        <a:effectLst/>
                        <a:latin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it-IT" sz="1400" b="0" i="0" u="none" strike="noStrike" cap="none" normalizeH="0" baseline="0" dirty="0" smtClean="0">
                          <a:ln>
                            <a:noFill/>
                          </a:ln>
                          <a:solidFill>
                            <a:schemeClr val="bg1"/>
                          </a:solidFill>
                          <a:effectLst/>
                          <a:latin typeface="Times New Roman" pitchFamily="18" charset="0"/>
                        </a:rPr>
                        <a:t>dk@ntua.itia.gr</a:t>
                      </a: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955" name="Text Box 115"/>
          <p:cNvSpPr txBox="1">
            <a:spLocks noChangeArrowheads="1"/>
          </p:cNvSpPr>
          <p:nvPr/>
        </p:nvSpPr>
        <p:spPr bwMode="auto">
          <a:xfrm>
            <a:off x="1000100" y="5373688"/>
            <a:ext cx="5300689" cy="1150937"/>
          </a:xfrm>
          <a:prstGeom prst="rect">
            <a:avLst/>
          </a:prstGeom>
          <a:noFill/>
          <a:ln w="9525">
            <a:noFill/>
            <a:miter lim="800000"/>
            <a:headEnd/>
            <a:tailEnd/>
          </a:ln>
          <a:effectLst/>
        </p:spPr>
        <p:txBody>
          <a:bodyPr/>
          <a:lstStyle/>
          <a:p>
            <a:pPr algn="r"/>
            <a:r>
              <a:rPr lang="en-US" sz="1200" dirty="0">
                <a:solidFill>
                  <a:schemeClr val="bg1"/>
                </a:solidFill>
                <a:effectLst>
                  <a:outerShdw blurRad="38100" dist="38100" dir="2700000" algn="tl">
                    <a:srgbClr val="808080"/>
                  </a:outerShdw>
                </a:effectLst>
              </a:rPr>
              <a:t>Work carried out under the framework of the Research Project </a:t>
            </a:r>
            <a:r>
              <a:rPr lang="en-US" sz="1200" dirty="0" smtClean="0">
                <a:solidFill>
                  <a:schemeClr val="bg1"/>
                </a:solidFill>
                <a:effectLst>
                  <a:outerShdw blurRad="38100" dist="38100" dir="2700000" algn="tl">
                    <a:srgbClr val="808080"/>
                  </a:outerShdw>
                </a:effectLst>
              </a:rPr>
              <a:t>DATAERROR</a:t>
            </a:r>
            <a:endParaRPr lang="en-US" sz="1200" dirty="0">
              <a:solidFill>
                <a:schemeClr val="bg1"/>
              </a:solidFill>
              <a:effectLst>
                <a:outerShdw blurRad="38100" dist="38100" dir="2700000" algn="tl">
                  <a:srgbClr val="808080"/>
                </a:outerShdw>
              </a:effectLst>
            </a:endParaRPr>
          </a:p>
          <a:p>
            <a:pPr algn="r"/>
            <a:r>
              <a:rPr lang="en-US" sz="1200" dirty="0" smtClean="0">
                <a:solidFill>
                  <a:schemeClr val="bg1"/>
                </a:solidFill>
                <a:effectLst>
                  <a:outerShdw blurRad="38100" dist="38100" dir="2700000" algn="tl">
                    <a:srgbClr val="808080"/>
                  </a:outerShdw>
                </a:effectLst>
              </a:rPr>
              <a:t>(</a:t>
            </a:r>
            <a:r>
              <a:rPr lang="en-US" sz="1200" i="1" dirty="0" smtClean="0">
                <a:solidFill>
                  <a:schemeClr val="bg1"/>
                </a:solidFill>
              </a:rPr>
              <a:t>Uncertainty estimation for precipitation and river discharge data.</a:t>
            </a:r>
            <a:br>
              <a:rPr lang="en-US" sz="1200" i="1" dirty="0" smtClean="0">
                <a:solidFill>
                  <a:schemeClr val="bg1"/>
                </a:solidFill>
              </a:rPr>
            </a:br>
            <a:r>
              <a:rPr lang="en-US" sz="1200" i="1" dirty="0" smtClean="0">
                <a:solidFill>
                  <a:schemeClr val="bg1"/>
                </a:solidFill>
              </a:rPr>
              <a:t>Effects on water resources planning and flood risk management)</a:t>
            </a:r>
            <a:endParaRPr lang="en-US" sz="1200" i="1" dirty="0">
              <a:solidFill>
                <a:schemeClr val="bg1"/>
              </a:solidFill>
            </a:endParaRPr>
          </a:p>
          <a:p>
            <a:pPr algn="r"/>
            <a:r>
              <a:rPr lang="en-US" sz="1200" dirty="0">
                <a:solidFill>
                  <a:schemeClr val="bg1"/>
                </a:solidFill>
              </a:rPr>
              <a:t>Ministry of </a:t>
            </a:r>
            <a:r>
              <a:rPr lang="en-US" sz="1200" dirty="0" smtClean="0">
                <a:solidFill>
                  <a:schemeClr val="bg1"/>
                </a:solidFill>
              </a:rPr>
              <a:t> Education, University </a:t>
            </a:r>
            <a:r>
              <a:rPr lang="en-US" sz="1200" dirty="0">
                <a:solidFill>
                  <a:schemeClr val="bg1"/>
                </a:solidFill>
              </a:rPr>
              <a:t>and Research - Italy</a:t>
            </a:r>
          </a:p>
          <a:p>
            <a:pPr algn="ctr"/>
            <a:endParaRPr lang="en-US" sz="1200" dirty="0">
              <a:solidFill>
                <a:schemeClr val="bg1"/>
              </a:solidFill>
            </a:endParaRPr>
          </a:p>
        </p:txBody>
      </p:sp>
      <p:pic>
        <p:nvPicPr>
          <p:cNvPr id="19" name="Immagine 18" descr="logo-dataerror.jpg"/>
          <p:cNvPicPr>
            <a:picLocks noChangeAspect="1"/>
          </p:cNvPicPr>
          <p:nvPr/>
        </p:nvPicPr>
        <p:blipFill>
          <a:blip r:embed="rId2" cstate="print"/>
          <a:stretch>
            <a:fillRect/>
          </a:stretch>
        </p:blipFill>
        <p:spPr>
          <a:xfrm>
            <a:off x="6286512" y="5441965"/>
            <a:ext cx="749941" cy="83185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490498" y="928670"/>
            <a:ext cx="7867716" cy="1126462"/>
          </a:xfrm>
          <a:prstGeom prst="rect">
            <a:avLst/>
          </a:prstGeom>
        </p:spPr>
        <p:txBody>
          <a:bodyPr wrap="square">
            <a:spAutoFit/>
          </a:bodyPr>
          <a:lstStyle/>
          <a:p>
            <a:pPr algn="ctr">
              <a:spcBef>
                <a:spcPct val="20000"/>
              </a:spcBef>
              <a:defRPr/>
            </a:pPr>
            <a:r>
              <a:rPr lang="en-GB" b="1" dirty="0" smtClean="0">
                <a:solidFill>
                  <a:schemeClr val="bg1"/>
                </a:solidFill>
                <a:latin typeface="Verdana" pitchFamily="34" charset="0"/>
              </a:rPr>
              <a:t>Towards a theory of uncertainty assessment in hydrology</a:t>
            </a:r>
          </a:p>
          <a:p>
            <a:pPr algn="ctr">
              <a:spcBef>
                <a:spcPct val="20000"/>
              </a:spcBef>
              <a:defRPr/>
            </a:pPr>
            <a:r>
              <a:rPr lang="en-GB" sz="1600" u="none" kern="0" dirty="0" smtClean="0"/>
              <a:t>Propagation of uncertainties: scheme</a:t>
            </a:r>
            <a:endParaRPr lang="en-GB" sz="1600" u="none" kern="0" dirty="0"/>
          </a:p>
        </p:txBody>
      </p:sp>
      <p:grpSp>
        <p:nvGrpSpPr>
          <p:cNvPr id="2" name="Gruppo 61"/>
          <p:cNvGrpSpPr/>
          <p:nvPr/>
        </p:nvGrpSpPr>
        <p:grpSpPr>
          <a:xfrm>
            <a:off x="3347864" y="2060848"/>
            <a:ext cx="1512168" cy="1728192"/>
            <a:chOff x="3563888" y="2060848"/>
            <a:chExt cx="1512168" cy="1728192"/>
          </a:xfrm>
        </p:grpSpPr>
        <p:sp>
          <p:nvSpPr>
            <p:cNvPr id="34" name="Rettangolo arrotondato 33"/>
            <p:cNvSpPr/>
            <p:nvPr/>
          </p:nvSpPr>
          <p:spPr bwMode="auto">
            <a:xfrm>
              <a:off x="3563888" y="2060848"/>
              <a:ext cx="1512168" cy="136815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Uncertain input</a:t>
              </a:r>
              <a:r>
                <a:rPr kumimoji="0" lang="en-GB" sz="1800" b="0" i="0" u="none" strike="noStrike" cap="none" normalizeH="0" smtClean="0">
                  <a:ln>
                    <a:noFill/>
                  </a:ln>
                  <a:solidFill>
                    <a:schemeClr val="tx1"/>
                  </a:solidFill>
                  <a:effectLst/>
                  <a:latin typeface="Arial" charset="0"/>
                </a:rPr>
                <a:t> data</a:t>
              </a:r>
              <a:endParaRPr kumimoji="0" lang="en-GB" sz="1800" b="0" i="0" u="none" strike="noStrike" cap="none" normalizeH="0" baseline="0" smtClean="0">
                <a:ln>
                  <a:noFill/>
                </a:ln>
                <a:solidFill>
                  <a:schemeClr val="tx1"/>
                </a:solidFill>
                <a:effectLst/>
                <a:latin typeface="Arial" charset="0"/>
              </a:endParaRPr>
            </a:p>
          </p:txBody>
        </p:sp>
        <p:grpSp>
          <p:nvGrpSpPr>
            <p:cNvPr id="3" name="Gruppo 34"/>
            <p:cNvGrpSpPr/>
            <p:nvPr/>
          </p:nvGrpSpPr>
          <p:grpSpPr>
            <a:xfrm>
              <a:off x="3718936" y="2843758"/>
              <a:ext cx="1069088" cy="513234"/>
              <a:chOff x="3430904" y="3501008"/>
              <a:chExt cx="1069088" cy="513234"/>
            </a:xfrm>
          </p:grpSpPr>
          <p:grpSp>
            <p:nvGrpSpPr>
              <p:cNvPr id="5" name="Gruppo 17"/>
              <p:cNvGrpSpPr/>
              <p:nvPr/>
            </p:nvGrpSpPr>
            <p:grpSpPr>
              <a:xfrm>
                <a:off x="3707904" y="3501008"/>
                <a:ext cx="792088" cy="513234"/>
                <a:chOff x="6228184" y="5013970"/>
                <a:chExt cx="792088" cy="513234"/>
              </a:xfrm>
            </p:grpSpPr>
            <p:cxnSp>
              <p:nvCxnSpPr>
                <p:cNvPr id="38" name="Connettore 2 37"/>
                <p:cNvCxnSpPr/>
                <p:nvPr/>
              </p:nvCxnSpPr>
              <p:spPr bwMode="auto">
                <a:xfrm>
                  <a:off x="6228184" y="5517232"/>
                  <a:ext cx="792088"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9" name="Connettore 2 38"/>
                <p:cNvCxnSpPr/>
                <p:nvPr/>
              </p:nvCxnSpPr>
              <p:spPr bwMode="auto">
                <a:xfrm rot="5400000" flipH="1" flipV="1">
                  <a:off x="5979157" y="5269793"/>
                  <a:ext cx="513234"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0" name="Figura a mano libera 39"/>
                <p:cNvSpPr/>
                <p:nvPr/>
              </p:nvSpPr>
              <p:spPr bwMode="auto">
                <a:xfrm>
                  <a:off x="6228184" y="5175410"/>
                  <a:ext cx="645459" cy="339165"/>
                </a:xfrm>
                <a:custGeom>
                  <a:avLst/>
                  <a:gdLst>
                    <a:gd name="connsiteX0" fmla="*/ 0 w 645459"/>
                    <a:gd name="connsiteY0" fmla="*/ 321235 h 339165"/>
                    <a:gd name="connsiteX1" fmla="*/ 98612 w 645459"/>
                    <a:gd name="connsiteY1" fmla="*/ 303306 h 339165"/>
                    <a:gd name="connsiteX2" fmla="*/ 116541 w 645459"/>
                    <a:gd name="connsiteY2" fmla="*/ 267447 h 339165"/>
                    <a:gd name="connsiteX3" fmla="*/ 125506 w 645459"/>
                    <a:gd name="connsiteY3" fmla="*/ 222624 h 339165"/>
                    <a:gd name="connsiteX4" fmla="*/ 152400 w 645459"/>
                    <a:gd name="connsiteY4" fmla="*/ 7471 h 339165"/>
                    <a:gd name="connsiteX5" fmla="*/ 233083 w 645459"/>
                    <a:gd name="connsiteY5" fmla="*/ 177800 h 339165"/>
                    <a:gd name="connsiteX6" fmla="*/ 268941 w 645459"/>
                    <a:gd name="connsiteY6" fmla="*/ 249518 h 339165"/>
                    <a:gd name="connsiteX7" fmla="*/ 295835 w 645459"/>
                    <a:gd name="connsiteY7" fmla="*/ 276412 h 339165"/>
                    <a:gd name="connsiteX8" fmla="*/ 313765 w 645459"/>
                    <a:gd name="connsiteY8" fmla="*/ 276412 h 339165"/>
                    <a:gd name="connsiteX9" fmla="*/ 313765 w 645459"/>
                    <a:gd name="connsiteY9" fmla="*/ 285377 h 339165"/>
                    <a:gd name="connsiteX10" fmla="*/ 385483 w 645459"/>
                    <a:gd name="connsiteY10" fmla="*/ 303306 h 339165"/>
                    <a:gd name="connsiteX11" fmla="*/ 645459 w 645459"/>
                    <a:gd name="connsiteY11" fmla="*/ 339165 h 33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459" h="339165">
                      <a:moveTo>
                        <a:pt x="0" y="321235"/>
                      </a:moveTo>
                      <a:cubicBezTo>
                        <a:pt x="39594" y="316753"/>
                        <a:pt x="79188" y="312271"/>
                        <a:pt x="98612" y="303306"/>
                      </a:cubicBezTo>
                      <a:cubicBezTo>
                        <a:pt x="118036" y="294341"/>
                        <a:pt x="112059" y="280894"/>
                        <a:pt x="116541" y="267447"/>
                      </a:cubicBezTo>
                      <a:cubicBezTo>
                        <a:pt x="121023" y="254000"/>
                        <a:pt x="119530" y="265953"/>
                        <a:pt x="125506" y="222624"/>
                      </a:cubicBezTo>
                      <a:cubicBezTo>
                        <a:pt x="131482" y="179295"/>
                        <a:pt x="134471" y="14942"/>
                        <a:pt x="152400" y="7471"/>
                      </a:cubicBezTo>
                      <a:cubicBezTo>
                        <a:pt x="170330" y="0"/>
                        <a:pt x="213660" y="137459"/>
                        <a:pt x="233083" y="177800"/>
                      </a:cubicBezTo>
                      <a:cubicBezTo>
                        <a:pt x="252507" y="218141"/>
                        <a:pt x="258482" y="233083"/>
                        <a:pt x="268941" y="249518"/>
                      </a:cubicBezTo>
                      <a:cubicBezTo>
                        <a:pt x="279400" y="265953"/>
                        <a:pt x="288364" y="271930"/>
                        <a:pt x="295835" y="276412"/>
                      </a:cubicBezTo>
                      <a:cubicBezTo>
                        <a:pt x="303306" y="280894"/>
                        <a:pt x="310777" y="274918"/>
                        <a:pt x="313765" y="276412"/>
                      </a:cubicBezTo>
                      <a:cubicBezTo>
                        <a:pt x="316753" y="277906"/>
                        <a:pt x="301812" y="280895"/>
                        <a:pt x="313765" y="285377"/>
                      </a:cubicBezTo>
                      <a:cubicBezTo>
                        <a:pt x="325718" y="289859"/>
                        <a:pt x="330201" y="294341"/>
                        <a:pt x="385483" y="303306"/>
                      </a:cubicBezTo>
                      <a:cubicBezTo>
                        <a:pt x="440765" y="312271"/>
                        <a:pt x="543112" y="325718"/>
                        <a:pt x="645459" y="339165"/>
                      </a:cubicBezTo>
                    </a:path>
                  </a:pathLst>
                </a:cu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smtClean="0">
                    <a:ln>
                      <a:noFill/>
                    </a:ln>
                    <a:solidFill>
                      <a:schemeClr val="tx1"/>
                    </a:solidFill>
                    <a:effectLst/>
                    <a:latin typeface="Arial" charset="0"/>
                  </a:endParaRPr>
                </a:p>
              </p:txBody>
            </p:sp>
          </p:grpSp>
          <p:sp>
            <p:nvSpPr>
              <p:cNvPr id="37" name="CasellaDiTesto 36"/>
              <p:cNvSpPr txBox="1"/>
              <p:nvPr/>
            </p:nvSpPr>
            <p:spPr>
              <a:xfrm rot="16200000">
                <a:off x="3317376" y="3614536"/>
                <a:ext cx="504056" cy="276999"/>
              </a:xfrm>
              <a:prstGeom prst="rect">
                <a:avLst/>
              </a:prstGeom>
              <a:noFill/>
            </p:spPr>
            <p:txBody>
              <a:bodyPr wrap="square" rtlCol="0">
                <a:spAutoFit/>
              </a:bodyPr>
              <a:lstStyle/>
              <a:p>
                <a:r>
                  <a:rPr lang="it-IT" sz="1200" i="1" u="none" dirty="0" smtClean="0"/>
                  <a:t>p</a:t>
                </a:r>
                <a:r>
                  <a:rPr lang="it-IT" sz="1200" u="none" dirty="0" smtClean="0"/>
                  <a:t>(</a:t>
                </a:r>
                <a:r>
                  <a:rPr lang="it-IT" sz="1200" i="1" u="none" dirty="0" smtClean="0"/>
                  <a:t>x</a:t>
                </a:r>
                <a:r>
                  <a:rPr lang="it-IT" sz="1200" u="none" dirty="0" smtClean="0"/>
                  <a:t>)</a:t>
                </a:r>
                <a:endParaRPr lang="it-IT" sz="1200" u="none" dirty="0"/>
              </a:p>
            </p:txBody>
          </p:sp>
        </p:grpSp>
        <p:sp>
          <p:nvSpPr>
            <p:cNvPr id="41" name="Freccia in giù 40"/>
            <p:cNvSpPr/>
            <p:nvPr/>
          </p:nvSpPr>
          <p:spPr bwMode="auto">
            <a:xfrm>
              <a:off x="4139952" y="3501008"/>
              <a:ext cx="432048" cy="28803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smtClean="0">
                <a:ln>
                  <a:noFill/>
                </a:ln>
                <a:solidFill>
                  <a:schemeClr val="tx1"/>
                </a:solidFill>
                <a:effectLst/>
                <a:latin typeface="Arial" charset="0"/>
              </a:endParaRPr>
            </a:p>
          </p:txBody>
        </p:sp>
      </p:grpSp>
      <p:grpSp>
        <p:nvGrpSpPr>
          <p:cNvPr id="6" name="Gruppo 60"/>
          <p:cNvGrpSpPr/>
          <p:nvPr/>
        </p:nvGrpSpPr>
        <p:grpSpPr>
          <a:xfrm>
            <a:off x="2339751" y="3861048"/>
            <a:ext cx="3384377" cy="1368152"/>
            <a:chOff x="2555775" y="3933056"/>
            <a:chExt cx="3384377" cy="1368152"/>
          </a:xfrm>
        </p:grpSpPr>
        <p:sp>
          <p:nvSpPr>
            <p:cNvPr id="4" name="Rettangolo arrotondato 3"/>
            <p:cNvSpPr/>
            <p:nvPr/>
          </p:nvSpPr>
          <p:spPr bwMode="auto">
            <a:xfrm>
              <a:off x="3131840" y="3933056"/>
              <a:ext cx="2808312" cy="136815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Uncertain Model</a:t>
              </a:r>
            </a:p>
            <a:p>
              <a:pPr marL="0" marR="0" indent="0" algn="ctr" defTabSz="914400" rtl="0" eaLnBrk="1" fontAlgn="base" latinLnBrk="0" hangingPunct="1">
                <a:lnSpc>
                  <a:spcPct val="100000"/>
                </a:lnSpc>
                <a:spcBef>
                  <a:spcPct val="0"/>
                </a:spcBef>
                <a:spcAft>
                  <a:spcPct val="0"/>
                </a:spcAft>
                <a:buClrTx/>
                <a:buSzTx/>
                <a:buFontTx/>
                <a:buNone/>
                <a:tabLst/>
              </a:pPr>
              <a:r>
                <a:rPr lang="en-GB" sz="1800" dirty="0" smtClean="0">
                  <a:latin typeface="Arial" charset="0"/>
                </a:rPr>
                <a:t>(maybe multiple models</a:t>
              </a:r>
              <a:r>
                <a:rPr lang="en-GB" u="none" dirty="0" smtClean="0"/>
                <a:t>)</a:t>
              </a:r>
              <a:endParaRPr kumimoji="0" lang="en-GB" sz="1800" b="0" i="0" u="none" strike="noStrike" cap="none" normalizeH="0" baseline="0" dirty="0" smtClean="0">
                <a:ln>
                  <a:noFill/>
                </a:ln>
                <a:solidFill>
                  <a:schemeClr val="tx1"/>
                </a:solidFill>
                <a:effectLst/>
                <a:latin typeface="Arial" charset="0"/>
              </a:endParaRPr>
            </a:p>
          </p:txBody>
        </p:sp>
        <p:grpSp>
          <p:nvGrpSpPr>
            <p:cNvPr id="9" name="Gruppo 19"/>
            <p:cNvGrpSpPr/>
            <p:nvPr/>
          </p:nvGrpSpPr>
          <p:grpSpPr>
            <a:xfrm>
              <a:off x="3790944" y="4715966"/>
              <a:ext cx="1069088" cy="513234"/>
              <a:chOff x="3430904" y="3707854"/>
              <a:chExt cx="1069088" cy="513234"/>
            </a:xfrm>
          </p:grpSpPr>
          <p:grpSp>
            <p:nvGrpSpPr>
              <p:cNvPr id="10" name="Gruppo 17"/>
              <p:cNvGrpSpPr/>
              <p:nvPr/>
            </p:nvGrpSpPr>
            <p:grpSpPr>
              <a:xfrm>
                <a:off x="3707904" y="3707854"/>
                <a:ext cx="792088" cy="513234"/>
                <a:chOff x="6228184" y="5220816"/>
                <a:chExt cx="792088" cy="513234"/>
              </a:xfrm>
            </p:grpSpPr>
            <p:cxnSp>
              <p:nvCxnSpPr>
                <p:cNvPr id="7" name="Connettore 2 6"/>
                <p:cNvCxnSpPr/>
                <p:nvPr/>
              </p:nvCxnSpPr>
              <p:spPr bwMode="auto">
                <a:xfrm>
                  <a:off x="6228184" y="5732462"/>
                  <a:ext cx="792088"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8" name="Connettore 2 7"/>
                <p:cNvCxnSpPr/>
                <p:nvPr/>
              </p:nvCxnSpPr>
              <p:spPr bwMode="auto">
                <a:xfrm rot="5400000" flipH="1" flipV="1">
                  <a:off x="5979157" y="5476639"/>
                  <a:ext cx="513234"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7" name="Figura a mano libera 16"/>
                <p:cNvSpPr/>
                <p:nvPr/>
              </p:nvSpPr>
              <p:spPr bwMode="auto">
                <a:xfrm>
                  <a:off x="6228184" y="5390640"/>
                  <a:ext cx="645459" cy="339165"/>
                </a:xfrm>
                <a:custGeom>
                  <a:avLst/>
                  <a:gdLst>
                    <a:gd name="connsiteX0" fmla="*/ 0 w 645459"/>
                    <a:gd name="connsiteY0" fmla="*/ 321235 h 339165"/>
                    <a:gd name="connsiteX1" fmla="*/ 98612 w 645459"/>
                    <a:gd name="connsiteY1" fmla="*/ 303306 h 339165"/>
                    <a:gd name="connsiteX2" fmla="*/ 116541 w 645459"/>
                    <a:gd name="connsiteY2" fmla="*/ 267447 h 339165"/>
                    <a:gd name="connsiteX3" fmla="*/ 125506 w 645459"/>
                    <a:gd name="connsiteY3" fmla="*/ 222624 h 339165"/>
                    <a:gd name="connsiteX4" fmla="*/ 152400 w 645459"/>
                    <a:gd name="connsiteY4" fmla="*/ 7471 h 339165"/>
                    <a:gd name="connsiteX5" fmla="*/ 233083 w 645459"/>
                    <a:gd name="connsiteY5" fmla="*/ 177800 h 339165"/>
                    <a:gd name="connsiteX6" fmla="*/ 268941 w 645459"/>
                    <a:gd name="connsiteY6" fmla="*/ 249518 h 339165"/>
                    <a:gd name="connsiteX7" fmla="*/ 295835 w 645459"/>
                    <a:gd name="connsiteY7" fmla="*/ 276412 h 339165"/>
                    <a:gd name="connsiteX8" fmla="*/ 313765 w 645459"/>
                    <a:gd name="connsiteY8" fmla="*/ 276412 h 339165"/>
                    <a:gd name="connsiteX9" fmla="*/ 313765 w 645459"/>
                    <a:gd name="connsiteY9" fmla="*/ 285377 h 339165"/>
                    <a:gd name="connsiteX10" fmla="*/ 385483 w 645459"/>
                    <a:gd name="connsiteY10" fmla="*/ 303306 h 339165"/>
                    <a:gd name="connsiteX11" fmla="*/ 645459 w 645459"/>
                    <a:gd name="connsiteY11" fmla="*/ 339165 h 33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459" h="339165">
                      <a:moveTo>
                        <a:pt x="0" y="321235"/>
                      </a:moveTo>
                      <a:cubicBezTo>
                        <a:pt x="39594" y="316753"/>
                        <a:pt x="79188" y="312271"/>
                        <a:pt x="98612" y="303306"/>
                      </a:cubicBezTo>
                      <a:cubicBezTo>
                        <a:pt x="118036" y="294341"/>
                        <a:pt x="112059" y="280894"/>
                        <a:pt x="116541" y="267447"/>
                      </a:cubicBezTo>
                      <a:cubicBezTo>
                        <a:pt x="121023" y="254000"/>
                        <a:pt x="119530" y="265953"/>
                        <a:pt x="125506" y="222624"/>
                      </a:cubicBezTo>
                      <a:cubicBezTo>
                        <a:pt x="131482" y="179295"/>
                        <a:pt x="134471" y="14942"/>
                        <a:pt x="152400" y="7471"/>
                      </a:cubicBezTo>
                      <a:cubicBezTo>
                        <a:pt x="170330" y="0"/>
                        <a:pt x="213660" y="137459"/>
                        <a:pt x="233083" y="177800"/>
                      </a:cubicBezTo>
                      <a:cubicBezTo>
                        <a:pt x="252507" y="218141"/>
                        <a:pt x="258482" y="233083"/>
                        <a:pt x="268941" y="249518"/>
                      </a:cubicBezTo>
                      <a:cubicBezTo>
                        <a:pt x="279400" y="265953"/>
                        <a:pt x="288364" y="271930"/>
                        <a:pt x="295835" y="276412"/>
                      </a:cubicBezTo>
                      <a:cubicBezTo>
                        <a:pt x="303306" y="280894"/>
                        <a:pt x="310777" y="274918"/>
                        <a:pt x="313765" y="276412"/>
                      </a:cubicBezTo>
                      <a:cubicBezTo>
                        <a:pt x="316753" y="277906"/>
                        <a:pt x="301812" y="280895"/>
                        <a:pt x="313765" y="285377"/>
                      </a:cubicBezTo>
                      <a:cubicBezTo>
                        <a:pt x="325718" y="289859"/>
                        <a:pt x="330201" y="294341"/>
                        <a:pt x="385483" y="303306"/>
                      </a:cubicBezTo>
                      <a:cubicBezTo>
                        <a:pt x="440765" y="312271"/>
                        <a:pt x="543112" y="325718"/>
                        <a:pt x="645459" y="339165"/>
                      </a:cubicBezTo>
                    </a:path>
                  </a:pathLst>
                </a:cu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smtClean="0">
                    <a:ln>
                      <a:noFill/>
                    </a:ln>
                    <a:solidFill>
                      <a:schemeClr val="tx1"/>
                    </a:solidFill>
                    <a:effectLst/>
                    <a:latin typeface="Arial" charset="0"/>
                  </a:endParaRPr>
                </a:p>
              </p:txBody>
            </p:sp>
          </p:grpSp>
          <p:sp>
            <p:nvSpPr>
              <p:cNvPr id="19" name="CasellaDiTesto 18"/>
              <p:cNvSpPr txBox="1"/>
              <p:nvPr/>
            </p:nvSpPr>
            <p:spPr>
              <a:xfrm rot="16200000">
                <a:off x="3317376" y="3829766"/>
                <a:ext cx="504056" cy="276999"/>
              </a:xfrm>
              <a:prstGeom prst="rect">
                <a:avLst/>
              </a:prstGeom>
              <a:noFill/>
            </p:spPr>
            <p:txBody>
              <a:bodyPr wrap="square" rtlCol="0">
                <a:spAutoFit/>
              </a:bodyPr>
              <a:lstStyle/>
              <a:p>
                <a:r>
                  <a:rPr lang="it-IT" sz="1200" i="1" u="none" dirty="0" smtClean="0"/>
                  <a:t>p</a:t>
                </a:r>
                <a:r>
                  <a:rPr lang="it-IT" sz="1200" u="none" dirty="0" smtClean="0"/>
                  <a:t>(</a:t>
                </a:r>
                <a:r>
                  <a:rPr lang="it-IT" sz="1200" i="1" u="none" dirty="0" smtClean="0"/>
                  <a:t>x</a:t>
                </a:r>
                <a:r>
                  <a:rPr lang="it-IT" sz="1200" u="none" dirty="0" smtClean="0"/>
                  <a:t>)</a:t>
                </a:r>
                <a:endParaRPr lang="it-IT" sz="1200" u="none" dirty="0"/>
              </a:p>
            </p:txBody>
          </p:sp>
        </p:grpSp>
        <p:sp>
          <p:nvSpPr>
            <p:cNvPr id="42" name="Freccia in giù 41"/>
            <p:cNvSpPr/>
            <p:nvPr/>
          </p:nvSpPr>
          <p:spPr bwMode="auto">
            <a:xfrm rot="16200000">
              <a:off x="2591779" y="4401108"/>
              <a:ext cx="432048" cy="50405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smtClean="0">
                <a:ln>
                  <a:noFill/>
                </a:ln>
                <a:solidFill>
                  <a:schemeClr val="tx1"/>
                </a:solidFill>
                <a:effectLst/>
                <a:latin typeface="Arial" charset="0"/>
              </a:endParaRPr>
            </a:p>
          </p:txBody>
        </p:sp>
      </p:grpSp>
      <p:grpSp>
        <p:nvGrpSpPr>
          <p:cNvPr id="11" name="Gruppo 76"/>
          <p:cNvGrpSpPr/>
          <p:nvPr/>
        </p:nvGrpSpPr>
        <p:grpSpPr>
          <a:xfrm>
            <a:off x="611560" y="3861048"/>
            <a:ext cx="1512168" cy="1368152"/>
            <a:chOff x="827584" y="3861048"/>
            <a:chExt cx="1512168" cy="1368152"/>
          </a:xfrm>
        </p:grpSpPr>
        <p:sp>
          <p:nvSpPr>
            <p:cNvPr id="27" name="Rettangolo arrotondato 26"/>
            <p:cNvSpPr/>
            <p:nvPr/>
          </p:nvSpPr>
          <p:spPr bwMode="auto">
            <a:xfrm>
              <a:off x="827584" y="3861048"/>
              <a:ext cx="1512168" cy="136815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Uncertain Parameters</a:t>
              </a:r>
            </a:p>
          </p:txBody>
        </p:sp>
        <p:grpSp>
          <p:nvGrpSpPr>
            <p:cNvPr id="12" name="Gruppo 27"/>
            <p:cNvGrpSpPr/>
            <p:nvPr/>
          </p:nvGrpSpPr>
          <p:grpSpPr>
            <a:xfrm>
              <a:off x="982632" y="4643958"/>
              <a:ext cx="1069088" cy="513234"/>
              <a:chOff x="3430904" y="3501008"/>
              <a:chExt cx="1069088" cy="513234"/>
            </a:xfrm>
          </p:grpSpPr>
          <p:grpSp>
            <p:nvGrpSpPr>
              <p:cNvPr id="13" name="Gruppo 17"/>
              <p:cNvGrpSpPr/>
              <p:nvPr/>
            </p:nvGrpSpPr>
            <p:grpSpPr>
              <a:xfrm>
                <a:off x="3707904" y="3501008"/>
                <a:ext cx="792088" cy="513234"/>
                <a:chOff x="6228184" y="5013970"/>
                <a:chExt cx="792088" cy="513234"/>
              </a:xfrm>
            </p:grpSpPr>
            <p:cxnSp>
              <p:nvCxnSpPr>
                <p:cNvPr id="31" name="Connettore 2 30"/>
                <p:cNvCxnSpPr/>
                <p:nvPr/>
              </p:nvCxnSpPr>
              <p:spPr bwMode="auto">
                <a:xfrm>
                  <a:off x="6228184" y="5517232"/>
                  <a:ext cx="792088"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2" name="Connettore 2 31"/>
                <p:cNvCxnSpPr/>
                <p:nvPr/>
              </p:nvCxnSpPr>
              <p:spPr bwMode="auto">
                <a:xfrm rot="5400000" flipH="1" flipV="1">
                  <a:off x="5979157" y="5269793"/>
                  <a:ext cx="513234"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3" name="Figura a mano libera 32"/>
                <p:cNvSpPr/>
                <p:nvPr/>
              </p:nvSpPr>
              <p:spPr bwMode="auto">
                <a:xfrm>
                  <a:off x="6228184" y="5175410"/>
                  <a:ext cx="645459" cy="339165"/>
                </a:xfrm>
                <a:custGeom>
                  <a:avLst/>
                  <a:gdLst>
                    <a:gd name="connsiteX0" fmla="*/ 0 w 645459"/>
                    <a:gd name="connsiteY0" fmla="*/ 321235 h 339165"/>
                    <a:gd name="connsiteX1" fmla="*/ 98612 w 645459"/>
                    <a:gd name="connsiteY1" fmla="*/ 303306 h 339165"/>
                    <a:gd name="connsiteX2" fmla="*/ 116541 w 645459"/>
                    <a:gd name="connsiteY2" fmla="*/ 267447 h 339165"/>
                    <a:gd name="connsiteX3" fmla="*/ 125506 w 645459"/>
                    <a:gd name="connsiteY3" fmla="*/ 222624 h 339165"/>
                    <a:gd name="connsiteX4" fmla="*/ 152400 w 645459"/>
                    <a:gd name="connsiteY4" fmla="*/ 7471 h 339165"/>
                    <a:gd name="connsiteX5" fmla="*/ 233083 w 645459"/>
                    <a:gd name="connsiteY5" fmla="*/ 177800 h 339165"/>
                    <a:gd name="connsiteX6" fmla="*/ 268941 w 645459"/>
                    <a:gd name="connsiteY6" fmla="*/ 249518 h 339165"/>
                    <a:gd name="connsiteX7" fmla="*/ 295835 w 645459"/>
                    <a:gd name="connsiteY7" fmla="*/ 276412 h 339165"/>
                    <a:gd name="connsiteX8" fmla="*/ 313765 w 645459"/>
                    <a:gd name="connsiteY8" fmla="*/ 276412 h 339165"/>
                    <a:gd name="connsiteX9" fmla="*/ 313765 w 645459"/>
                    <a:gd name="connsiteY9" fmla="*/ 285377 h 339165"/>
                    <a:gd name="connsiteX10" fmla="*/ 385483 w 645459"/>
                    <a:gd name="connsiteY10" fmla="*/ 303306 h 339165"/>
                    <a:gd name="connsiteX11" fmla="*/ 645459 w 645459"/>
                    <a:gd name="connsiteY11" fmla="*/ 339165 h 33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459" h="339165">
                      <a:moveTo>
                        <a:pt x="0" y="321235"/>
                      </a:moveTo>
                      <a:cubicBezTo>
                        <a:pt x="39594" y="316753"/>
                        <a:pt x="79188" y="312271"/>
                        <a:pt x="98612" y="303306"/>
                      </a:cubicBezTo>
                      <a:cubicBezTo>
                        <a:pt x="118036" y="294341"/>
                        <a:pt x="112059" y="280894"/>
                        <a:pt x="116541" y="267447"/>
                      </a:cubicBezTo>
                      <a:cubicBezTo>
                        <a:pt x="121023" y="254000"/>
                        <a:pt x="119530" y="265953"/>
                        <a:pt x="125506" y="222624"/>
                      </a:cubicBezTo>
                      <a:cubicBezTo>
                        <a:pt x="131482" y="179295"/>
                        <a:pt x="134471" y="14942"/>
                        <a:pt x="152400" y="7471"/>
                      </a:cubicBezTo>
                      <a:cubicBezTo>
                        <a:pt x="170330" y="0"/>
                        <a:pt x="213660" y="137459"/>
                        <a:pt x="233083" y="177800"/>
                      </a:cubicBezTo>
                      <a:cubicBezTo>
                        <a:pt x="252507" y="218141"/>
                        <a:pt x="258482" y="233083"/>
                        <a:pt x="268941" y="249518"/>
                      </a:cubicBezTo>
                      <a:cubicBezTo>
                        <a:pt x="279400" y="265953"/>
                        <a:pt x="288364" y="271930"/>
                        <a:pt x="295835" y="276412"/>
                      </a:cubicBezTo>
                      <a:cubicBezTo>
                        <a:pt x="303306" y="280894"/>
                        <a:pt x="310777" y="274918"/>
                        <a:pt x="313765" y="276412"/>
                      </a:cubicBezTo>
                      <a:cubicBezTo>
                        <a:pt x="316753" y="277906"/>
                        <a:pt x="301812" y="280895"/>
                        <a:pt x="313765" y="285377"/>
                      </a:cubicBezTo>
                      <a:cubicBezTo>
                        <a:pt x="325718" y="289859"/>
                        <a:pt x="330201" y="294341"/>
                        <a:pt x="385483" y="303306"/>
                      </a:cubicBezTo>
                      <a:cubicBezTo>
                        <a:pt x="440765" y="312271"/>
                        <a:pt x="543112" y="325718"/>
                        <a:pt x="645459" y="339165"/>
                      </a:cubicBezTo>
                    </a:path>
                  </a:pathLst>
                </a:cu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smtClean="0">
                    <a:ln>
                      <a:noFill/>
                    </a:ln>
                    <a:solidFill>
                      <a:schemeClr val="tx1"/>
                    </a:solidFill>
                    <a:effectLst/>
                    <a:latin typeface="Arial" charset="0"/>
                  </a:endParaRPr>
                </a:p>
              </p:txBody>
            </p:sp>
          </p:grpSp>
          <p:sp>
            <p:nvSpPr>
              <p:cNvPr id="30" name="CasellaDiTesto 29"/>
              <p:cNvSpPr txBox="1"/>
              <p:nvPr/>
            </p:nvSpPr>
            <p:spPr>
              <a:xfrm rot="16200000">
                <a:off x="3317376" y="3614536"/>
                <a:ext cx="504056" cy="276999"/>
              </a:xfrm>
              <a:prstGeom prst="rect">
                <a:avLst/>
              </a:prstGeom>
              <a:noFill/>
            </p:spPr>
            <p:txBody>
              <a:bodyPr wrap="square" rtlCol="0">
                <a:spAutoFit/>
              </a:bodyPr>
              <a:lstStyle/>
              <a:p>
                <a:r>
                  <a:rPr lang="it-IT" sz="1200" i="1" u="none" dirty="0" smtClean="0"/>
                  <a:t>p</a:t>
                </a:r>
                <a:r>
                  <a:rPr lang="it-IT" sz="1200" u="none" dirty="0" smtClean="0"/>
                  <a:t>(</a:t>
                </a:r>
                <a:r>
                  <a:rPr lang="it-IT" sz="1200" i="1" u="none" dirty="0" smtClean="0"/>
                  <a:t>x</a:t>
                </a:r>
                <a:r>
                  <a:rPr lang="it-IT" sz="1200" u="none" dirty="0" smtClean="0"/>
                  <a:t>)</a:t>
                </a:r>
                <a:endParaRPr lang="it-IT" sz="1200" u="none" dirty="0"/>
              </a:p>
            </p:txBody>
          </p:sp>
        </p:grpSp>
      </p:grpSp>
      <p:grpSp>
        <p:nvGrpSpPr>
          <p:cNvPr id="14" name="Gruppo 75"/>
          <p:cNvGrpSpPr/>
          <p:nvPr/>
        </p:nvGrpSpPr>
        <p:grpSpPr>
          <a:xfrm>
            <a:off x="611560" y="2060848"/>
            <a:ext cx="1512168" cy="1728192"/>
            <a:chOff x="827584" y="2060848"/>
            <a:chExt cx="1512168" cy="1728192"/>
          </a:xfrm>
        </p:grpSpPr>
        <p:sp>
          <p:nvSpPr>
            <p:cNvPr id="43" name="Rettangolo arrotondato 42"/>
            <p:cNvSpPr/>
            <p:nvPr/>
          </p:nvSpPr>
          <p:spPr bwMode="auto">
            <a:xfrm>
              <a:off x="827584" y="2060848"/>
              <a:ext cx="1512168" cy="136815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Uncertain calibration data</a:t>
              </a:r>
            </a:p>
          </p:txBody>
        </p:sp>
        <p:grpSp>
          <p:nvGrpSpPr>
            <p:cNvPr id="15" name="Gruppo 43"/>
            <p:cNvGrpSpPr/>
            <p:nvPr/>
          </p:nvGrpSpPr>
          <p:grpSpPr>
            <a:xfrm>
              <a:off x="982632" y="2843758"/>
              <a:ext cx="1069088" cy="513234"/>
              <a:chOff x="3430904" y="3501008"/>
              <a:chExt cx="1069088" cy="513234"/>
            </a:xfrm>
          </p:grpSpPr>
          <p:grpSp>
            <p:nvGrpSpPr>
              <p:cNvPr id="18" name="Gruppo 17"/>
              <p:cNvGrpSpPr/>
              <p:nvPr/>
            </p:nvGrpSpPr>
            <p:grpSpPr>
              <a:xfrm>
                <a:off x="3707904" y="3501008"/>
                <a:ext cx="792088" cy="513234"/>
                <a:chOff x="6228184" y="5013970"/>
                <a:chExt cx="792088" cy="513234"/>
              </a:xfrm>
            </p:grpSpPr>
            <p:cxnSp>
              <p:nvCxnSpPr>
                <p:cNvPr id="47" name="Connettore 2 46"/>
                <p:cNvCxnSpPr/>
                <p:nvPr/>
              </p:nvCxnSpPr>
              <p:spPr bwMode="auto">
                <a:xfrm>
                  <a:off x="6228184" y="5517232"/>
                  <a:ext cx="792088"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8" name="Connettore 2 47"/>
                <p:cNvCxnSpPr/>
                <p:nvPr/>
              </p:nvCxnSpPr>
              <p:spPr bwMode="auto">
                <a:xfrm rot="5400000" flipH="1" flipV="1">
                  <a:off x="5979157" y="5269793"/>
                  <a:ext cx="513234"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9" name="Figura a mano libera 48"/>
                <p:cNvSpPr/>
                <p:nvPr/>
              </p:nvSpPr>
              <p:spPr bwMode="auto">
                <a:xfrm>
                  <a:off x="6228184" y="5175410"/>
                  <a:ext cx="645459" cy="339165"/>
                </a:xfrm>
                <a:custGeom>
                  <a:avLst/>
                  <a:gdLst>
                    <a:gd name="connsiteX0" fmla="*/ 0 w 645459"/>
                    <a:gd name="connsiteY0" fmla="*/ 321235 h 339165"/>
                    <a:gd name="connsiteX1" fmla="*/ 98612 w 645459"/>
                    <a:gd name="connsiteY1" fmla="*/ 303306 h 339165"/>
                    <a:gd name="connsiteX2" fmla="*/ 116541 w 645459"/>
                    <a:gd name="connsiteY2" fmla="*/ 267447 h 339165"/>
                    <a:gd name="connsiteX3" fmla="*/ 125506 w 645459"/>
                    <a:gd name="connsiteY3" fmla="*/ 222624 h 339165"/>
                    <a:gd name="connsiteX4" fmla="*/ 152400 w 645459"/>
                    <a:gd name="connsiteY4" fmla="*/ 7471 h 339165"/>
                    <a:gd name="connsiteX5" fmla="*/ 233083 w 645459"/>
                    <a:gd name="connsiteY5" fmla="*/ 177800 h 339165"/>
                    <a:gd name="connsiteX6" fmla="*/ 268941 w 645459"/>
                    <a:gd name="connsiteY6" fmla="*/ 249518 h 339165"/>
                    <a:gd name="connsiteX7" fmla="*/ 295835 w 645459"/>
                    <a:gd name="connsiteY7" fmla="*/ 276412 h 339165"/>
                    <a:gd name="connsiteX8" fmla="*/ 313765 w 645459"/>
                    <a:gd name="connsiteY8" fmla="*/ 276412 h 339165"/>
                    <a:gd name="connsiteX9" fmla="*/ 313765 w 645459"/>
                    <a:gd name="connsiteY9" fmla="*/ 285377 h 339165"/>
                    <a:gd name="connsiteX10" fmla="*/ 385483 w 645459"/>
                    <a:gd name="connsiteY10" fmla="*/ 303306 h 339165"/>
                    <a:gd name="connsiteX11" fmla="*/ 645459 w 645459"/>
                    <a:gd name="connsiteY11" fmla="*/ 339165 h 33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459" h="339165">
                      <a:moveTo>
                        <a:pt x="0" y="321235"/>
                      </a:moveTo>
                      <a:cubicBezTo>
                        <a:pt x="39594" y="316753"/>
                        <a:pt x="79188" y="312271"/>
                        <a:pt x="98612" y="303306"/>
                      </a:cubicBezTo>
                      <a:cubicBezTo>
                        <a:pt x="118036" y="294341"/>
                        <a:pt x="112059" y="280894"/>
                        <a:pt x="116541" y="267447"/>
                      </a:cubicBezTo>
                      <a:cubicBezTo>
                        <a:pt x="121023" y="254000"/>
                        <a:pt x="119530" y="265953"/>
                        <a:pt x="125506" y="222624"/>
                      </a:cubicBezTo>
                      <a:cubicBezTo>
                        <a:pt x="131482" y="179295"/>
                        <a:pt x="134471" y="14942"/>
                        <a:pt x="152400" y="7471"/>
                      </a:cubicBezTo>
                      <a:cubicBezTo>
                        <a:pt x="170330" y="0"/>
                        <a:pt x="213660" y="137459"/>
                        <a:pt x="233083" y="177800"/>
                      </a:cubicBezTo>
                      <a:cubicBezTo>
                        <a:pt x="252507" y="218141"/>
                        <a:pt x="258482" y="233083"/>
                        <a:pt x="268941" y="249518"/>
                      </a:cubicBezTo>
                      <a:cubicBezTo>
                        <a:pt x="279400" y="265953"/>
                        <a:pt x="288364" y="271930"/>
                        <a:pt x="295835" y="276412"/>
                      </a:cubicBezTo>
                      <a:cubicBezTo>
                        <a:pt x="303306" y="280894"/>
                        <a:pt x="310777" y="274918"/>
                        <a:pt x="313765" y="276412"/>
                      </a:cubicBezTo>
                      <a:cubicBezTo>
                        <a:pt x="316753" y="277906"/>
                        <a:pt x="301812" y="280895"/>
                        <a:pt x="313765" y="285377"/>
                      </a:cubicBezTo>
                      <a:cubicBezTo>
                        <a:pt x="325718" y="289859"/>
                        <a:pt x="330201" y="294341"/>
                        <a:pt x="385483" y="303306"/>
                      </a:cubicBezTo>
                      <a:cubicBezTo>
                        <a:pt x="440765" y="312271"/>
                        <a:pt x="543112" y="325718"/>
                        <a:pt x="645459" y="339165"/>
                      </a:cubicBezTo>
                    </a:path>
                  </a:pathLst>
                </a:cu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smtClean="0">
                    <a:ln>
                      <a:noFill/>
                    </a:ln>
                    <a:solidFill>
                      <a:schemeClr val="tx1"/>
                    </a:solidFill>
                    <a:effectLst/>
                    <a:latin typeface="Arial" charset="0"/>
                  </a:endParaRPr>
                </a:p>
              </p:txBody>
            </p:sp>
          </p:grpSp>
          <p:sp>
            <p:nvSpPr>
              <p:cNvPr id="46" name="CasellaDiTesto 45"/>
              <p:cNvSpPr txBox="1"/>
              <p:nvPr/>
            </p:nvSpPr>
            <p:spPr>
              <a:xfrm rot="16200000">
                <a:off x="3317376" y="3614536"/>
                <a:ext cx="504056" cy="276999"/>
              </a:xfrm>
              <a:prstGeom prst="rect">
                <a:avLst/>
              </a:prstGeom>
              <a:noFill/>
            </p:spPr>
            <p:txBody>
              <a:bodyPr wrap="square" rtlCol="0">
                <a:spAutoFit/>
              </a:bodyPr>
              <a:lstStyle/>
              <a:p>
                <a:r>
                  <a:rPr lang="it-IT" sz="1200" i="1" u="none" dirty="0" smtClean="0"/>
                  <a:t>p</a:t>
                </a:r>
                <a:r>
                  <a:rPr lang="it-IT" sz="1200" u="none" dirty="0" smtClean="0"/>
                  <a:t>(</a:t>
                </a:r>
                <a:r>
                  <a:rPr lang="it-IT" sz="1200" i="1" u="none" dirty="0" smtClean="0"/>
                  <a:t>x</a:t>
                </a:r>
                <a:r>
                  <a:rPr lang="it-IT" sz="1200" u="none" dirty="0" smtClean="0"/>
                  <a:t>)</a:t>
                </a:r>
                <a:endParaRPr lang="it-IT" sz="1200" u="none" dirty="0"/>
              </a:p>
            </p:txBody>
          </p:sp>
        </p:grpSp>
        <p:sp>
          <p:nvSpPr>
            <p:cNvPr id="50" name="Freccia in giù 49"/>
            <p:cNvSpPr/>
            <p:nvPr/>
          </p:nvSpPr>
          <p:spPr bwMode="auto">
            <a:xfrm>
              <a:off x="1331640" y="3501008"/>
              <a:ext cx="432048" cy="28803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smtClean="0">
                <a:ln>
                  <a:noFill/>
                </a:ln>
                <a:solidFill>
                  <a:schemeClr val="tx1"/>
                </a:solidFill>
                <a:effectLst/>
                <a:latin typeface="Arial" charset="0"/>
              </a:endParaRPr>
            </a:p>
          </p:txBody>
        </p:sp>
      </p:grpSp>
      <p:grpSp>
        <p:nvGrpSpPr>
          <p:cNvPr id="20" name="Gruppo 62"/>
          <p:cNvGrpSpPr/>
          <p:nvPr/>
        </p:nvGrpSpPr>
        <p:grpSpPr>
          <a:xfrm>
            <a:off x="5868144" y="3861048"/>
            <a:ext cx="2952328" cy="1368152"/>
            <a:chOff x="5796136" y="3861048"/>
            <a:chExt cx="2952328" cy="1368152"/>
          </a:xfrm>
        </p:grpSpPr>
        <p:sp>
          <p:nvSpPr>
            <p:cNvPr id="51" name="Freccia in giù 50"/>
            <p:cNvSpPr/>
            <p:nvPr/>
          </p:nvSpPr>
          <p:spPr bwMode="auto">
            <a:xfrm rot="16200000">
              <a:off x="5832140" y="4329100"/>
              <a:ext cx="432048" cy="50405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smtClean="0">
                <a:ln>
                  <a:noFill/>
                </a:ln>
                <a:solidFill>
                  <a:schemeClr val="tx1"/>
                </a:solidFill>
                <a:effectLst/>
                <a:latin typeface="Arial" charset="0"/>
              </a:endParaRPr>
            </a:p>
          </p:txBody>
        </p:sp>
        <p:sp>
          <p:nvSpPr>
            <p:cNvPr id="52" name="Rettangolo arrotondato 51"/>
            <p:cNvSpPr/>
            <p:nvPr/>
          </p:nvSpPr>
          <p:spPr bwMode="auto">
            <a:xfrm>
              <a:off x="6372200" y="3861048"/>
              <a:ext cx="2376264" cy="136815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Uncertain output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(Confidence bands)</a:t>
              </a:r>
            </a:p>
          </p:txBody>
        </p:sp>
        <p:grpSp>
          <p:nvGrpSpPr>
            <p:cNvPr id="21" name="Gruppo 52"/>
            <p:cNvGrpSpPr/>
            <p:nvPr/>
          </p:nvGrpSpPr>
          <p:grpSpPr>
            <a:xfrm>
              <a:off x="6833665" y="4472973"/>
              <a:ext cx="1266727" cy="703161"/>
              <a:chOff x="3455167" y="3251190"/>
              <a:chExt cx="1044824" cy="513819"/>
            </a:xfrm>
          </p:grpSpPr>
          <p:grpSp>
            <p:nvGrpSpPr>
              <p:cNvPr id="22" name="Gruppo 17"/>
              <p:cNvGrpSpPr/>
              <p:nvPr/>
            </p:nvGrpSpPr>
            <p:grpSpPr>
              <a:xfrm>
                <a:off x="3707902" y="3330803"/>
                <a:ext cx="792089" cy="434206"/>
                <a:chOff x="6228182" y="4843765"/>
                <a:chExt cx="792089" cy="434206"/>
              </a:xfrm>
            </p:grpSpPr>
            <p:cxnSp>
              <p:nvCxnSpPr>
                <p:cNvPr id="56" name="Connettore 2 55"/>
                <p:cNvCxnSpPr/>
                <p:nvPr/>
              </p:nvCxnSpPr>
              <p:spPr bwMode="auto">
                <a:xfrm>
                  <a:off x="6228183" y="5267417"/>
                  <a:ext cx="792088"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7" name="Connettore 2 56"/>
                <p:cNvCxnSpPr/>
                <p:nvPr/>
              </p:nvCxnSpPr>
              <p:spPr bwMode="auto">
                <a:xfrm rot="5400000" flipH="1" flipV="1">
                  <a:off x="6017875" y="5060213"/>
                  <a:ext cx="434206" cy="131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8" name="Figura a mano libera 57"/>
                <p:cNvSpPr/>
                <p:nvPr/>
              </p:nvSpPr>
              <p:spPr bwMode="auto">
                <a:xfrm>
                  <a:off x="6228182" y="4938695"/>
                  <a:ext cx="645459" cy="339166"/>
                </a:xfrm>
                <a:custGeom>
                  <a:avLst/>
                  <a:gdLst>
                    <a:gd name="connsiteX0" fmla="*/ 0 w 645459"/>
                    <a:gd name="connsiteY0" fmla="*/ 321235 h 339165"/>
                    <a:gd name="connsiteX1" fmla="*/ 98612 w 645459"/>
                    <a:gd name="connsiteY1" fmla="*/ 303306 h 339165"/>
                    <a:gd name="connsiteX2" fmla="*/ 116541 w 645459"/>
                    <a:gd name="connsiteY2" fmla="*/ 267447 h 339165"/>
                    <a:gd name="connsiteX3" fmla="*/ 125506 w 645459"/>
                    <a:gd name="connsiteY3" fmla="*/ 222624 h 339165"/>
                    <a:gd name="connsiteX4" fmla="*/ 152400 w 645459"/>
                    <a:gd name="connsiteY4" fmla="*/ 7471 h 339165"/>
                    <a:gd name="connsiteX5" fmla="*/ 233083 w 645459"/>
                    <a:gd name="connsiteY5" fmla="*/ 177800 h 339165"/>
                    <a:gd name="connsiteX6" fmla="*/ 268941 w 645459"/>
                    <a:gd name="connsiteY6" fmla="*/ 249518 h 339165"/>
                    <a:gd name="connsiteX7" fmla="*/ 295835 w 645459"/>
                    <a:gd name="connsiteY7" fmla="*/ 276412 h 339165"/>
                    <a:gd name="connsiteX8" fmla="*/ 313765 w 645459"/>
                    <a:gd name="connsiteY8" fmla="*/ 276412 h 339165"/>
                    <a:gd name="connsiteX9" fmla="*/ 313765 w 645459"/>
                    <a:gd name="connsiteY9" fmla="*/ 285377 h 339165"/>
                    <a:gd name="connsiteX10" fmla="*/ 385483 w 645459"/>
                    <a:gd name="connsiteY10" fmla="*/ 303306 h 339165"/>
                    <a:gd name="connsiteX11" fmla="*/ 645459 w 645459"/>
                    <a:gd name="connsiteY11" fmla="*/ 339165 h 33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459" h="339165">
                      <a:moveTo>
                        <a:pt x="0" y="321235"/>
                      </a:moveTo>
                      <a:cubicBezTo>
                        <a:pt x="39594" y="316753"/>
                        <a:pt x="79188" y="312271"/>
                        <a:pt x="98612" y="303306"/>
                      </a:cubicBezTo>
                      <a:cubicBezTo>
                        <a:pt x="118036" y="294341"/>
                        <a:pt x="112059" y="280894"/>
                        <a:pt x="116541" y="267447"/>
                      </a:cubicBezTo>
                      <a:cubicBezTo>
                        <a:pt x="121023" y="254000"/>
                        <a:pt x="119530" y="265953"/>
                        <a:pt x="125506" y="222624"/>
                      </a:cubicBezTo>
                      <a:cubicBezTo>
                        <a:pt x="131482" y="179295"/>
                        <a:pt x="134471" y="14942"/>
                        <a:pt x="152400" y="7471"/>
                      </a:cubicBezTo>
                      <a:cubicBezTo>
                        <a:pt x="170330" y="0"/>
                        <a:pt x="213660" y="137459"/>
                        <a:pt x="233083" y="177800"/>
                      </a:cubicBezTo>
                      <a:cubicBezTo>
                        <a:pt x="252507" y="218141"/>
                        <a:pt x="258482" y="233083"/>
                        <a:pt x="268941" y="249518"/>
                      </a:cubicBezTo>
                      <a:cubicBezTo>
                        <a:pt x="279400" y="265953"/>
                        <a:pt x="288364" y="271930"/>
                        <a:pt x="295835" y="276412"/>
                      </a:cubicBezTo>
                      <a:cubicBezTo>
                        <a:pt x="303306" y="280894"/>
                        <a:pt x="310777" y="274918"/>
                        <a:pt x="313765" y="276412"/>
                      </a:cubicBezTo>
                      <a:cubicBezTo>
                        <a:pt x="316753" y="277906"/>
                        <a:pt x="301812" y="280895"/>
                        <a:pt x="313765" y="285377"/>
                      </a:cubicBezTo>
                      <a:cubicBezTo>
                        <a:pt x="325718" y="289859"/>
                        <a:pt x="330201" y="294341"/>
                        <a:pt x="385483" y="303306"/>
                      </a:cubicBezTo>
                      <a:cubicBezTo>
                        <a:pt x="440765" y="312271"/>
                        <a:pt x="543112" y="325718"/>
                        <a:pt x="645459" y="339165"/>
                      </a:cubicBezTo>
                    </a:path>
                  </a:pathLst>
                </a:cu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smtClean="0">
                    <a:ln>
                      <a:noFill/>
                    </a:ln>
                    <a:solidFill>
                      <a:schemeClr val="tx1"/>
                    </a:solidFill>
                    <a:effectLst/>
                    <a:latin typeface="Arial" charset="0"/>
                  </a:endParaRPr>
                </a:p>
              </p:txBody>
            </p:sp>
          </p:grpSp>
          <p:sp>
            <p:nvSpPr>
              <p:cNvPr id="55" name="CasellaDiTesto 54"/>
              <p:cNvSpPr txBox="1"/>
              <p:nvPr/>
            </p:nvSpPr>
            <p:spPr>
              <a:xfrm rot="16200000">
                <a:off x="3317376" y="3388981"/>
                <a:ext cx="504058" cy="228475"/>
              </a:xfrm>
              <a:prstGeom prst="rect">
                <a:avLst/>
              </a:prstGeom>
              <a:noFill/>
            </p:spPr>
            <p:txBody>
              <a:bodyPr wrap="square" rtlCol="0">
                <a:spAutoFit/>
              </a:bodyPr>
              <a:lstStyle/>
              <a:p>
                <a:r>
                  <a:rPr lang="it-IT" sz="1200" i="1" u="none" dirty="0" smtClean="0"/>
                  <a:t>p</a:t>
                </a:r>
                <a:r>
                  <a:rPr lang="it-IT" sz="1200" u="none" dirty="0" smtClean="0"/>
                  <a:t>(</a:t>
                </a:r>
                <a:r>
                  <a:rPr lang="it-IT" sz="1200" i="1" u="none" dirty="0" smtClean="0"/>
                  <a:t>x</a:t>
                </a:r>
                <a:r>
                  <a:rPr lang="it-IT" sz="1200" u="none" dirty="0" smtClean="0"/>
                  <a:t>)</a:t>
                </a:r>
                <a:endParaRPr lang="it-IT" sz="1200" u="none"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2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2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0" y="857232"/>
            <a:ext cx="9144000" cy="576263"/>
          </a:xfrm>
          <a:prstGeom prst="rect">
            <a:avLst/>
          </a:prstGeom>
          <a:noFill/>
          <a:ln w="9525">
            <a:noFill/>
            <a:miter lim="800000"/>
            <a:headEnd/>
            <a:tailEnd/>
          </a:ln>
          <a:effectLst/>
        </p:spPr>
        <p:txBody>
          <a:bodyPr lIns="114264" tIns="114264" rIns="0" bIns="114264"/>
          <a:lstStyle/>
          <a:p>
            <a:pPr algn="ctr">
              <a:spcBef>
                <a:spcPct val="50000"/>
              </a:spcBef>
            </a:pPr>
            <a:r>
              <a:rPr lang="it-IT" b="1" dirty="0" err="1" smtClean="0">
                <a:solidFill>
                  <a:schemeClr val="bg1"/>
                </a:solidFill>
                <a:latin typeface="Verdana" pitchFamily="34" charset="0"/>
              </a:rPr>
              <a:t>Setting</a:t>
            </a:r>
            <a:r>
              <a:rPr lang="it-IT" b="1" dirty="0" smtClean="0">
                <a:solidFill>
                  <a:schemeClr val="bg1"/>
                </a:solidFill>
                <a:latin typeface="Verdana" pitchFamily="34" charset="0"/>
              </a:rPr>
              <a:t> up </a:t>
            </a:r>
            <a:r>
              <a:rPr lang="it-IT" b="1" dirty="0" err="1" smtClean="0">
                <a:solidFill>
                  <a:schemeClr val="bg1"/>
                </a:solidFill>
                <a:latin typeface="Verdana" pitchFamily="34" charset="0"/>
              </a:rPr>
              <a:t>hydrological</a:t>
            </a:r>
            <a:r>
              <a:rPr lang="it-IT" b="1" dirty="0" smtClean="0">
                <a:solidFill>
                  <a:schemeClr val="bg1"/>
                </a:solidFill>
                <a:latin typeface="Verdana" pitchFamily="34" charset="0"/>
              </a:rPr>
              <a:t> </a:t>
            </a:r>
            <a:r>
              <a:rPr lang="it-IT" b="1" dirty="0" err="1" smtClean="0">
                <a:solidFill>
                  <a:schemeClr val="bg1"/>
                </a:solidFill>
                <a:latin typeface="Verdana" pitchFamily="34" charset="0"/>
              </a:rPr>
              <a:t>models</a:t>
            </a:r>
            <a:r>
              <a:rPr lang="it-IT" b="1" dirty="0" smtClean="0">
                <a:solidFill>
                  <a:schemeClr val="bg1"/>
                </a:solidFill>
                <a:latin typeface="Verdana" pitchFamily="34" charset="0"/>
              </a:rPr>
              <a:t> </a:t>
            </a:r>
            <a:br>
              <a:rPr lang="it-IT" b="1" dirty="0" smtClean="0">
                <a:solidFill>
                  <a:schemeClr val="bg1"/>
                </a:solidFill>
                <a:latin typeface="Verdana" pitchFamily="34" charset="0"/>
              </a:rPr>
            </a:br>
            <a:r>
              <a:rPr lang="it-IT" b="1" dirty="0" smtClean="0">
                <a:solidFill>
                  <a:schemeClr val="bg1"/>
                </a:solidFill>
                <a:latin typeface="Verdana" pitchFamily="34" charset="0"/>
              </a:rPr>
              <a:t>in a </a:t>
            </a:r>
            <a:r>
              <a:rPr lang="it-IT" b="1" dirty="0" err="1" smtClean="0">
                <a:solidFill>
                  <a:schemeClr val="bg1"/>
                </a:solidFill>
                <a:latin typeface="Verdana" pitchFamily="34" charset="0"/>
              </a:rPr>
              <a:t>stochastic</a:t>
            </a:r>
            <a:r>
              <a:rPr lang="it-IT" b="1" dirty="0" smtClean="0">
                <a:solidFill>
                  <a:schemeClr val="bg1"/>
                </a:solidFill>
                <a:latin typeface="Verdana" pitchFamily="34" charset="0"/>
              </a:rPr>
              <a:t> </a:t>
            </a:r>
            <a:r>
              <a:rPr lang="it-IT" b="1" dirty="0" err="1" smtClean="0">
                <a:solidFill>
                  <a:schemeClr val="bg1"/>
                </a:solidFill>
                <a:latin typeface="Verdana" pitchFamily="34" charset="0"/>
              </a:rPr>
              <a:t>framework</a:t>
            </a:r>
            <a:r>
              <a:rPr lang="it-IT" b="1" dirty="0" smtClean="0">
                <a:solidFill>
                  <a:schemeClr val="bg1"/>
                </a:solidFill>
                <a:latin typeface="Verdana" pitchFamily="34" charset="0"/>
              </a:rPr>
              <a:t/>
            </a:r>
            <a:br>
              <a:rPr lang="it-IT" b="1" dirty="0" smtClean="0">
                <a:solidFill>
                  <a:schemeClr val="bg1"/>
                </a:solidFill>
                <a:latin typeface="Verdana" pitchFamily="34" charset="0"/>
              </a:rPr>
            </a:br>
            <a:r>
              <a:rPr lang="it-IT" b="1" dirty="0" smtClean="0">
                <a:solidFill>
                  <a:schemeClr val="bg1"/>
                </a:solidFill>
                <a:latin typeface="Verdana" pitchFamily="34" charset="0"/>
              </a:rPr>
              <a:t>A premise on </a:t>
            </a:r>
            <a:r>
              <a:rPr lang="it-IT" b="1" dirty="0" err="1" smtClean="0">
                <a:solidFill>
                  <a:schemeClr val="bg1"/>
                </a:solidFill>
                <a:latin typeface="Verdana" pitchFamily="34" charset="0"/>
              </a:rPr>
              <a:t>terminology</a:t>
            </a:r>
            <a:endParaRPr lang="it-IT" sz="1600" b="1" dirty="0">
              <a:solidFill>
                <a:schemeClr val="bg1"/>
              </a:solidFill>
              <a:latin typeface="Verdana" pitchFamily="34" charset="0"/>
            </a:endParaRPr>
          </a:p>
        </p:txBody>
      </p:sp>
      <p:sp>
        <p:nvSpPr>
          <p:cNvPr id="157700" name="Text Box 4"/>
          <p:cNvSpPr txBox="1">
            <a:spLocks noChangeArrowheads="1"/>
          </p:cNvSpPr>
          <p:nvPr/>
        </p:nvSpPr>
        <p:spPr bwMode="auto">
          <a:xfrm>
            <a:off x="217488" y="3978930"/>
            <a:ext cx="8821737" cy="1754326"/>
          </a:xfrm>
          <a:prstGeom prst="rect">
            <a:avLst/>
          </a:prstGeom>
          <a:noFill/>
          <a:ln w="9525" algn="ctr">
            <a:noFill/>
            <a:miter lim="800000"/>
            <a:headEnd/>
            <a:tailEnd/>
          </a:ln>
          <a:effectLst/>
        </p:spPr>
        <p:txBody>
          <a:bodyPr>
            <a:spAutoFit/>
          </a:bodyPr>
          <a:lstStyle/>
          <a:p>
            <a:pPr marL="711200" lvl="1" indent="-265113" defTabSz="900113">
              <a:lnSpc>
                <a:spcPct val="90000"/>
              </a:lnSpc>
              <a:spcBef>
                <a:spcPct val="60000"/>
              </a:spcBef>
              <a:buSzPct val="150000"/>
              <a:buFont typeface="Arial" pitchFamily="34" charset="0"/>
              <a:buChar char="•"/>
              <a:tabLst>
                <a:tab pos="0" algn="l"/>
              </a:tabLst>
            </a:pPr>
            <a:r>
              <a:rPr lang="en-US" sz="1800" dirty="0" smtClean="0">
                <a:solidFill>
                  <a:srgbClr val="FFFF00"/>
                </a:solidFill>
              </a:rPr>
              <a:t>Spatially-distributed model: model’s equations are applied at local instead of catchment scale.</a:t>
            </a:r>
            <a:r>
              <a:rPr lang="en-US" sz="1800" dirty="0" smtClean="0">
                <a:solidFill>
                  <a:srgbClr val="FF3300"/>
                </a:solidFill>
              </a:rPr>
              <a:t> </a:t>
            </a:r>
            <a:r>
              <a:rPr lang="en-US" sz="1800" dirty="0" smtClean="0">
                <a:solidFill>
                  <a:schemeClr val="bg1"/>
                </a:solidFill>
              </a:rPr>
              <a:t>Spatial </a:t>
            </a:r>
            <a:r>
              <a:rPr lang="en-US" sz="1800" dirty="0" err="1" smtClean="0">
                <a:solidFill>
                  <a:schemeClr val="bg1"/>
                </a:solidFill>
              </a:rPr>
              <a:t>discretization</a:t>
            </a:r>
            <a:r>
              <a:rPr lang="en-US" sz="1800" dirty="0" smtClean="0">
                <a:solidFill>
                  <a:schemeClr val="bg1"/>
                </a:solidFill>
              </a:rPr>
              <a:t> is obtained by subdividing the catchment in subunits (</a:t>
            </a:r>
            <a:r>
              <a:rPr lang="en-US" sz="1800" dirty="0" err="1" smtClean="0">
                <a:solidFill>
                  <a:schemeClr val="bg1"/>
                </a:solidFill>
              </a:rPr>
              <a:t>subcatchments</a:t>
            </a:r>
            <a:r>
              <a:rPr lang="en-US" sz="1800" dirty="0" smtClean="0">
                <a:solidFill>
                  <a:schemeClr val="bg1"/>
                </a:solidFill>
              </a:rPr>
              <a:t>, regular grids, etc).</a:t>
            </a:r>
            <a:endParaRPr lang="en-US" sz="1800" dirty="0">
              <a:solidFill>
                <a:schemeClr val="bg1"/>
              </a:solidFill>
            </a:endParaRPr>
          </a:p>
          <a:p>
            <a:pPr marL="711200" lvl="1" indent="-265113" defTabSz="900113">
              <a:lnSpc>
                <a:spcPct val="90000"/>
              </a:lnSpc>
              <a:spcBef>
                <a:spcPct val="60000"/>
              </a:spcBef>
              <a:buSzPct val="150000"/>
              <a:buFont typeface="Arial" pitchFamily="34" charset="0"/>
              <a:buChar char="•"/>
              <a:tabLst>
                <a:tab pos="0" algn="l"/>
              </a:tabLst>
            </a:pPr>
            <a:r>
              <a:rPr lang="en-US" sz="1800" dirty="0" smtClean="0">
                <a:solidFill>
                  <a:srgbClr val="FFFF00"/>
                </a:solidFill>
              </a:rPr>
              <a:t>Deterministic model: model in which outcomes are precisely determined</a:t>
            </a:r>
            <a:r>
              <a:rPr lang="en-US" sz="1800" dirty="0" smtClean="0">
                <a:solidFill>
                  <a:srgbClr val="FF3300"/>
                </a:solidFill>
              </a:rPr>
              <a:t> </a:t>
            </a:r>
            <a:r>
              <a:rPr lang="en-US" sz="1800" dirty="0" smtClean="0">
                <a:solidFill>
                  <a:schemeClr val="bg1"/>
                </a:solidFill>
              </a:rPr>
              <a:t>through known relationships among states and events, without any room for random variation. In such model, a given input will always produce the same output</a:t>
            </a:r>
          </a:p>
        </p:txBody>
      </p:sp>
      <p:pic>
        <p:nvPicPr>
          <p:cNvPr id="157701" name="Picture 5"/>
          <p:cNvPicPr>
            <a:picLocks noChangeAspect="1" noChangeArrowheads="1"/>
          </p:cNvPicPr>
          <p:nvPr/>
        </p:nvPicPr>
        <p:blipFill>
          <a:blip r:embed="rId2" cstate="print"/>
          <a:srcRect/>
          <a:stretch>
            <a:fillRect/>
          </a:stretch>
        </p:blipFill>
        <p:spPr bwMode="auto">
          <a:xfrm>
            <a:off x="7670200" y="1937299"/>
            <a:ext cx="1116642" cy="1533522"/>
          </a:xfrm>
          <a:prstGeom prst="rect">
            <a:avLst/>
          </a:prstGeom>
          <a:noFill/>
          <a:ln w="9525">
            <a:noFill/>
            <a:miter lim="800000"/>
            <a:headEnd/>
            <a:tailEnd/>
          </a:ln>
          <a:effectLst/>
        </p:spPr>
      </p:pic>
      <p:sp>
        <p:nvSpPr>
          <p:cNvPr id="6" name="Text Box 4"/>
          <p:cNvSpPr txBox="1">
            <a:spLocks noChangeArrowheads="1"/>
          </p:cNvSpPr>
          <p:nvPr/>
        </p:nvSpPr>
        <p:spPr bwMode="auto">
          <a:xfrm>
            <a:off x="212757" y="2178730"/>
            <a:ext cx="6931011" cy="1754326"/>
          </a:xfrm>
          <a:prstGeom prst="rect">
            <a:avLst/>
          </a:prstGeom>
          <a:noFill/>
          <a:ln w="9525" algn="ctr">
            <a:noFill/>
            <a:miter lim="800000"/>
            <a:headEnd/>
            <a:tailEnd/>
          </a:ln>
          <a:effectLst/>
        </p:spPr>
        <p:txBody>
          <a:bodyPr wrap="square">
            <a:spAutoFit/>
          </a:bodyPr>
          <a:lstStyle/>
          <a:p>
            <a:pPr defTabSz="900113">
              <a:lnSpc>
                <a:spcPct val="90000"/>
              </a:lnSpc>
              <a:spcBef>
                <a:spcPct val="60000"/>
              </a:spcBef>
              <a:buSzPct val="150000"/>
              <a:tabLst>
                <a:tab pos="0" algn="l"/>
              </a:tabLst>
            </a:pPr>
            <a:r>
              <a:rPr lang="en-US" sz="1800" dirty="0" smtClean="0">
                <a:solidFill>
                  <a:schemeClr val="bg1"/>
                </a:solidFill>
              </a:rPr>
              <a:t>Physically-based, spatially-distributed and deterministic are often used as synonyms. This is not correct.</a:t>
            </a:r>
            <a:endParaRPr lang="en-US" sz="1800" dirty="0" smtClean="0">
              <a:solidFill>
                <a:srgbClr val="FFFF00"/>
              </a:solidFill>
            </a:endParaRPr>
          </a:p>
          <a:p>
            <a:pPr marL="711200" lvl="1" indent="-265113" defTabSz="900113">
              <a:lnSpc>
                <a:spcPct val="90000"/>
              </a:lnSpc>
              <a:spcBef>
                <a:spcPct val="60000"/>
              </a:spcBef>
              <a:buSzPct val="150000"/>
              <a:buFont typeface="Arial" pitchFamily="34" charset="0"/>
              <a:buChar char="•"/>
              <a:tabLst>
                <a:tab pos="0" algn="l"/>
              </a:tabLst>
            </a:pPr>
            <a:r>
              <a:rPr lang="en-US" sz="1800" dirty="0" smtClean="0">
                <a:solidFill>
                  <a:srgbClr val="FFFF00"/>
                </a:solidFill>
              </a:rPr>
              <a:t>Physically-based model: based on the application of the laws of physics.</a:t>
            </a:r>
            <a:r>
              <a:rPr lang="en-US" sz="1800" dirty="0" smtClean="0">
                <a:solidFill>
                  <a:srgbClr val="FF3300"/>
                </a:solidFill>
              </a:rPr>
              <a:t> </a:t>
            </a:r>
            <a:r>
              <a:rPr lang="en-US" sz="1800" dirty="0" smtClean="0">
                <a:solidFill>
                  <a:schemeClr val="bg1"/>
                </a:solidFill>
              </a:rPr>
              <a:t>In hydrology, the most used physical laws are the Newton’s law of the gravitation and the laws of conservation of mass, energy and momentum.</a:t>
            </a:r>
            <a:endParaRPr lang="en-US" sz="1800" dirty="0">
              <a:solidFill>
                <a:schemeClr val="bg1"/>
              </a:solidFill>
            </a:endParaRPr>
          </a:p>
        </p:txBody>
      </p:sp>
      <p:sp>
        <p:nvSpPr>
          <p:cNvPr id="8" name="Rettangolo 7"/>
          <p:cNvSpPr/>
          <p:nvPr/>
        </p:nvSpPr>
        <p:spPr>
          <a:xfrm>
            <a:off x="7215222" y="3399383"/>
            <a:ext cx="2071686" cy="461665"/>
          </a:xfrm>
          <a:prstGeom prst="rect">
            <a:avLst/>
          </a:prstGeom>
        </p:spPr>
        <p:txBody>
          <a:bodyPr wrap="square">
            <a:spAutoFit/>
          </a:bodyPr>
          <a:lstStyle/>
          <a:p>
            <a:pPr algn="ctr"/>
            <a:r>
              <a:rPr lang="en-US" sz="1200" dirty="0" smtClean="0">
                <a:solidFill>
                  <a:schemeClr val="bg1"/>
                </a:solidFill>
              </a:rPr>
              <a:t>Sir Isaac Newton </a:t>
            </a:r>
            <a:br>
              <a:rPr lang="en-US" sz="1200" dirty="0" smtClean="0">
                <a:solidFill>
                  <a:schemeClr val="bg1"/>
                </a:solidFill>
              </a:rPr>
            </a:br>
            <a:r>
              <a:rPr lang="en-US" sz="1200" dirty="0" smtClean="0">
                <a:solidFill>
                  <a:schemeClr val="bg1"/>
                </a:solidFill>
              </a:rPr>
              <a:t>(1689, by Godfrey Kneller)</a:t>
            </a:r>
            <a:endParaRPr lang="it-IT" sz="12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0" y="857232"/>
            <a:ext cx="9144000" cy="576263"/>
          </a:xfrm>
          <a:prstGeom prst="rect">
            <a:avLst/>
          </a:prstGeom>
          <a:noFill/>
          <a:ln w="9525">
            <a:noFill/>
            <a:miter lim="800000"/>
            <a:headEnd/>
            <a:tailEnd/>
          </a:ln>
          <a:effectLst/>
        </p:spPr>
        <p:txBody>
          <a:bodyPr lIns="114264" tIns="114264" rIns="0" bIns="114264"/>
          <a:lstStyle/>
          <a:p>
            <a:pPr algn="ctr">
              <a:spcBef>
                <a:spcPct val="50000"/>
              </a:spcBef>
            </a:pPr>
            <a:r>
              <a:rPr lang="it-IT" b="1" dirty="0" smtClean="0">
                <a:solidFill>
                  <a:schemeClr val="bg1"/>
                </a:solidFill>
                <a:latin typeface="Verdana" pitchFamily="34" charset="0"/>
              </a:rPr>
              <a:t>A premise on </a:t>
            </a:r>
            <a:r>
              <a:rPr lang="it-IT" b="1" dirty="0" err="1" smtClean="0">
                <a:solidFill>
                  <a:schemeClr val="bg1"/>
                </a:solidFill>
                <a:latin typeface="Verdana" pitchFamily="34" charset="0"/>
              </a:rPr>
              <a:t>terminology</a:t>
            </a:r>
            <a:endParaRPr lang="it-IT" sz="1600" b="1" dirty="0">
              <a:solidFill>
                <a:schemeClr val="bg1"/>
              </a:solidFill>
              <a:latin typeface="Verdana" pitchFamily="34" charset="0"/>
            </a:endParaRPr>
          </a:p>
        </p:txBody>
      </p:sp>
      <p:sp>
        <p:nvSpPr>
          <p:cNvPr id="6" name="Text Box 4"/>
          <p:cNvSpPr txBox="1">
            <a:spLocks noChangeArrowheads="1"/>
          </p:cNvSpPr>
          <p:nvPr/>
        </p:nvSpPr>
        <p:spPr bwMode="auto">
          <a:xfrm>
            <a:off x="107504" y="1547891"/>
            <a:ext cx="8931243" cy="4524315"/>
          </a:xfrm>
          <a:prstGeom prst="rect">
            <a:avLst/>
          </a:prstGeom>
          <a:noFill/>
          <a:ln w="9525" algn="ctr">
            <a:noFill/>
            <a:miter lim="800000"/>
            <a:headEnd/>
            <a:tailEnd/>
          </a:ln>
          <a:effectLst/>
        </p:spPr>
        <p:txBody>
          <a:bodyPr wrap="square">
            <a:spAutoFit/>
          </a:bodyPr>
          <a:lstStyle/>
          <a:p>
            <a:r>
              <a:rPr lang="en-US" sz="1800" dirty="0" smtClean="0">
                <a:solidFill>
                  <a:schemeClr val="bg1"/>
                </a:solidFill>
              </a:rPr>
              <a:t>Fluid mechanics obeys the laws of physics. </a:t>
            </a:r>
            <a:r>
              <a:rPr lang="en-GB" sz="1800" dirty="0" smtClean="0">
                <a:solidFill>
                  <a:schemeClr val="bg1"/>
                </a:solidFill>
              </a:rPr>
              <a:t>However:</a:t>
            </a:r>
            <a:endParaRPr lang="it-IT" sz="1800" dirty="0" smtClean="0">
              <a:solidFill>
                <a:schemeClr val="bg1"/>
              </a:solidFill>
            </a:endParaRPr>
          </a:p>
          <a:p>
            <a:pPr marL="711200" lvl="1" indent="-265113" defTabSz="900113">
              <a:lnSpc>
                <a:spcPct val="90000"/>
              </a:lnSpc>
              <a:spcBef>
                <a:spcPct val="60000"/>
              </a:spcBef>
              <a:buSzPct val="150000"/>
              <a:buFont typeface="Arial" pitchFamily="34" charset="0"/>
              <a:buChar char="•"/>
              <a:tabLst>
                <a:tab pos="0" algn="l"/>
              </a:tabLst>
            </a:pPr>
            <a:r>
              <a:rPr lang="en-GB" sz="1800" dirty="0" smtClean="0">
                <a:solidFill>
                  <a:srgbClr val="FFFF00"/>
                </a:solidFill>
              </a:rPr>
              <a:t>Most flows </a:t>
            </a:r>
            <a:r>
              <a:rPr lang="en-GB" sz="1800" dirty="0" smtClean="0">
                <a:solidFill>
                  <a:schemeClr val="bg1"/>
                </a:solidFill>
              </a:rPr>
              <a:t>are turbulent and thus </a:t>
            </a:r>
            <a:r>
              <a:rPr lang="en-GB" sz="1800" dirty="0" smtClean="0">
                <a:solidFill>
                  <a:srgbClr val="FFFF00"/>
                </a:solidFill>
              </a:rPr>
              <a:t>can be described only probabilistically </a:t>
            </a:r>
            <a:r>
              <a:rPr lang="en-GB" sz="1800" dirty="0" smtClean="0">
                <a:solidFill>
                  <a:schemeClr val="bg1"/>
                </a:solidFill>
              </a:rPr>
              <a:t>(note that the stress tensor in turbulent flows involves </a:t>
            </a:r>
            <a:r>
              <a:rPr lang="en-GB" sz="1800" dirty="0" err="1" smtClean="0">
                <a:solidFill>
                  <a:schemeClr val="bg1"/>
                </a:solidFill>
              </a:rPr>
              <a:t>covariances</a:t>
            </a:r>
            <a:r>
              <a:rPr lang="en-GB" sz="1800" dirty="0" smtClean="0">
                <a:solidFill>
                  <a:schemeClr val="bg1"/>
                </a:solidFill>
              </a:rPr>
              <a:t> of velocities).</a:t>
            </a:r>
            <a:endParaRPr lang="it-IT" sz="1800" dirty="0" smtClean="0">
              <a:solidFill>
                <a:schemeClr val="bg1"/>
              </a:solidFill>
            </a:endParaRPr>
          </a:p>
          <a:p>
            <a:pPr marL="711200" lvl="1" indent="-265113" defTabSz="900113">
              <a:lnSpc>
                <a:spcPct val="90000"/>
              </a:lnSpc>
              <a:spcBef>
                <a:spcPct val="60000"/>
              </a:spcBef>
              <a:buSzPct val="150000"/>
              <a:buFont typeface="Arial" pitchFamily="34" charset="0"/>
              <a:buChar char="•"/>
              <a:tabLst>
                <a:tab pos="0" algn="l"/>
              </a:tabLst>
            </a:pPr>
            <a:r>
              <a:rPr lang="en-GB" sz="1800" dirty="0" smtClean="0">
                <a:solidFill>
                  <a:schemeClr val="bg1"/>
                </a:solidFill>
              </a:rPr>
              <a:t>Even viscous flows are au fond described in statistical </a:t>
            </a:r>
            <a:r>
              <a:rPr lang="en-GB" sz="1800" dirty="0" err="1" smtClean="0">
                <a:solidFill>
                  <a:schemeClr val="bg1"/>
                </a:solidFill>
              </a:rPr>
              <a:t>thermodynamical</a:t>
            </a:r>
            <a:r>
              <a:rPr lang="en-GB" sz="1800" dirty="0" smtClean="0">
                <a:solidFill>
                  <a:schemeClr val="bg1"/>
                </a:solidFill>
              </a:rPr>
              <a:t> terms macroscopically lumping interactions at the molecular level.</a:t>
            </a:r>
            <a:endParaRPr lang="it-IT" sz="1800" dirty="0" smtClean="0">
              <a:solidFill>
                <a:schemeClr val="bg1"/>
              </a:solidFill>
            </a:endParaRPr>
          </a:p>
          <a:p>
            <a:pPr defTabSz="900113">
              <a:lnSpc>
                <a:spcPct val="90000"/>
              </a:lnSpc>
              <a:spcBef>
                <a:spcPct val="60000"/>
              </a:spcBef>
              <a:buSzPct val="150000"/>
              <a:tabLst>
                <a:tab pos="0" algn="l"/>
              </a:tabLst>
            </a:pPr>
            <a:r>
              <a:rPr lang="en-US" sz="1800" dirty="0" smtClean="0">
                <a:solidFill>
                  <a:schemeClr val="bg1"/>
                </a:solidFill>
              </a:rPr>
              <a:t>It follows that:</a:t>
            </a:r>
          </a:p>
          <a:p>
            <a:pPr marL="711200" lvl="1" indent="-265113" defTabSz="900113">
              <a:lnSpc>
                <a:spcPct val="90000"/>
              </a:lnSpc>
              <a:spcBef>
                <a:spcPct val="60000"/>
              </a:spcBef>
              <a:buSzPct val="150000"/>
              <a:buFont typeface="Arial" pitchFamily="34" charset="0"/>
              <a:buChar char="•"/>
              <a:tabLst>
                <a:tab pos="0" algn="l"/>
              </a:tabLst>
            </a:pPr>
            <a:r>
              <a:rPr lang="en-US" sz="1800" dirty="0" smtClean="0">
                <a:solidFill>
                  <a:srgbClr val="FFFF00"/>
                </a:solidFill>
              </a:rPr>
              <a:t>A physically-based model is not necessarily deterministic</a:t>
            </a:r>
            <a:r>
              <a:rPr lang="en-US" sz="1800" dirty="0" smtClean="0">
                <a:solidFill>
                  <a:schemeClr val="bg1"/>
                </a:solidFill>
              </a:rPr>
              <a:t>.</a:t>
            </a:r>
          </a:p>
          <a:p>
            <a:pPr marL="0" lvl="1" defTabSz="900113">
              <a:lnSpc>
                <a:spcPct val="90000"/>
              </a:lnSpc>
              <a:spcBef>
                <a:spcPct val="60000"/>
              </a:spcBef>
              <a:buSzPct val="150000"/>
              <a:tabLst>
                <a:tab pos="0" algn="l"/>
              </a:tabLst>
            </a:pPr>
            <a:r>
              <a:rPr lang="en-GB" sz="1800" dirty="0" smtClean="0">
                <a:solidFill>
                  <a:schemeClr val="bg1"/>
                </a:solidFill>
              </a:rPr>
              <a:t>A hydrological model should, in addition to be physically-based, also consider chemistry, ecology, etc.</a:t>
            </a:r>
            <a:endParaRPr lang="en-US" sz="1800" dirty="0" smtClean="0">
              <a:solidFill>
                <a:schemeClr val="bg1"/>
              </a:solidFill>
            </a:endParaRPr>
          </a:p>
          <a:p>
            <a:pPr marL="0" lvl="1" defTabSz="900113">
              <a:lnSpc>
                <a:spcPct val="90000"/>
              </a:lnSpc>
              <a:spcBef>
                <a:spcPct val="60000"/>
              </a:spcBef>
              <a:buSzPct val="150000"/>
              <a:tabLst>
                <a:tab pos="0" algn="l"/>
              </a:tabLst>
            </a:pPr>
            <a:r>
              <a:rPr lang="en-US" sz="1800" dirty="0" smtClean="0">
                <a:solidFill>
                  <a:schemeClr val="bg1"/>
                </a:solidFill>
              </a:rPr>
              <a:t>In view of the extreme complexity, diversity and heterogeneity of meteorological  and hydrological processes (rainfall, soil properties…) physically-based equations are typically applied at local (small spatial) scale. It follows that:</a:t>
            </a:r>
          </a:p>
          <a:p>
            <a:pPr marL="711200" lvl="1" indent="-265113" defTabSz="900113">
              <a:lnSpc>
                <a:spcPct val="90000"/>
              </a:lnSpc>
              <a:spcBef>
                <a:spcPct val="60000"/>
              </a:spcBef>
              <a:buSzPct val="150000"/>
              <a:buFont typeface="Arial" pitchFamily="34" charset="0"/>
              <a:buChar char="•"/>
              <a:tabLst>
                <a:tab pos="0" algn="l"/>
              </a:tabLst>
            </a:pPr>
            <a:r>
              <a:rPr lang="en-US" sz="1800" dirty="0" smtClean="0">
                <a:solidFill>
                  <a:srgbClr val="FFFF00"/>
                </a:solidFill>
              </a:rPr>
              <a:t>A physically-based model often requires a spatially-distributed representation.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0" y="857232"/>
            <a:ext cx="9144000" cy="576263"/>
          </a:xfrm>
          <a:prstGeom prst="rect">
            <a:avLst/>
          </a:prstGeom>
          <a:noFill/>
          <a:ln w="9525">
            <a:noFill/>
            <a:miter lim="800000"/>
            <a:headEnd/>
            <a:tailEnd/>
          </a:ln>
          <a:effectLst/>
        </p:spPr>
        <p:txBody>
          <a:bodyPr lIns="114264" tIns="114264" rIns="0" bIns="114264"/>
          <a:lstStyle/>
          <a:p>
            <a:pPr algn="ctr">
              <a:spcBef>
                <a:spcPct val="50000"/>
              </a:spcBef>
            </a:pPr>
            <a:r>
              <a:rPr lang="it-IT" b="1" dirty="0" smtClean="0">
                <a:solidFill>
                  <a:schemeClr val="bg1"/>
                </a:solidFill>
                <a:latin typeface="Verdana" pitchFamily="34" charset="0"/>
              </a:rPr>
              <a:t>A premise on </a:t>
            </a:r>
            <a:r>
              <a:rPr lang="it-IT" b="1" dirty="0" err="1" smtClean="0">
                <a:solidFill>
                  <a:schemeClr val="bg1"/>
                </a:solidFill>
                <a:latin typeface="Verdana" pitchFamily="34" charset="0"/>
              </a:rPr>
              <a:t>terminology</a:t>
            </a:r>
            <a:endParaRPr lang="it-IT" sz="1600" b="1" dirty="0">
              <a:solidFill>
                <a:schemeClr val="bg1"/>
              </a:solidFill>
              <a:latin typeface="Verdana" pitchFamily="34" charset="0"/>
            </a:endParaRPr>
          </a:p>
        </p:txBody>
      </p:sp>
      <p:sp>
        <p:nvSpPr>
          <p:cNvPr id="6" name="Text Box 4"/>
          <p:cNvSpPr txBox="1">
            <a:spLocks noChangeArrowheads="1"/>
          </p:cNvSpPr>
          <p:nvPr/>
        </p:nvSpPr>
        <p:spPr bwMode="auto">
          <a:xfrm>
            <a:off x="212757" y="2059591"/>
            <a:ext cx="8931243" cy="3831818"/>
          </a:xfrm>
          <a:prstGeom prst="rect">
            <a:avLst/>
          </a:prstGeom>
          <a:noFill/>
          <a:ln w="9525" algn="ctr">
            <a:noFill/>
            <a:miter lim="800000"/>
            <a:headEnd/>
            <a:tailEnd/>
          </a:ln>
          <a:effectLst/>
        </p:spPr>
        <p:txBody>
          <a:bodyPr wrap="square">
            <a:spAutoFit/>
          </a:bodyPr>
          <a:lstStyle/>
          <a:p>
            <a:pPr defTabSz="900113">
              <a:lnSpc>
                <a:spcPct val="90000"/>
              </a:lnSpc>
              <a:spcBef>
                <a:spcPct val="60000"/>
              </a:spcBef>
              <a:buSzPct val="150000"/>
              <a:tabLst>
                <a:tab pos="0" algn="l"/>
              </a:tabLst>
            </a:pPr>
            <a:r>
              <a:rPr lang="en-US" sz="1800" dirty="0" smtClean="0">
                <a:solidFill>
                  <a:schemeClr val="bg1"/>
                </a:solidFill>
              </a:rPr>
              <a:t>In fact, </a:t>
            </a:r>
            <a:r>
              <a:rPr lang="en-US" sz="1800" dirty="0" smtClean="0">
                <a:solidFill>
                  <a:srgbClr val="FFFF00"/>
                </a:solidFill>
              </a:rPr>
              <a:t>some uncertainty </a:t>
            </a:r>
            <a:r>
              <a:rPr lang="en-US" sz="1800" dirty="0" smtClean="0">
                <a:solidFill>
                  <a:schemeClr val="bg1"/>
                </a:solidFill>
              </a:rPr>
              <a:t>is always present in hydrological</a:t>
            </a:r>
            <a:br>
              <a:rPr lang="en-US" sz="1800" dirty="0" smtClean="0">
                <a:solidFill>
                  <a:schemeClr val="bg1"/>
                </a:solidFill>
              </a:rPr>
            </a:br>
            <a:r>
              <a:rPr lang="en-US" sz="1800" dirty="0" smtClean="0">
                <a:solidFill>
                  <a:schemeClr val="bg1"/>
                </a:solidFill>
              </a:rPr>
              <a:t>modeling. </a:t>
            </a:r>
            <a:r>
              <a:rPr lang="en-US" sz="1800" dirty="0" smtClean="0">
                <a:solidFill>
                  <a:srgbClr val="FFFF00"/>
                </a:solidFill>
              </a:rPr>
              <a:t>Such uncertainty is </a:t>
            </a:r>
            <a:r>
              <a:rPr lang="en-US" sz="1800" dirty="0" smtClean="0">
                <a:solidFill>
                  <a:schemeClr val="bg1"/>
                </a:solidFill>
              </a:rPr>
              <a:t>not related to limited </a:t>
            </a:r>
            <a:br>
              <a:rPr lang="en-US" sz="1800" dirty="0" smtClean="0">
                <a:solidFill>
                  <a:schemeClr val="bg1"/>
                </a:solidFill>
              </a:rPr>
            </a:br>
            <a:r>
              <a:rPr lang="en-US" sz="1800" dirty="0" smtClean="0">
                <a:solidFill>
                  <a:schemeClr val="bg1"/>
                </a:solidFill>
              </a:rPr>
              <a:t>knowledge (epistemic uncertainty) but is rather </a:t>
            </a:r>
            <a:br>
              <a:rPr lang="en-US" sz="1800" dirty="0" smtClean="0">
                <a:solidFill>
                  <a:schemeClr val="bg1"/>
                </a:solidFill>
              </a:rPr>
            </a:br>
            <a:r>
              <a:rPr lang="en-US" sz="1800" dirty="0" smtClean="0">
                <a:solidFill>
                  <a:srgbClr val="FFFF00"/>
                </a:solidFill>
              </a:rPr>
              <a:t>unavoidable</a:t>
            </a:r>
            <a:r>
              <a:rPr lang="en-US" sz="1800" dirty="0" smtClean="0">
                <a:solidFill>
                  <a:schemeClr val="bg1"/>
                </a:solidFill>
              </a:rPr>
              <a:t>.</a:t>
            </a:r>
          </a:p>
          <a:p>
            <a:pPr defTabSz="900113">
              <a:lnSpc>
                <a:spcPct val="90000"/>
              </a:lnSpc>
              <a:spcBef>
                <a:spcPct val="60000"/>
              </a:spcBef>
              <a:buSzPct val="150000"/>
              <a:tabLst>
                <a:tab pos="0" algn="l"/>
              </a:tabLst>
            </a:pPr>
            <a:r>
              <a:rPr lang="en-US" sz="1800" dirty="0" smtClean="0">
                <a:solidFill>
                  <a:schemeClr val="bg1"/>
                </a:solidFill>
              </a:rPr>
              <a:t>It follows that </a:t>
            </a:r>
            <a:r>
              <a:rPr lang="en-US" sz="1800" dirty="0" smtClean="0">
                <a:solidFill>
                  <a:srgbClr val="FFFF00"/>
                </a:solidFill>
              </a:rPr>
              <a:t>a deterministic representation is not possible</a:t>
            </a:r>
            <a:br>
              <a:rPr lang="en-US" sz="1800" dirty="0" smtClean="0">
                <a:solidFill>
                  <a:srgbClr val="FFFF00"/>
                </a:solidFill>
              </a:rPr>
            </a:br>
            <a:r>
              <a:rPr lang="en-US" sz="1800" dirty="0" smtClean="0">
                <a:solidFill>
                  <a:srgbClr val="FFFF00"/>
                </a:solidFill>
              </a:rPr>
              <a:t>in catchment hydrology.</a:t>
            </a:r>
          </a:p>
          <a:p>
            <a:pPr defTabSz="900113">
              <a:lnSpc>
                <a:spcPct val="90000"/>
              </a:lnSpc>
              <a:spcBef>
                <a:spcPct val="60000"/>
              </a:spcBef>
              <a:buSzPct val="150000"/>
              <a:tabLst>
                <a:tab pos="0" algn="l"/>
              </a:tabLst>
            </a:pPr>
            <a:r>
              <a:rPr lang="en-US" sz="1800" dirty="0" smtClean="0">
                <a:solidFill>
                  <a:schemeClr val="bg1"/>
                </a:solidFill>
              </a:rPr>
              <a:t>The most comprehensive way of dealing with uncertainty</a:t>
            </a:r>
            <a:br>
              <a:rPr lang="en-US" sz="1800" dirty="0" smtClean="0">
                <a:solidFill>
                  <a:schemeClr val="bg1"/>
                </a:solidFill>
              </a:rPr>
            </a:br>
            <a:r>
              <a:rPr lang="en-US" sz="1800" dirty="0" smtClean="0">
                <a:solidFill>
                  <a:schemeClr val="bg1"/>
                </a:solidFill>
              </a:rPr>
              <a:t>is statistics, through the theory of probability.</a:t>
            </a:r>
          </a:p>
          <a:p>
            <a:pPr defTabSz="900113">
              <a:lnSpc>
                <a:spcPct val="90000"/>
              </a:lnSpc>
              <a:spcBef>
                <a:spcPct val="60000"/>
              </a:spcBef>
              <a:buSzPct val="150000"/>
              <a:tabLst>
                <a:tab pos="0" algn="l"/>
              </a:tabLst>
            </a:pPr>
            <a:r>
              <a:rPr lang="en-US" sz="1800" dirty="0" smtClean="0">
                <a:solidFill>
                  <a:schemeClr val="bg1"/>
                </a:solidFill>
              </a:rPr>
              <a:t>Therefore </a:t>
            </a:r>
            <a:r>
              <a:rPr lang="en-US" sz="1800" dirty="0" smtClean="0">
                <a:solidFill>
                  <a:srgbClr val="FFFF00"/>
                </a:solidFill>
              </a:rPr>
              <a:t>a stochastic representation is unavoidable in catchment hydrology</a:t>
            </a:r>
            <a:br>
              <a:rPr lang="en-US" sz="1800" dirty="0" smtClean="0">
                <a:solidFill>
                  <a:srgbClr val="FFFF00"/>
                </a:solidFill>
              </a:rPr>
            </a:br>
            <a:r>
              <a:rPr lang="en-US" sz="1800" dirty="0" smtClean="0">
                <a:solidFill>
                  <a:srgbClr val="FFFF00"/>
                </a:solidFill>
              </a:rPr>
              <a:t>(sorry for that...     </a:t>
            </a:r>
            <a:r>
              <a:rPr lang="en-US" sz="1800" dirty="0" smtClean="0">
                <a:solidFill>
                  <a:srgbClr val="FFFF00"/>
                </a:solidFill>
                <a:latin typeface="Wingdings"/>
              </a:rPr>
              <a:t> </a:t>
            </a:r>
            <a:r>
              <a:rPr lang="en-US" sz="1800" dirty="0" smtClean="0">
                <a:solidFill>
                  <a:srgbClr val="FFFF00"/>
                </a:solidFill>
              </a:rPr>
              <a:t>)</a:t>
            </a:r>
            <a:r>
              <a:rPr lang="en-US" sz="1800" dirty="0" smtClean="0">
                <a:solidFill>
                  <a:schemeClr val="bg1"/>
                </a:solidFill>
              </a:rPr>
              <a:t>.</a:t>
            </a:r>
            <a:br>
              <a:rPr lang="en-US" sz="1800" dirty="0" smtClean="0">
                <a:solidFill>
                  <a:schemeClr val="bg1"/>
                </a:solidFill>
              </a:rPr>
            </a:br>
            <a:r>
              <a:rPr lang="en-US" sz="1800" dirty="0" smtClean="0">
                <a:solidFill>
                  <a:schemeClr val="bg1"/>
                </a:solidFill>
              </a:rPr>
              <a:t/>
            </a:r>
            <a:br>
              <a:rPr lang="en-US" sz="1800" dirty="0" smtClean="0">
                <a:solidFill>
                  <a:schemeClr val="bg1"/>
                </a:solidFill>
              </a:rPr>
            </a:br>
            <a:r>
              <a:rPr lang="en-US" sz="1800" dirty="0" smtClean="0">
                <a:solidFill>
                  <a:schemeClr val="bg1"/>
                </a:solidFill>
              </a:rPr>
              <a:t>The way forward is the </a:t>
            </a:r>
            <a:r>
              <a:rPr lang="en-US" sz="1800" dirty="0" smtClean="0">
                <a:solidFill>
                  <a:srgbClr val="FFFF00"/>
                </a:solidFill>
              </a:rPr>
              <a:t>stochastic physically-based model</a:t>
            </a:r>
            <a:r>
              <a:rPr lang="en-US" sz="1800" dirty="0" smtClean="0">
                <a:solidFill>
                  <a:schemeClr val="bg1"/>
                </a:solidFill>
              </a:rPr>
              <a:t>, a classical concept that needs to be brought in new light. </a:t>
            </a:r>
          </a:p>
        </p:txBody>
      </p:sp>
      <p:pic>
        <p:nvPicPr>
          <p:cNvPr id="8195" name="Picture 3"/>
          <p:cNvPicPr>
            <a:picLocks noChangeAspect="1" noChangeArrowheads="1"/>
          </p:cNvPicPr>
          <p:nvPr/>
        </p:nvPicPr>
        <p:blipFill>
          <a:blip r:embed="rId2" cstate="print"/>
          <a:srcRect/>
          <a:stretch>
            <a:fillRect/>
          </a:stretch>
        </p:blipFill>
        <p:spPr bwMode="auto">
          <a:xfrm>
            <a:off x="6151153" y="2000240"/>
            <a:ext cx="2813335" cy="2170287"/>
          </a:xfrm>
          <a:prstGeom prst="rect">
            <a:avLst/>
          </a:prstGeom>
          <a:noFill/>
          <a:ln w="9525">
            <a:noFill/>
            <a:miter lim="800000"/>
            <a:headEnd/>
            <a:tailEnd/>
          </a:ln>
          <a:effectLst/>
        </p:spPr>
      </p:pic>
      <p:sp>
        <p:nvSpPr>
          <p:cNvPr id="9" name="Rettangolo 8"/>
          <p:cNvSpPr/>
          <p:nvPr/>
        </p:nvSpPr>
        <p:spPr>
          <a:xfrm>
            <a:off x="6156176" y="4160480"/>
            <a:ext cx="2878865" cy="276999"/>
          </a:xfrm>
          <a:prstGeom prst="rect">
            <a:avLst/>
          </a:prstGeom>
        </p:spPr>
        <p:txBody>
          <a:bodyPr wrap="none">
            <a:spAutoFit/>
          </a:bodyPr>
          <a:lstStyle/>
          <a:p>
            <a:r>
              <a:rPr lang="it-IT" sz="1200" dirty="0" smtClean="0">
                <a:solidFill>
                  <a:schemeClr val="bg1"/>
                </a:solidFill>
              </a:rPr>
              <a:t>Figure </a:t>
            </a:r>
            <a:r>
              <a:rPr lang="it-IT" sz="1200" dirty="0" err="1" smtClean="0">
                <a:solidFill>
                  <a:schemeClr val="bg1"/>
                </a:solidFill>
              </a:rPr>
              <a:t>taken</a:t>
            </a:r>
            <a:r>
              <a:rPr lang="it-IT" sz="1200" dirty="0" smtClean="0">
                <a:solidFill>
                  <a:schemeClr val="bg1"/>
                </a:solidFill>
              </a:rPr>
              <a:t> </a:t>
            </a:r>
            <a:r>
              <a:rPr lang="it-IT" sz="1200" dirty="0" err="1" smtClean="0">
                <a:solidFill>
                  <a:schemeClr val="bg1"/>
                </a:solidFill>
              </a:rPr>
              <a:t>from</a:t>
            </a:r>
            <a:r>
              <a:rPr lang="it-IT" sz="1200" dirty="0" smtClean="0">
                <a:solidFill>
                  <a:schemeClr val="bg1"/>
                </a:solidFill>
              </a:rPr>
              <a:t> http://hydrology.pnl.gov/</a:t>
            </a:r>
            <a:endParaRPr lang="it-IT" sz="1200" dirty="0">
              <a:solidFill>
                <a:schemeClr val="bg1"/>
              </a:solidFill>
            </a:endParaRPr>
          </a:p>
        </p:txBody>
      </p:sp>
      <p:sp>
        <p:nvSpPr>
          <p:cNvPr id="7" name="Smile 6"/>
          <p:cNvSpPr/>
          <p:nvPr/>
        </p:nvSpPr>
        <p:spPr bwMode="auto">
          <a:xfrm>
            <a:off x="1777980" y="4786322"/>
            <a:ext cx="285752" cy="285752"/>
          </a:xfrm>
          <a:prstGeom prst="smileyFac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0" y="857232"/>
            <a:ext cx="9144000" cy="576263"/>
          </a:xfrm>
          <a:prstGeom prst="rect">
            <a:avLst/>
          </a:prstGeom>
          <a:noFill/>
          <a:ln w="9525">
            <a:noFill/>
            <a:miter lim="800000"/>
            <a:headEnd/>
            <a:tailEnd/>
          </a:ln>
          <a:effectLst/>
        </p:spPr>
        <p:txBody>
          <a:bodyPr lIns="114264" tIns="114264" rIns="0" bIns="114264"/>
          <a:lstStyle/>
          <a:p>
            <a:pPr algn="ctr">
              <a:spcBef>
                <a:spcPct val="50000"/>
              </a:spcBef>
            </a:pPr>
            <a:r>
              <a:rPr lang="it-IT" b="1" dirty="0" smtClean="0">
                <a:solidFill>
                  <a:schemeClr val="bg1"/>
                </a:solidFill>
                <a:latin typeface="Verdana" pitchFamily="34" charset="0"/>
              </a:rPr>
              <a:t>A premise on </a:t>
            </a:r>
            <a:r>
              <a:rPr lang="it-IT" b="1" dirty="0" err="1" smtClean="0">
                <a:solidFill>
                  <a:schemeClr val="bg1"/>
                </a:solidFill>
                <a:latin typeface="Verdana" pitchFamily="34" charset="0"/>
              </a:rPr>
              <a:t>stochastic</a:t>
            </a:r>
            <a:r>
              <a:rPr lang="it-IT" b="1" dirty="0" smtClean="0">
                <a:solidFill>
                  <a:schemeClr val="bg1"/>
                </a:solidFill>
                <a:latin typeface="Verdana" pitchFamily="34" charset="0"/>
              </a:rPr>
              <a:t> </a:t>
            </a:r>
            <a:r>
              <a:rPr lang="it-IT" b="1" dirty="0" err="1" smtClean="0">
                <a:solidFill>
                  <a:schemeClr val="bg1"/>
                </a:solidFill>
                <a:latin typeface="Verdana" pitchFamily="34" charset="0"/>
              </a:rPr>
              <a:t>models</a:t>
            </a:r>
            <a:endParaRPr lang="it-IT" sz="1600" b="1" dirty="0">
              <a:solidFill>
                <a:schemeClr val="bg1"/>
              </a:solidFill>
              <a:latin typeface="Verdana" pitchFamily="34" charset="0"/>
            </a:endParaRPr>
          </a:p>
        </p:txBody>
      </p:sp>
      <p:sp>
        <p:nvSpPr>
          <p:cNvPr id="6" name="Text Box 4"/>
          <p:cNvSpPr txBox="1">
            <a:spLocks noChangeArrowheads="1"/>
          </p:cNvSpPr>
          <p:nvPr/>
        </p:nvSpPr>
        <p:spPr bwMode="auto">
          <a:xfrm>
            <a:off x="212757" y="1467699"/>
            <a:ext cx="8788399" cy="590931"/>
          </a:xfrm>
          <a:prstGeom prst="rect">
            <a:avLst/>
          </a:prstGeom>
          <a:noFill/>
          <a:ln w="9525" algn="ctr">
            <a:noFill/>
            <a:miter lim="800000"/>
            <a:headEnd/>
            <a:tailEnd/>
          </a:ln>
          <a:effectLst/>
        </p:spPr>
        <p:txBody>
          <a:bodyPr wrap="square">
            <a:spAutoFit/>
          </a:bodyPr>
          <a:lstStyle/>
          <a:p>
            <a:pPr defTabSz="900113">
              <a:lnSpc>
                <a:spcPct val="90000"/>
              </a:lnSpc>
              <a:spcBef>
                <a:spcPct val="60000"/>
              </a:spcBef>
              <a:buSzPct val="150000"/>
              <a:tabLst>
                <a:tab pos="0" algn="l"/>
              </a:tabLst>
            </a:pPr>
            <a:r>
              <a:rPr lang="en-US" sz="1800" b="1" dirty="0" smtClean="0">
                <a:solidFill>
                  <a:schemeClr val="bg1"/>
                </a:solidFill>
              </a:rPr>
              <a:t>“Stochastic” is a term that is very often used to mean the lack of a causal relationship between input and output, by often implying “lack of understanding”.</a:t>
            </a:r>
          </a:p>
        </p:txBody>
      </p:sp>
      <p:sp>
        <p:nvSpPr>
          <p:cNvPr id="7" name="Rettangolo arrotondato 6"/>
          <p:cNvSpPr/>
          <p:nvPr/>
        </p:nvSpPr>
        <p:spPr bwMode="auto">
          <a:xfrm>
            <a:off x="428596" y="2571744"/>
            <a:ext cx="2214578" cy="928694"/>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it-IT" dirty="0" err="1" smtClean="0"/>
              <a:t>Deterministic</a:t>
            </a:r>
            <a:r>
              <a:rPr lang="it-IT" dirty="0" smtClean="0"/>
              <a:t> </a:t>
            </a:r>
            <a:r>
              <a:rPr lang="it-IT" dirty="0" err="1" smtClean="0"/>
              <a:t>model</a:t>
            </a:r>
            <a:endParaRPr kumimoji="0" lang="it-IT" sz="2400" b="0" i="0" u="none" strike="noStrike" cap="none" normalizeH="0" baseline="0" dirty="0" smtClean="0">
              <a:ln>
                <a:noFill/>
              </a:ln>
              <a:solidFill>
                <a:schemeClr val="tx1"/>
              </a:solidFill>
              <a:effectLst/>
              <a:latin typeface="Times New Roman" pitchFamily="18" charset="0"/>
            </a:endParaRPr>
          </a:p>
        </p:txBody>
      </p:sp>
      <p:grpSp>
        <p:nvGrpSpPr>
          <p:cNvPr id="2" name="Gruppo 23"/>
          <p:cNvGrpSpPr/>
          <p:nvPr/>
        </p:nvGrpSpPr>
        <p:grpSpPr>
          <a:xfrm>
            <a:off x="5572132" y="2571744"/>
            <a:ext cx="2928958" cy="928694"/>
            <a:chOff x="5572132" y="2571744"/>
            <a:chExt cx="2928958" cy="928694"/>
          </a:xfrm>
        </p:grpSpPr>
        <p:sp>
          <p:nvSpPr>
            <p:cNvPr id="11" name="Freccia a destra 10"/>
            <p:cNvSpPr/>
            <p:nvPr/>
          </p:nvSpPr>
          <p:spPr bwMode="auto">
            <a:xfrm>
              <a:off x="5572132" y="2786058"/>
              <a:ext cx="571504" cy="42862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New Roman" pitchFamily="18" charset="0"/>
              </a:endParaRPr>
            </a:p>
          </p:txBody>
        </p:sp>
        <p:sp>
          <p:nvSpPr>
            <p:cNvPr id="12" name="Rettangolo arrotondato 11"/>
            <p:cNvSpPr/>
            <p:nvPr/>
          </p:nvSpPr>
          <p:spPr bwMode="auto">
            <a:xfrm>
              <a:off x="6286512" y="2571744"/>
              <a:ext cx="2214578" cy="928694"/>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it-IT" dirty="0" err="1" smtClean="0"/>
                <a:t>Stochastic</a:t>
              </a:r>
              <a:r>
                <a:rPr lang="it-IT" dirty="0" smtClean="0"/>
                <a:t> </a:t>
              </a:r>
              <a:r>
                <a:rPr lang="it-IT" dirty="0" err="1" smtClean="0"/>
                <a:t>model</a:t>
              </a:r>
              <a:endParaRPr kumimoji="0" lang="it-IT" sz="2400" b="0" i="0" u="none" strike="noStrike" cap="none" normalizeH="0" baseline="0" dirty="0" smtClean="0">
                <a:ln>
                  <a:noFill/>
                </a:ln>
                <a:solidFill>
                  <a:schemeClr val="tx1"/>
                </a:solidFill>
                <a:effectLst/>
                <a:latin typeface="Times New Roman" pitchFamily="18" charset="0"/>
              </a:endParaRPr>
            </a:p>
          </p:txBody>
        </p:sp>
      </p:grpSp>
      <p:grpSp>
        <p:nvGrpSpPr>
          <p:cNvPr id="3" name="Gruppo 22"/>
          <p:cNvGrpSpPr/>
          <p:nvPr/>
        </p:nvGrpSpPr>
        <p:grpSpPr>
          <a:xfrm>
            <a:off x="357158" y="2571744"/>
            <a:ext cx="5286412" cy="928694"/>
            <a:chOff x="357158" y="2571744"/>
            <a:chExt cx="5286412" cy="928694"/>
          </a:xfrm>
        </p:grpSpPr>
        <p:sp>
          <p:nvSpPr>
            <p:cNvPr id="8" name="Freccia a destra 7"/>
            <p:cNvSpPr/>
            <p:nvPr/>
          </p:nvSpPr>
          <p:spPr bwMode="auto">
            <a:xfrm>
              <a:off x="2844788" y="2786058"/>
              <a:ext cx="571504" cy="42862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New Roman" pitchFamily="18" charset="0"/>
              </a:endParaRPr>
            </a:p>
          </p:txBody>
        </p:sp>
        <p:sp>
          <p:nvSpPr>
            <p:cNvPr id="10" name="Rettangolo 9"/>
            <p:cNvSpPr/>
            <p:nvPr/>
          </p:nvSpPr>
          <p:spPr>
            <a:xfrm>
              <a:off x="3481276" y="2643182"/>
              <a:ext cx="2162294" cy="646331"/>
            </a:xfrm>
            <a:prstGeom prst="rect">
              <a:avLst/>
            </a:prstGeom>
          </p:spPr>
          <p:txBody>
            <a:bodyPr wrap="square">
              <a:spAutoFit/>
            </a:bodyPr>
            <a:lstStyle/>
            <a:p>
              <a:r>
                <a:rPr lang="en-US" sz="1800" b="1" dirty="0" smtClean="0">
                  <a:solidFill>
                    <a:schemeClr val="bg1"/>
                  </a:solidFill>
                </a:rPr>
                <a:t>Impossible for lack of understanding?</a:t>
              </a:r>
              <a:endParaRPr lang="it-IT" sz="1800" dirty="0"/>
            </a:p>
          </p:txBody>
        </p:sp>
        <p:cxnSp>
          <p:nvCxnSpPr>
            <p:cNvPr id="14" name="Connettore 1 13"/>
            <p:cNvCxnSpPr/>
            <p:nvPr/>
          </p:nvCxnSpPr>
          <p:spPr bwMode="auto">
            <a:xfrm rot="10800000" flipV="1">
              <a:off x="357158" y="2571744"/>
              <a:ext cx="2355866" cy="928694"/>
            </a:xfrm>
            <a:prstGeom prst="line">
              <a:avLst/>
            </a:prstGeom>
            <a:solidFill>
              <a:schemeClr val="accent1"/>
            </a:solidFill>
            <a:ln w="38100" cap="flat" cmpd="sng" algn="ctr">
              <a:solidFill>
                <a:srgbClr val="FF3300"/>
              </a:solidFill>
              <a:prstDash val="solid"/>
              <a:round/>
              <a:headEnd type="none" w="med" len="med"/>
              <a:tailEnd type="none" w="med" len="med"/>
            </a:ln>
            <a:effectLst/>
          </p:spPr>
        </p:cxnSp>
        <p:cxnSp>
          <p:nvCxnSpPr>
            <p:cNvPr id="17" name="Connettore 1 16"/>
            <p:cNvCxnSpPr/>
            <p:nvPr/>
          </p:nvCxnSpPr>
          <p:spPr bwMode="auto">
            <a:xfrm rot="10800000">
              <a:off x="357158" y="2571744"/>
              <a:ext cx="2357454" cy="928694"/>
            </a:xfrm>
            <a:prstGeom prst="line">
              <a:avLst/>
            </a:prstGeom>
            <a:solidFill>
              <a:schemeClr val="accent1"/>
            </a:solidFill>
            <a:ln w="38100" cap="flat" cmpd="sng" algn="ctr">
              <a:solidFill>
                <a:srgbClr val="FF3300"/>
              </a:solidFill>
              <a:prstDash val="solid"/>
              <a:round/>
              <a:headEnd type="none" w="med" len="med"/>
              <a:tailEnd type="none" w="med" len="med"/>
            </a:ln>
            <a:effectLst/>
          </p:spPr>
        </p:cxnSp>
      </p:grpSp>
      <p:sp>
        <p:nvSpPr>
          <p:cNvPr id="25" name="Rettangolo arrotondato 24"/>
          <p:cNvSpPr/>
          <p:nvPr/>
        </p:nvSpPr>
        <p:spPr bwMode="auto">
          <a:xfrm>
            <a:off x="428596" y="4429132"/>
            <a:ext cx="2214578" cy="1357322"/>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it-IT" dirty="0" err="1" smtClean="0"/>
              <a:t>Understanding</a:t>
            </a:r>
            <a:r>
              <a:rPr lang="it-IT" dirty="0" smtClean="0"/>
              <a:t> the </a:t>
            </a:r>
            <a:r>
              <a:rPr lang="it-IT" dirty="0" err="1" smtClean="0"/>
              <a:t>dynamics</a:t>
            </a:r>
            <a:r>
              <a:rPr lang="it-IT" dirty="0" smtClean="0"/>
              <a:t> </a:t>
            </a:r>
            <a:r>
              <a:rPr lang="it-IT" dirty="0" err="1" smtClean="0"/>
              <a:t>of</a:t>
            </a:r>
            <a:r>
              <a:rPr lang="it-IT" dirty="0" smtClean="0"/>
              <a:t> the </a:t>
            </a:r>
            <a:r>
              <a:rPr lang="it-IT" dirty="0" err="1" smtClean="0"/>
              <a:t>process</a:t>
            </a:r>
            <a:endParaRPr kumimoji="0" lang="it-IT" sz="2400" b="0" i="0" u="none" strike="noStrike" cap="none" normalizeH="0" baseline="0" dirty="0" smtClean="0">
              <a:ln>
                <a:noFill/>
              </a:ln>
              <a:solidFill>
                <a:schemeClr val="tx1"/>
              </a:solidFill>
              <a:effectLst/>
              <a:latin typeface="Times New Roman" pitchFamily="18" charset="0"/>
            </a:endParaRPr>
          </a:p>
        </p:txBody>
      </p:sp>
      <p:grpSp>
        <p:nvGrpSpPr>
          <p:cNvPr id="4" name="Gruppo 35"/>
          <p:cNvGrpSpPr/>
          <p:nvPr/>
        </p:nvGrpSpPr>
        <p:grpSpPr>
          <a:xfrm>
            <a:off x="3000364" y="4668846"/>
            <a:ext cx="2643206" cy="923330"/>
            <a:chOff x="3000364" y="4668846"/>
            <a:chExt cx="2643206" cy="923330"/>
          </a:xfrm>
        </p:grpSpPr>
        <p:sp>
          <p:nvSpPr>
            <p:cNvPr id="30" name="Freccia a destra 29"/>
            <p:cNvSpPr/>
            <p:nvPr/>
          </p:nvSpPr>
          <p:spPr bwMode="auto">
            <a:xfrm>
              <a:off x="3000364" y="4857760"/>
              <a:ext cx="571504" cy="42862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New Roman" pitchFamily="18" charset="0"/>
              </a:endParaRPr>
            </a:p>
          </p:txBody>
        </p:sp>
        <p:sp>
          <p:nvSpPr>
            <p:cNvPr id="31" name="Rettangolo 30"/>
            <p:cNvSpPr/>
            <p:nvPr/>
          </p:nvSpPr>
          <p:spPr>
            <a:xfrm>
              <a:off x="3481276" y="4668846"/>
              <a:ext cx="2162294" cy="923330"/>
            </a:xfrm>
            <a:prstGeom prst="rect">
              <a:avLst/>
            </a:prstGeom>
          </p:spPr>
          <p:txBody>
            <a:bodyPr wrap="square">
              <a:spAutoFit/>
            </a:bodyPr>
            <a:lstStyle/>
            <a:p>
              <a:pPr algn="ctr"/>
              <a:r>
                <a:rPr lang="en-US" sz="1800" b="1" dirty="0" smtClean="0">
                  <a:solidFill>
                    <a:schemeClr val="bg1"/>
                  </a:solidFill>
                </a:rPr>
                <a:t>Is the process affected by uncertainty?</a:t>
              </a:r>
              <a:endParaRPr lang="it-IT" sz="1800" dirty="0"/>
            </a:p>
          </p:txBody>
        </p:sp>
      </p:grpSp>
      <p:grpSp>
        <p:nvGrpSpPr>
          <p:cNvPr id="5" name="Gruppo 34"/>
          <p:cNvGrpSpPr/>
          <p:nvPr/>
        </p:nvGrpSpPr>
        <p:grpSpPr>
          <a:xfrm>
            <a:off x="5429256" y="4429132"/>
            <a:ext cx="3286148" cy="1357322"/>
            <a:chOff x="5429256" y="4429132"/>
            <a:chExt cx="3286148" cy="1357322"/>
          </a:xfrm>
        </p:grpSpPr>
        <p:sp>
          <p:nvSpPr>
            <p:cNvPr id="27" name="Freccia a destra 26"/>
            <p:cNvSpPr/>
            <p:nvPr/>
          </p:nvSpPr>
          <p:spPr bwMode="auto">
            <a:xfrm>
              <a:off x="5429256" y="4857760"/>
              <a:ext cx="571504" cy="428628"/>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New Roman" pitchFamily="18" charset="0"/>
              </a:endParaRPr>
            </a:p>
          </p:txBody>
        </p:sp>
        <p:sp>
          <p:nvSpPr>
            <p:cNvPr id="34" name="Rettangolo arrotondato 33"/>
            <p:cNvSpPr/>
            <p:nvPr/>
          </p:nvSpPr>
          <p:spPr bwMode="auto">
            <a:xfrm>
              <a:off x="6286512" y="4429132"/>
              <a:ext cx="2428892" cy="1357322"/>
            </a:xfrm>
            <a:prstGeom prst="round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it-IT" dirty="0" err="1" smtClean="0"/>
                <a:t>Stochastic</a:t>
              </a:r>
              <a:r>
                <a:rPr lang="it-IT" dirty="0" smtClean="0"/>
                <a:t> </a:t>
              </a:r>
              <a:r>
                <a:rPr lang="it-IT" dirty="0" err="1" smtClean="0"/>
                <a:t>model</a:t>
              </a:r>
              <a:endParaRPr lang="it-IT" dirty="0" smtClean="0"/>
            </a:p>
            <a:p>
              <a:pPr marL="0" marR="0" indent="0" algn="ctr" defTabSz="914400" rtl="0" eaLnBrk="0" fontAlgn="base" latinLnBrk="0" hangingPunct="0">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Times New Roman" pitchFamily="18" charset="0"/>
                </a:rPr>
                <a:t>(</a:t>
              </a:r>
              <a:r>
                <a:rPr kumimoji="0" lang="it-IT" sz="1800" b="0" i="0" u="none" strike="noStrike" cap="none" normalizeH="0" baseline="0" dirty="0" err="1" smtClean="0">
                  <a:ln>
                    <a:noFill/>
                  </a:ln>
                  <a:solidFill>
                    <a:schemeClr val="tx1"/>
                  </a:solidFill>
                  <a:effectLst/>
                  <a:latin typeface="Times New Roman" pitchFamily="18" charset="0"/>
                </a:rPr>
                <a:t>Expressing</a:t>
              </a:r>
              <a:r>
                <a:rPr kumimoji="0" lang="it-IT" sz="1800" b="0" i="0" u="none" strike="noStrike" cap="none" normalizeH="0" dirty="0" smtClean="0">
                  <a:ln>
                    <a:noFill/>
                  </a:ln>
                  <a:solidFill>
                    <a:schemeClr val="tx1"/>
                  </a:solidFill>
                  <a:effectLst/>
                  <a:latin typeface="Times New Roman" pitchFamily="18" charset="0"/>
                </a:rPr>
                <a:t> the </a:t>
              </a:r>
              <a:r>
                <a:rPr kumimoji="0" lang="it-IT" sz="1800" b="0" i="0" u="none" strike="noStrike" cap="none" normalizeH="0" dirty="0" err="1" smtClean="0">
                  <a:ln>
                    <a:noFill/>
                  </a:ln>
                  <a:solidFill>
                    <a:schemeClr val="tx1"/>
                  </a:solidFill>
                  <a:effectLst/>
                  <a:latin typeface="Times New Roman" pitchFamily="18" charset="0"/>
                </a:rPr>
                <a:t>dynamics</a:t>
              </a:r>
              <a:r>
                <a:rPr kumimoji="0" lang="it-IT" sz="1800" b="0" i="0" u="none" strike="noStrike" cap="none" normalizeH="0" dirty="0" smtClean="0">
                  <a:ln>
                    <a:noFill/>
                  </a:ln>
                  <a:solidFill>
                    <a:schemeClr val="tx1"/>
                  </a:solidFill>
                  <a:effectLst/>
                  <a:latin typeface="Times New Roman" pitchFamily="18" charset="0"/>
                </a:rPr>
                <a:t> in </a:t>
              </a:r>
              <a:r>
                <a:rPr kumimoji="0" lang="it-IT" sz="1800" b="0" i="0" u="none" strike="noStrike" cap="none" normalizeH="0" dirty="0" err="1" smtClean="0">
                  <a:ln>
                    <a:noFill/>
                  </a:ln>
                  <a:solidFill>
                    <a:schemeClr val="tx1"/>
                  </a:solidFill>
                  <a:effectLst/>
                  <a:latin typeface="Times New Roman" pitchFamily="18" charset="0"/>
                </a:rPr>
                <a:t>terms</a:t>
              </a:r>
              <a:r>
                <a:rPr kumimoji="0" lang="it-IT" sz="1800" b="0" i="0" u="none" strike="noStrike" cap="none" normalizeH="0" dirty="0" smtClean="0">
                  <a:ln>
                    <a:noFill/>
                  </a:ln>
                  <a:solidFill>
                    <a:schemeClr val="tx1"/>
                  </a:solidFill>
                  <a:effectLst/>
                  <a:latin typeface="Times New Roman" pitchFamily="18" charset="0"/>
                </a:rPr>
                <a:t/>
              </a:r>
              <a:br>
                <a:rPr kumimoji="0" lang="it-IT" sz="1800" b="0" i="0" u="none" strike="noStrike" cap="none" normalizeH="0" dirty="0" smtClean="0">
                  <a:ln>
                    <a:noFill/>
                  </a:ln>
                  <a:solidFill>
                    <a:schemeClr val="tx1"/>
                  </a:solidFill>
                  <a:effectLst/>
                  <a:latin typeface="Times New Roman" pitchFamily="18" charset="0"/>
                </a:rPr>
              </a:br>
              <a:r>
                <a:rPr kumimoji="0" lang="it-IT" sz="1800" b="0" i="0" u="none" strike="noStrike" cap="none" normalizeH="0" dirty="0" err="1" smtClean="0">
                  <a:ln>
                    <a:noFill/>
                  </a:ln>
                  <a:solidFill>
                    <a:schemeClr val="tx1"/>
                  </a:solidFill>
                  <a:effectLst/>
                  <a:latin typeface="Times New Roman" pitchFamily="18" charset="0"/>
                </a:rPr>
                <a:t>of</a:t>
              </a:r>
              <a:r>
                <a:rPr kumimoji="0" lang="it-IT" sz="1800" b="0" i="0" u="none" strike="noStrike" cap="none" normalizeH="0" dirty="0" smtClean="0">
                  <a:ln>
                    <a:noFill/>
                  </a:ln>
                  <a:solidFill>
                    <a:schemeClr val="tx1"/>
                  </a:solidFill>
                  <a:effectLst/>
                  <a:latin typeface="Times New Roman" pitchFamily="18" charset="0"/>
                </a:rPr>
                <a:t> </a:t>
              </a:r>
              <a:r>
                <a:rPr kumimoji="0" lang="it-IT" sz="1800" b="0" i="0" u="none" strike="noStrike" cap="none" normalizeH="0" dirty="0" err="1" smtClean="0">
                  <a:ln>
                    <a:noFill/>
                  </a:ln>
                  <a:solidFill>
                    <a:schemeClr val="tx1"/>
                  </a:solidFill>
                  <a:effectLst/>
                  <a:latin typeface="Times New Roman" pitchFamily="18" charset="0"/>
                </a:rPr>
                <a:t>probability</a:t>
              </a:r>
              <a:r>
                <a:rPr kumimoji="0" lang="it-IT" sz="1800" b="0" i="0" u="none" strike="noStrike" cap="none" normalizeH="0" dirty="0" smtClean="0">
                  <a:ln>
                    <a:noFill/>
                  </a:ln>
                  <a:solidFill>
                    <a:schemeClr val="tx1"/>
                  </a:solidFill>
                  <a:effectLst/>
                  <a:latin typeface="Times New Roman" pitchFamily="18" charset="0"/>
                </a:rPr>
                <a:t>)</a:t>
              </a:r>
              <a:endParaRPr kumimoji="0" lang="it-IT" sz="1800" b="0" i="0" u="none" strike="noStrike" cap="none" normalizeH="0" baseline="0" dirty="0" smtClean="0">
                <a:ln>
                  <a:noFill/>
                </a:ln>
                <a:solidFill>
                  <a:schemeClr val="tx1"/>
                </a:solidFill>
                <a:effectLst/>
                <a:latin typeface="Times New Roman" pitchFamily="18" charset="0"/>
              </a:endParaRPr>
            </a:p>
          </p:txBody>
        </p:sp>
      </p:grpSp>
      <p:grpSp>
        <p:nvGrpSpPr>
          <p:cNvPr id="9" name="Gruppo 43"/>
          <p:cNvGrpSpPr/>
          <p:nvPr/>
        </p:nvGrpSpPr>
        <p:grpSpPr>
          <a:xfrm>
            <a:off x="214282" y="2571744"/>
            <a:ext cx="8429684" cy="928694"/>
            <a:chOff x="214282" y="2571744"/>
            <a:chExt cx="8429684" cy="928694"/>
          </a:xfrm>
        </p:grpSpPr>
        <p:cxnSp>
          <p:nvCxnSpPr>
            <p:cNvPr id="37" name="Connettore 1 36"/>
            <p:cNvCxnSpPr/>
            <p:nvPr/>
          </p:nvCxnSpPr>
          <p:spPr bwMode="auto">
            <a:xfrm rot="10800000" flipV="1">
              <a:off x="214282" y="2571744"/>
              <a:ext cx="8429684" cy="928694"/>
            </a:xfrm>
            <a:prstGeom prst="line">
              <a:avLst/>
            </a:prstGeom>
            <a:solidFill>
              <a:schemeClr val="accent1"/>
            </a:solidFill>
            <a:ln w="76200" cap="flat" cmpd="sng" algn="ctr">
              <a:solidFill>
                <a:srgbClr val="FFC000"/>
              </a:solidFill>
              <a:prstDash val="solid"/>
              <a:round/>
              <a:headEnd type="none" w="med" len="med"/>
              <a:tailEnd type="none" w="med" len="med"/>
            </a:ln>
            <a:effectLst/>
          </p:spPr>
        </p:cxnSp>
        <p:cxnSp>
          <p:nvCxnSpPr>
            <p:cNvPr id="40" name="Connettore 1 39"/>
            <p:cNvCxnSpPr/>
            <p:nvPr/>
          </p:nvCxnSpPr>
          <p:spPr bwMode="auto">
            <a:xfrm rot="10800000">
              <a:off x="214282" y="2571744"/>
              <a:ext cx="8358246" cy="928694"/>
            </a:xfrm>
            <a:prstGeom prst="line">
              <a:avLst/>
            </a:prstGeom>
            <a:solidFill>
              <a:schemeClr val="accent1"/>
            </a:solidFill>
            <a:ln w="76200" cap="flat" cmpd="sng" algn="ctr">
              <a:solidFill>
                <a:srgbClr val="FFC000"/>
              </a:solidFill>
              <a:prstDash val="solid"/>
              <a:round/>
              <a:headEnd type="none" w="med" len="med"/>
              <a:tailEnd type="none" w="med" len="med"/>
            </a:ln>
            <a:effectLst/>
          </p:spPr>
        </p:cxn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0" y="857232"/>
            <a:ext cx="9144000" cy="576263"/>
          </a:xfrm>
          <a:prstGeom prst="rect">
            <a:avLst/>
          </a:prstGeom>
          <a:noFill/>
          <a:ln w="9525">
            <a:noFill/>
            <a:miter lim="800000"/>
            <a:headEnd/>
            <a:tailEnd/>
          </a:ln>
          <a:effectLst/>
        </p:spPr>
        <p:txBody>
          <a:bodyPr lIns="114264" tIns="114264" rIns="0" bIns="114264"/>
          <a:lstStyle/>
          <a:p>
            <a:pPr algn="ctr">
              <a:spcBef>
                <a:spcPct val="50000"/>
              </a:spcBef>
            </a:pPr>
            <a:r>
              <a:rPr lang="it-IT" b="1" dirty="0" err="1" smtClean="0">
                <a:solidFill>
                  <a:schemeClr val="bg1"/>
                </a:solidFill>
                <a:latin typeface="Verdana" pitchFamily="34" charset="0"/>
              </a:rPr>
              <a:t>Formulating</a:t>
            </a:r>
            <a:r>
              <a:rPr lang="it-IT" b="1" dirty="0" smtClean="0">
                <a:solidFill>
                  <a:schemeClr val="bg1"/>
                </a:solidFill>
                <a:latin typeface="Verdana" pitchFamily="34" charset="0"/>
              </a:rPr>
              <a:t> a </a:t>
            </a:r>
            <a:r>
              <a:rPr lang="it-IT" b="1" dirty="0" err="1" smtClean="0">
                <a:solidFill>
                  <a:schemeClr val="bg1"/>
                </a:solidFill>
                <a:latin typeface="Verdana" pitchFamily="34" charset="0"/>
              </a:rPr>
              <a:t>physically-based</a:t>
            </a:r>
            <a:r>
              <a:rPr lang="it-IT" b="1" dirty="0" smtClean="0">
                <a:solidFill>
                  <a:schemeClr val="bg1"/>
                </a:solidFill>
                <a:latin typeface="Verdana" pitchFamily="34" charset="0"/>
              </a:rPr>
              <a:t> </a:t>
            </a:r>
            <a:r>
              <a:rPr lang="it-IT" b="1" dirty="0" err="1" smtClean="0">
                <a:solidFill>
                  <a:schemeClr val="bg1"/>
                </a:solidFill>
                <a:latin typeface="Verdana" pitchFamily="34" charset="0"/>
              </a:rPr>
              <a:t>model</a:t>
            </a:r>
            <a:r>
              <a:rPr lang="it-IT" b="1" dirty="0" smtClean="0">
                <a:solidFill>
                  <a:schemeClr val="bg1"/>
                </a:solidFill>
                <a:latin typeface="Verdana" pitchFamily="34" charset="0"/>
              </a:rPr>
              <a:t/>
            </a:r>
            <a:br>
              <a:rPr lang="it-IT" b="1" dirty="0" smtClean="0">
                <a:solidFill>
                  <a:schemeClr val="bg1"/>
                </a:solidFill>
                <a:latin typeface="Verdana" pitchFamily="34" charset="0"/>
              </a:rPr>
            </a:br>
            <a:r>
              <a:rPr lang="it-IT" b="1" dirty="0" err="1" smtClean="0">
                <a:solidFill>
                  <a:schemeClr val="bg1"/>
                </a:solidFill>
                <a:latin typeface="Verdana" pitchFamily="34" charset="0"/>
              </a:rPr>
              <a:t>within</a:t>
            </a:r>
            <a:r>
              <a:rPr lang="it-IT" b="1" dirty="0" smtClean="0">
                <a:solidFill>
                  <a:schemeClr val="bg1"/>
                </a:solidFill>
                <a:latin typeface="Verdana" pitchFamily="34" charset="0"/>
              </a:rPr>
              <a:t> a </a:t>
            </a:r>
            <a:r>
              <a:rPr lang="it-IT" b="1" dirty="0" err="1" smtClean="0">
                <a:solidFill>
                  <a:schemeClr val="bg1"/>
                </a:solidFill>
                <a:latin typeface="Verdana" pitchFamily="34" charset="0"/>
              </a:rPr>
              <a:t>stochastic</a:t>
            </a:r>
            <a:r>
              <a:rPr lang="it-IT" b="1" dirty="0" smtClean="0">
                <a:solidFill>
                  <a:schemeClr val="bg1"/>
                </a:solidFill>
                <a:latin typeface="Verdana" pitchFamily="34" charset="0"/>
              </a:rPr>
              <a:t> </a:t>
            </a:r>
            <a:r>
              <a:rPr lang="it-IT" b="1" dirty="0" err="1" smtClean="0">
                <a:solidFill>
                  <a:schemeClr val="bg1"/>
                </a:solidFill>
                <a:latin typeface="Verdana" pitchFamily="34" charset="0"/>
              </a:rPr>
              <a:t>framework</a:t>
            </a:r>
            <a:endParaRPr lang="it-IT" sz="1600" b="1" dirty="0">
              <a:solidFill>
                <a:schemeClr val="bg1"/>
              </a:solidFill>
              <a:latin typeface="Verdana" pitchFamily="34" charset="0"/>
            </a:endParaRPr>
          </a:p>
        </p:txBody>
      </p:sp>
      <p:sp>
        <p:nvSpPr>
          <p:cNvPr id="7" name="Rettangolo 6"/>
          <p:cNvSpPr/>
          <p:nvPr/>
        </p:nvSpPr>
        <p:spPr>
          <a:xfrm>
            <a:off x="361979" y="1714488"/>
            <a:ext cx="8424863" cy="4708981"/>
          </a:xfrm>
          <a:prstGeom prst="rect">
            <a:avLst/>
          </a:prstGeom>
        </p:spPr>
        <p:txBody>
          <a:bodyPr>
            <a:spAutoFit/>
          </a:bodyPr>
          <a:lstStyle/>
          <a:p>
            <a:pPr algn="just">
              <a:defRPr/>
            </a:pPr>
            <a:r>
              <a:rPr lang="en-GB" sz="1800" b="1" u="none" dirty="0" smtClean="0">
                <a:solidFill>
                  <a:srgbClr val="FFFF00"/>
                </a:solidFill>
              </a:rPr>
              <a:t>Hydrological model</a:t>
            </a:r>
            <a:r>
              <a:rPr lang="en-GB" sz="1800" u="none" dirty="0" smtClean="0">
                <a:solidFill>
                  <a:srgbClr val="FFFF00"/>
                </a:solidFill>
              </a:rPr>
              <a:t>:</a:t>
            </a:r>
          </a:p>
          <a:p>
            <a:pPr algn="just">
              <a:defRPr/>
            </a:pPr>
            <a:r>
              <a:rPr lang="en-GB" sz="1800" u="none" dirty="0" smtClean="0">
                <a:solidFill>
                  <a:schemeClr val="bg1"/>
                </a:solidFill>
              </a:rPr>
              <a:t>in a </a:t>
            </a:r>
            <a:r>
              <a:rPr lang="en-GB" sz="1800" u="none" dirty="0" smtClean="0">
                <a:solidFill>
                  <a:srgbClr val="FFFF00"/>
                </a:solidFill>
              </a:rPr>
              <a:t>deterministic framework</a:t>
            </a:r>
            <a:r>
              <a:rPr lang="en-GB" sz="1800" u="none" dirty="0" smtClean="0">
                <a:solidFill>
                  <a:schemeClr val="bg1"/>
                </a:solidFill>
              </a:rPr>
              <a:t>, the hydrological model is usually defined as a </a:t>
            </a:r>
            <a:r>
              <a:rPr lang="en-GB" sz="1800" u="none" dirty="0" smtClean="0">
                <a:solidFill>
                  <a:srgbClr val="FFFF00"/>
                </a:solidFill>
              </a:rPr>
              <a:t>single-valued </a:t>
            </a:r>
            <a:r>
              <a:rPr lang="en-GB" sz="1800" u="none" dirty="0" smtClean="0">
                <a:solidFill>
                  <a:schemeClr val="bg1"/>
                </a:solidFill>
              </a:rPr>
              <a:t>transformation expressed by the general relationship:</a:t>
            </a:r>
          </a:p>
          <a:p>
            <a:pPr algn="just">
              <a:defRPr/>
            </a:pPr>
            <a:endParaRPr lang="en-GB" sz="1800" u="none" dirty="0" smtClean="0">
              <a:solidFill>
                <a:schemeClr val="bg1"/>
              </a:solidFill>
            </a:endParaRPr>
          </a:p>
          <a:p>
            <a:pPr algn="ctr">
              <a:defRPr/>
            </a:pPr>
            <a:r>
              <a:rPr lang="en-GB" i="1" u="none" dirty="0" err="1" smtClean="0">
                <a:solidFill>
                  <a:schemeClr val="bg1"/>
                </a:solidFill>
              </a:rPr>
              <a:t>Q</a:t>
            </a:r>
            <a:r>
              <a:rPr lang="en-GB" i="1" u="none" baseline="-25000" dirty="0" err="1" smtClean="0">
                <a:solidFill>
                  <a:schemeClr val="bg1"/>
                </a:solidFill>
              </a:rPr>
              <a:t>p</a:t>
            </a:r>
            <a:r>
              <a:rPr lang="en-GB" u="none" dirty="0" smtClean="0">
                <a:solidFill>
                  <a:schemeClr val="bg1"/>
                </a:solidFill>
              </a:rPr>
              <a:t> = </a:t>
            </a:r>
            <a:r>
              <a:rPr lang="en-GB" i="1" u="none" dirty="0" smtClean="0">
                <a:solidFill>
                  <a:schemeClr val="bg1"/>
                </a:solidFill>
              </a:rPr>
              <a:t>S</a:t>
            </a:r>
            <a:r>
              <a:rPr lang="en-GB" u="none" dirty="0" smtClean="0">
                <a:solidFill>
                  <a:schemeClr val="bg1"/>
                </a:solidFill>
              </a:rPr>
              <a:t> (</a:t>
            </a:r>
            <a:r>
              <a:rPr lang="en-GB" b="1" u="none" dirty="0" smtClean="0">
                <a:solidFill>
                  <a:schemeClr val="bg1"/>
                </a:solidFill>
                <a:latin typeface="Symbol" pitchFamily="18" charset="2"/>
              </a:rPr>
              <a:t>e</a:t>
            </a:r>
            <a:r>
              <a:rPr lang="en-GB" u="none" dirty="0" smtClean="0">
                <a:solidFill>
                  <a:schemeClr val="bg1"/>
                </a:solidFill>
              </a:rPr>
              <a:t>, </a:t>
            </a:r>
            <a:r>
              <a:rPr lang="en-GB" b="1" u="none" dirty="0" smtClean="0">
                <a:solidFill>
                  <a:schemeClr val="bg1"/>
                </a:solidFill>
              </a:rPr>
              <a:t>I</a:t>
            </a:r>
            <a:r>
              <a:rPr lang="en-GB" u="none" dirty="0" smtClean="0">
                <a:solidFill>
                  <a:schemeClr val="bg1"/>
                </a:solidFill>
              </a:rPr>
              <a:t>)</a:t>
            </a:r>
          </a:p>
          <a:p>
            <a:pPr algn="just">
              <a:defRPr/>
            </a:pPr>
            <a:endParaRPr lang="en-GB" sz="1800" u="none" dirty="0" smtClean="0">
              <a:solidFill>
                <a:schemeClr val="bg1"/>
              </a:solidFill>
            </a:endParaRPr>
          </a:p>
          <a:p>
            <a:pPr algn="just">
              <a:defRPr/>
            </a:pPr>
            <a:r>
              <a:rPr lang="en-GB" sz="1800" u="none" dirty="0" smtClean="0">
                <a:solidFill>
                  <a:schemeClr val="bg1"/>
                </a:solidFill>
              </a:rPr>
              <a:t>where </a:t>
            </a:r>
            <a:r>
              <a:rPr lang="en-GB" i="1" u="none" dirty="0" err="1" smtClean="0">
                <a:solidFill>
                  <a:schemeClr val="bg1"/>
                </a:solidFill>
                <a:latin typeface="Times New Roman" pitchFamily="18" charset="0"/>
                <a:cs typeface="Times New Roman" pitchFamily="18" charset="0"/>
              </a:rPr>
              <a:t>Q</a:t>
            </a:r>
            <a:r>
              <a:rPr lang="en-GB" i="1" u="none" baseline="-25000" dirty="0" err="1" smtClean="0">
                <a:solidFill>
                  <a:schemeClr val="bg1"/>
                </a:solidFill>
                <a:latin typeface="Times New Roman" pitchFamily="18" charset="0"/>
                <a:cs typeface="Times New Roman" pitchFamily="18" charset="0"/>
              </a:rPr>
              <a:t>p</a:t>
            </a:r>
            <a:r>
              <a:rPr lang="en-GB" sz="1800" u="none" dirty="0" smtClean="0">
                <a:solidFill>
                  <a:schemeClr val="bg1"/>
                </a:solidFill>
              </a:rPr>
              <a:t> is the model prediction, </a:t>
            </a:r>
            <a:r>
              <a:rPr lang="en-GB" i="1" u="none" dirty="0" smtClean="0">
                <a:solidFill>
                  <a:schemeClr val="bg1"/>
                </a:solidFill>
                <a:latin typeface="Times New Roman" pitchFamily="18" charset="0"/>
                <a:cs typeface="Times New Roman" pitchFamily="18" charset="0"/>
              </a:rPr>
              <a:t>S</a:t>
            </a:r>
            <a:r>
              <a:rPr lang="en-GB" sz="1800" u="none" dirty="0" smtClean="0">
                <a:solidFill>
                  <a:schemeClr val="bg1"/>
                </a:solidFill>
              </a:rPr>
              <a:t> expresses the model structure, </a:t>
            </a:r>
            <a:r>
              <a:rPr lang="en-GB" b="1" u="none" dirty="0" smtClean="0">
                <a:solidFill>
                  <a:schemeClr val="bg1"/>
                </a:solidFill>
                <a:latin typeface="Times New Roman" pitchFamily="18" charset="0"/>
                <a:cs typeface="Times New Roman" pitchFamily="18" charset="0"/>
              </a:rPr>
              <a:t>I</a:t>
            </a:r>
            <a:r>
              <a:rPr lang="en-GB" sz="1800" b="1" u="none" dirty="0" smtClean="0">
                <a:solidFill>
                  <a:schemeClr val="bg1"/>
                </a:solidFill>
              </a:rPr>
              <a:t> </a:t>
            </a:r>
            <a:r>
              <a:rPr lang="en-GB" sz="1800" u="none" dirty="0" smtClean="0">
                <a:solidFill>
                  <a:schemeClr val="bg1"/>
                </a:solidFill>
              </a:rPr>
              <a:t>is the input data vector and </a:t>
            </a:r>
            <a:r>
              <a:rPr lang="en-GB" sz="1800" u="none" dirty="0" smtClean="0">
                <a:solidFill>
                  <a:schemeClr val="bg1"/>
                </a:solidFill>
                <a:latin typeface="Symbol" pitchFamily="18" charset="2"/>
              </a:rPr>
              <a:t>e</a:t>
            </a:r>
            <a:r>
              <a:rPr lang="en-GB" sz="1800" u="none" dirty="0" smtClean="0">
                <a:solidFill>
                  <a:schemeClr val="bg1"/>
                </a:solidFill>
              </a:rPr>
              <a:t> the parameter vector.</a:t>
            </a:r>
          </a:p>
          <a:p>
            <a:pPr algn="just">
              <a:defRPr/>
            </a:pPr>
            <a:r>
              <a:rPr lang="en-GB" sz="1800" u="none" dirty="0" smtClean="0">
                <a:solidFill>
                  <a:schemeClr val="bg1"/>
                </a:solidFill>
              </a:rPr>
              <a:t>In the </a:t>
            </a:r>
            <a:r>
              <a:rPr lang="en-GB" sz="1800" u="none" dirty="0" smtClean="0">
                <a:solidFill>
                  <a:srgbClr val="FFFF00"/>
                </a:solidFill>
              </a:rPr>
              <a:t>stochastic framework</a:t>
            </a:r>
            <a:r>
              <a:rPr lang="en-GB" sz="1800" u="none" dirty="0" smtClean="0">
                <a:solidFill>
                  <a:schemeClr val="bg1"/>
                </a:solidFill>
              </a:rPr>
              <a:t>, the </a:t>
            </a:r>
            <a:r>
              <a:rPr lang="en-GB" sz="1800" u="none" dirty="0" smtClean="0">
                <a:solidFill>
                  <a:srgbClr val="FFFF00"/>
                </a:solidFill>
              </a:rPr>
              <a:t>hydrological</a:t>
            </a:r>
            <a:r>
              <a:rPr lang="en-GB" sz="1800" u="none" dirty="0" smtClean="0">
                <a:solidFill>
                  <a:schemeClr val="bg1"/>
                </a:solidFill>
              </a:rPr>
              <a:t> model is expressed in stochastic terms, namely (</a:t>
            </a:r>
            <a:r>
              <a:rPr lang="en-GB" sz="1800" u="none" dirty="0" err="1" smtClean="0">
                <a:solidFill>
                  <a:schemeClr val="bg1"/>
                </a:solidFill>
              </a:rPr>
              <a:t>Koutsoyiannis</a:t>
            </a:r>
            <a:r>
              <a:rPr lang="en-GB" sz="1800" u="none" dirty="0" smtClean="0">
                <a:solidFill>
                  <a:schemeClr val="bg1"/>
                </a:solidFill>
              </a:rPr>
              <a:t>, 2010):</a:t>
            </a:r>
          </a:p>
          <a:p>
            <a:pPr algn="just">
              <a:defRPr/>
            </a:pPr>
            <a:endParaRPr lang="en-GB" sz="1800" u="none" dirty="0" smtClean="0">
              <a:solidFill>
                <a:schemeClr val="bg1"/>
              </a:solidFill>
            </a:endParaRPr>
          </a:p>
          <a:p>
            <a:pPr algn="ctr">
              <a:defRPr/>
            </a:pPr>
            <a:r>
              <a:rPr lang="en-GB" i="1" u="none" dirty="0" err="1" smtClean="0">
                <a:solidFill>
                  <a:schemeClr val="bg1"/>
                </a:solidFill>
              </a:rPr>
              <a:t>f</a:t>
            </a:r>
            <a:r>
              <a:rPr lang="en-GB" i="1" u="none" baseline="-25000" dirty="0" err="1" smtClean="0">
                <a:solidFill>
                  <a:schemeClr val="bg1"/>
                </a:solidFill>
              </a:rPr>
              <a:t>Q</a:t>
            </a:r>
            <a:r>
              <a:rPr lang="en-GB" i="1" u="none" baseline="-30000" dirty="0" err="1" smtClean="0">
                <a:solidFill>
                  <a:schemeClr val="bg1"/>
                </a:solidFill>
              </a:rPr>
              <a:t>p</a:t>
            </a:r>
            <a:r>
              <a:rPr lang="en-GB" i="1" u="none" dirty="0" smtClean="0">
                <a:solidFill>
                  <a:schemeClr val="bg1"/>
                </a:solidFill>
              </a:rPr>
              <a:t> </a:t>
            </a:r>
            <a:r>
              <a:rPr lang="en-GB" u="none" dirty="0" smtClean="0">
                <a:solidFill>
                  <a:schemeClr val="bg1"/>
                </a:solidFill>
              </a:rPr>
              <a:t>(</a:t>
            </a:r>
            <a:r>
              <a:rPr lang="en-GB" i="1" dirty="0" err="1" smtClean="0">
                <a:solidFill>
                  <a:schemeClr val="bg1"/>
                </a:solidFill>
              </a:rPr>
              <a:t>Q</a:t>
            </a:r>
            <a:r>
              <a:rPr lang="en-GB" i="1" baseline="-25000" dirty="0" err="1" smtClean="0">
                <a:solidFill>
                  <a:schemeClr val="bg1"/>
                </a:solidFill>
              </a:rPr>
              <a:t>p</a:t>
            </a:r>
            <a:r>
              <a:rPr lang="en-GB" u="none" dirty="0" smtClean="0">
                <a:solidFill>
                  <a:schemeClr val="bg1"/>
                </a:solidFill>
              </a:rPr>
              <a:t>) </a:t>
            </a:r>
            <a:r>
              <a:rPr lang="en-GB" dirty="0" smtClean="0">
                <a:solidFill>
                  <a:schemeClr val="bg1"/>
                </a:solidFill>
              </a:rPr>
              <a:t>= </a:t>
            </a:r>
            <a:r>
              <a:rPr lang="en-GB" i="1" dirty="0" smtClean="0">
                <a:solidFill>
                  <a:schemeClr val="bg1"/>
                </a:solidFill>
              </a:rPr>
              <a:t>K</a:t>
            </a:r>
            <a:r>
              <a:rPr lang="en-GB" dirty="0" smtClean="0">
                <a:solidFill>
                  <a:schemeClr val="bg1"/>
                </a:solidFill>
              </a:rPr>
              <a:t> </a:t>
            </a:r>
            <a:r>
              <a:rPr lang="en-GB" i="1" dirty="0" err="1" smtClean="0">
                <a:solidFill>
                  <a:schemeClr val="bg1"/>
                </a:solidFill>
              </a:rPr>
              <a:t>f</a:t>
            </a:r>
            <a:r>
              <a:rPr lang="en-GB" baseline="-25000" dirty="0" err="1" smtClean="0">
                <a:solidFill>
                  <a:schemeClr val="bg1"/>
                </a:solidFill>
                <a:latin typeface="Symbol" pitchFamily="18" charset="2"/>
              </a:rPr>
              <a:t>e</a:t>
            </a:r>
            <a:r>
              <a:rPr lang="en-GB" baseline="-25000" dirty="0" smtClean="0">
                <a:solidFill>
                  <a:schemeClr val="bg1"/>
                </a:solidFill>
              </a:rPr>
              <a:t>, </a:t>
            </a:r>
            <a:r>
              <a:rPr lang="en-GB" b="1" i="1" baseline="-25000" dirty="0" smtClean="0">
                <a:solidFill>
                  <a:schemeClr val="bg1"/>
                </a:solidFill>
              </a:rPr>
              <a:t>I</a:t>
            </a:r>
            <a:r>
              <a:rPr lang="en-GB" dirty="0" smtClean="0">
                <a:solidFill>
                  <a:schemeClr val="bg1"/>
                </a:solidFill>
              </a:rPr>
              <a:t>(</a:t>
            </a:r>
            <a:r>
              <a:rPr lang="en-GB" b="1" dirty="0" smtClean="0">
                <a:solidFill>
                  <a:schemeClr val="bg1"/>
                </a:solidFill>
                <a:latin typeface="Symbol" pitchFamily="18" charset="2"/>
              </a:rPr>
              <a:t>e</a:t>
            </a:r>
            <a:r>
              <a:rPr lang="en-GB" dirty="0" smtClean="0">
                <a:solidFill>
                  <a:schemeClr val="bg1"/>
                </a:solidFill>
              </a:rPr>
              <a:t>, </a:t>
            </a:r>
            <a:r>
              <a:rPr lang="en-GB" b="1" dirty="0" smtClean="0">
                <a:solidFill>
                  <a:schemeClr val="bg1"/>
                </a:solidFill>
              </a:rPr>
              <a:t>I</a:t>
            </a:r>
            <a:r>
              <a:rPr lang="en-GB" dirty="0" smtClean="0">
                <a:solidFill>
                  <a:schemeClr val="bg1"/>
                </a:solidFill>
              </a:rPr>
              <a:t>)</a:t>
            </a:r>
          </a:p>
          <a:p>
            <a:pPr algn="just">
              <a:defRPr/>
            </a:pPr>
            <a:endParaRPr lang="en-GB" sz="1800" u="none" dirty="0" smtClean="0">
              <a:solidFill>
                <a:schemeClr val="bg1"/>
              </a:solidFill>
            </a:endParaRPr>
          </a:p>
          <a:p>
            <a:pPr algn="just">
              <a:defRPr/>
            </a:pPr>
            <a:r>
              <a:rPr lang="en-GB" sz="1800" u="none" dirty="0" smtClean="0">
                <a:solidFill>
                  <a:schemeClr val="bg1"/>
                </a:solidFill>
              </a:rPr>
              <a:t>where </a:t>
            </a:r>
            <a:r>
              <a:rPr lang="en-GB" i="1" u="none" dirty="0" smtClean="0">
                <a:solidFill>
                  <a:schemeClr val="bg1"/>
                </a:solidFill>
                <a:latin typeface="Times New Roman" pitchFamily="18" charset="0"/>
                <a:cs typeface="Times New Roman" pitchFamily="18" charset="0"/>
              </a:rPr>
              <a:t>f</a:t>
            </a:r>
            <a:r>
              <a:rPr lang="en-GB" u="none" dirty="0" smtClean="0">
                <a:solidFill>
                  <a:schemeClr val="bg1"/>
                </a:solidFill>
              </a:rPr>
              <a:t> </a:t>
            </a:r>
            <a:r>
              <a:rPr lang="en-GB" sz="1800" u="none" dirty="0" smtClean="0">
                <a:solidFill>
                  <a:schemeClr val="bg1"/>
                </a:solidFill>
              </a:rPr>
              <a:t>indicates the probability density function, and </a:t>
            </a:r>
            <a:r>
              <a:rPr lang="en-GB" i="1" u="none" dirty="0" smtClean="0">
                <a:solidFill>
                  <a:schemeClr val="bg1"/>
                </a:solidFill>
                <a:latin typeface="Times New Roman" pitchFamily="18" charset="0"/>
                <a:cs typeface="Times New Roman" pitchFamily="18" charset="0"/>
              </a:rPr>
              <a:t>K</a:t>
            </a:r>
            <a:r>
              <a:rPr lang="en-GB" sz="1800" u="none" dirty="0" smtClean="0">
                <a:solidFill>
                  <a:schemeClr val="bg1"/>
                </a:solidFill>
              </a:rPr>
              <a:t> is a </a:t>
            </a:r>
            <a:r>
              <a:rPr lang="en-GB" sz="1800" u="none" dirty="0" smtClean="0">
                <a:solidFill>
                  <a:srgbClr val="FFFF00"/>
                </a:solidFill>
              </a:rPr>
              <a:t>transfer operator that depends on model</a:t>
            </a:r>
            <a:r>
              <a:rPr lang="en-GB" u="none" dirty="0" smtClean="0">
                <a:solidFill>
                  <a:srgbClr val="FFFF00"/>
                </a:solidFill>
              </a:rPr>
              <a:t> </a:t>
            </a:r>
            <a:r>
              <a:rPr lang="en-GB" i="1" u="none" dirty="0" smtClean="0">
                <a:solidFill>
                  <a:srgbClr val="FFFF00"/>
                </a:solidFill>
                <a:latin typeface="Times New Roman" pitchFamily="18" charset="0"/>
                <a:cs typeface="Times New Roman" pitchFamily="18" charset="0"/>
              </a:rPr>
              <a:t>S</a:t>
            </a:r>
            <a:r>
              <a:rPr lang="en-GB" sz="1800" u="none" dirty="0" smtClean="0">
                <a:solidFill>
                  <a:srgbClr val="FFFF00"/>
                </a:solidFill>
              </a:rPr>
              <a:t>.</a:t>
            </a:r>
            <a:endParaRPr lang="en-GB" sz="1800" u="none" dirty="0">
              <a:solidFill>
                <a:srgbClr val="FFFF00"/>
              </a:solidFill>
            </a:endParaRPr>
          </a:p>
        </p:txBody>
      </p:sp>
      <p:sp>
        <p:nvSpPr>
          <p:cNvPr id="4" name="Rettangolo 3"/>
          <p:cNvSpPr/>
          <p:nvPr/>
        </p:nvSpPr>
        <p:spPr bwMode="auto">
          <a:xfrm>
            <a:off x="3643306" y="2786058"/>
            <a:ext cx="1857388" cy="714380"/>
          </a:xfrm>
          <a:prstGeom prst="rect">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New Roman" pitchFamily="18" charset="0"/>
            </a:endParaRPr>
          </a:p>
        </p:txBody>
      </p:sp>
      <p:sp>
        <p:nvSpPr>
          <p:cNvPr id="5" name="Rettangolo 4"/>
          <p:cNvSpPr/>
          <p:nvPr/>
        </p:nvSpPr>
        <p:spPr bwMode="auto">
          <a:xfrm>
            <a:off x="3143240" y="4786322"/>
            <a:ext cx="2857520" cy="714380"/>
          </a:xfrm>
          <a:prstGeom prst="rect">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0" y="852473"/>
            <a:ext cx="9144000" cy="576263"/>
          </a:xfrm>
          <a:prstGeom prst="rect">
            <a:avLst/>
          </a:prstGeom>
          <a:noFill/>
          <a:ln w="9525">
            <a:noFill/>
            <a:miter lim="800000"/>
            <a:headEnd/>
            <a:tailEnd/>
          </a:ln>
          <a:effectLst/>
        </p:spPr>
        <p:txBody>
          <a:bodyPr lIns="114264" tIns="114264" rIns="0" bIns="114264"/>
          <a:lstStyle/>
          <a:p>
            <a:pPr algn="ctr">
              <a:spcBef>
                <a:spcPct val="50000"/>
              </a:spcBef>
            </a:pPr>
            <a:r>
              <a:rPr lang="it-IT" b="1" dirty="0" err="1" smtClean="0">
                <a:solidFill>
                  <a:schemeClr val="bg1"/>
                </a:solidFill>
                <a:latin typeface="Verdana" pitchFamily="34" charset="0"/>
              </a:rPr>
              <a:t>Formulating</a:t>
            </a:r>
            <a:r>
              <a:rPr lang="it-IT" b="1" dirty="0" smtClean="0">
                <a:solidFill>
                  <a:schemeClr val="bg1"/>
                </a:solidFill>
                <a:latin typeface="Verdana" pitchFamily="34" charset="0"/>
              </a:rPr>
              <a:t> a </a:t>
            </a:r>
            <a:r>
              <a:rPr lang="it-IT" b="1" dirty="0" err="1" smtClean="0">
                <a:solidFill>
                  <a:schemeClr val="bg1"/>
                </a:solidFill>
                <a:latin typeface="Verdana" pitchFamily="34" charset="0"/>
              </a:rPr>
              <a:t>physically-based</a:t>
            </a:r>
            <a:r>
              <a:rPr lang="it-IT" b="1" dirty="0" smtClean="0">
                <a:solidFill>
                  <a:schemeClr val="bg1"/>
                </a:solidFill>
                <a:latin typeface="Verdana" pitchFamily="34" charset="0"/>
              </a:rPr>
              <a:t> </a:t>
            </a:r>
            <a:r>
              <a:rPr lang="it-IT" b="1" dirty="0" err="1" smtClean="0">
                <a:solidFill>
                  <a:schemeClr val="bg1"/>
                </a:solidFill>
                <a:latin typeface="Verdana" pitchFamily="34" charset="0"/>
              </a:rPr>
              <a:t>model</a:t>
            </a:r>
            <a:r>
              <a:rPr lang="it-IT" b="1" dirty="0" smtClean="0">
                <a:solidFill>
                  <a:schemeClr val="bg1"/>
                </a:solidFill>
                <a:latin typeface="Verdana" pitchFamily="34" charset="0"/>
              </a:rPr>
              <a:t/>
            </a:r>
            <a:br>
              <a:rPr lang="it-IT" b="1" dirty="0" smtClean="0">
                <a:solidFill>
                  <a:schemeClr val="bg1"/>
                </a:solidFill>
                <a:latin typeface="Verdana" pitchFamily="34" charset="0"/>
              </a:rPr>
            </a:br>
            <a:r>
              <a:rPr lang="it-IT" b="1" dirty="0" err="1" smtClean="0">
                <a:solidFill>
                  <a:schemeClr val="bg1"/>
                </a:solidFill>
                <a:latin typeface="Verdana" pitchFamily="34" charset="0"/>
              </a:rPr>
              <a:t>within</a:t>
            </a:r>
            <a:r>
              <a:rPr lang="it-IT" b="1" dirty="0" smtClean="0">
                <a:solidFill>
                  <a:schemeClr val="bg1"/>
                </a:solidFill>
                <a:latin typeface="Verdana" pitchFamily="34" charset="0"/>
              </a:rPr>
              <a:t> a </a:t>
            </a:r>
            <a:r>
              <a:rPr lang="it-IT" b="1" dirty="0" err="1" smtClean="0">
                <a:solidFill>
                  <a:schemeClr val="bg1"/>
                </a:solidFill>
                <a:latin typeface="Verdana" pitchFamily="34" charset="0"/>
              </a:rPr>
              <a:t>stochastic</a:t>
            </a:r>
            <a:r>
              <a:rPr lang="it-IT" b="1" dirty="0" smtClean="0">
                <a:solidFill>
                  <a:schemeClr val="bg1"/>
                </a:solidFill>
                <a:latin typeface="Verdana" pitchFamily="34" charset="0"/>
              </a:rPr>
              <a:t> </a:t>
            </a:r>
            <a:r>
              <a:rPr lang="it-IT" b="1" dirty="0" err="1" smtClean="0">
                <a:solidFill>
                  <a:schemeClr val="bg1"/>
                </a:solidFill>
                <a:latin typeface="Verdana" pitchFamily="34" charset="0"/>
              </a:rPr>
              <a:t>framework</a:t>
            </a:r>
            <a:endParaRPr lang="it-IT" sz="1600" b="1" dirty="0">
              <a:solidFill>
                <a:schemeClr val="bg1"/>
              </a:solidFill>
              <a:latin typeface="Verdana" pitchFamily="34" charset="0"/>
            </a:endParaRPr>
          </a:p>
        </p:txBody>
      </p:sp>
      <p:sp>
        <p:nvSpPr>
          <p:cNvPr id="5" name="Rettangolo 4"/>
          <p:cNvSpPr/>
          <p:nvPr/>
        </p:nvSpPr>
        <p:spPr>
          <a:xfrm>
            <a:off x="285720" y="1978962"/>
            <a:ext cx="8572560" cy="3970318"/>
          </a:xfrm>
          <a:prstGeom prst="rect">
            <a:avLst/>
          </a:prstGeom>
        </p:spPr>
        <p:txBody>
          <a:bodyPr wrap="square">
            <a:spAutoFit/>
          </a:bodyPr>
          <a:lstStyle/>
          <a:p>
            <a:r>
              <a:rPr lang="en-GB" sz="1800" dirty="0" smtClean="0">
                <a:solidFill>
                  <a:srgbClr val="FFFF00"/>
                </a:solidFill>
              </a:rPr>
              <a:t>Assuming a single-valued</a:t>
            </a:r>
            <a:r>
              <a:rPr lang="en-GB" sz="1800" dirty="0" smtClean="0">
                <a:solidFill>
                  <a:schemeClr val="bg1"/>
                </a:solidFill>
              </a:rPr>
              <a:t> (i.e. deterministic) transformation  </a:t>
            </a:r>
            <a:r>
              <a:rPr lang="en-GB" i="1" dirty="0" smtClean="0">
                <a:solidFill>
                  <a:schemeClr val="bg1"/>
                </a:solidFill>
              </a:rPr>
              <a:t>S</a:t>
            </a:r>
            <a:r>
              <a:rPr lang="en-GB" dirty="0" smtClean="0">
                <a:solidFill>
                  <a:schemeClr val="bg1"/>
                </a:solidFill>
              </a:rPr>
              <a:t>(</a:t>
            </a:r>
            <a:r>
              <a:rPr lang="en-GB" b="1" dirty="0" smtClean="0">
                <a:solidFill>
                  <a:schemeClr val="bg1"/>
                </a:solidFill>
                <a:latin typeface="Symbol" pitchFamily="18" charset="2"/>
              </a:rPr>
              <a:t>e</a:t>
            </a:r>
            <a:r>
              <a:rPr lang="en-GB" dirty="0" smtClean="0">
                <a:solidFill>
                  <a:schemeClr val="bg1"/>
                </a:solidFill>
              </a:rPr>
              <a:t>, </a:t>
            </a:r>
            <a:r>
              <a:rPr lang="en-GB" b="1" dirty="0" smtClean="0">
                <a:solidFill>
                  <a:schemeClr val="bg1"/>
                </a:solidFill>
              </a:rPr>
              <a:t>I</a:t>
            </a:r>
            <a:r>
              <a:rPr lang="en-GB" dirty="0" smtClean="0">
                <a:solidFill>
                  <a:schemeClr val="bg1"/>
                </a:solidFill>
              </a:rPr>
              <a:t>)</a:t>
            </a:r>
            <a:r>
              <a:rPr lang="en-GB" sz="1800" dirty="0" smtClean="0">
                <a:solidFill>
                  <a:schemeClr val="bg1"/>
                </a:solidFill>
              </a:rPr>
              <a:t> as in previous slide, </a:t>
            </a:r>
            <a:r>
              <a:rPr lang="en-GB" sz="1800" dirty="0" smtClean="0">
                <a:solidFill>
                  <a:srgbClr val="FFFF00"/>
                </a:solidFill>
              </a:rPr>
              <a:t>the operator </a:t>
            </a:r>
            <a:r>
              <a:rPr lang="en-GB" i="1" dirty="0" smtClean="0">
                <a:solidFill>
                  <a:srgbClr val="FFFF00"/>
                </a:solidFill>
              </a:rPr>
              <a:t>K</a:t>
            </a:r>
            <a:r>
              <a:rPr lang="en-GB" sz="1800" dirty="0" smtClean="0">
                <a:solidFill>
                  <a:srgbClr val="FFFF00"/>
                </a:solidFill>
              </a:rPr>
              <a:t> will be the </a:t>
            </a:r>
            <a:r>
              <a:rPr lang="en-GB" sz="1800" dirty="0" err="1" smtClean="0">
                <a:solidFill>
                  <a:srgbClr val="FFFF00"/>
                </a:solidFill>
              </a:rPr>
              <a:t>Frobenius-Perron</a:t>
            </a:r>
            <a:r>
              <a:rPr lang="en-GB" sz="1800" dirty="0" smtClean="0">
                <a:solidFill>
                  <a:srgbClr val="FFFF00"/>
                </a:solidFill>
              </a:rPr>
              <a:t> operator</a:t>
            </a:r>
            <a:r>
              <a:rPr lang="en-GB" sz="1800" dirty="0" smtClean="0">
                <a:solidFill>
                  <a:schemeClr val="bg1"/>
                </a:solidFill>
              </a:rPr>
              <a:t> (e.g. </a:t>
            </a:r>
            <a:r>
              <a:rPr lang="en-GB" sz="1800" dirty="0" err="1" smtClean="0">
                <a:solidFill>
                  <a:schemeClr val="bg1"/>
                </a:solidFill>
              </a:rPr>
              <a:t>Koutsoyiannis</a:t>
            </a:r>
            <a:r>
              <a:rPr lang="en-GB" sz="1800" dirty="0" smtClean="0">
                <a:solidFill>
                  <a:schemeClr val="bg1"/>
                </a:solidFill>
              </a:rPr>
              <a:t>, 2010). </a:t>
            </a:r>
          </a:p>
          <a:p>
            <a:endParaRPr lang="en-GB" sz="1800" dirty="0" smtClean="0">
              <a:solidFill>
                <a:schemeClr val="bg1"/>
              </a:solidFill>
            </a:endParaRPr>
          </a:p>
          <a:p>
            <a:r>
              <a:rPr lang="en-GB" sz="1800" dirty="0" smtClean="0">
                <a:solidFill>
                  <a:schemeClr val="bg1"/>
                </a:solidFill>
              </a:rPr>
              <a:t>However, </a:t>
            </a:r>
            <a:r>
              <a:rPr lang="en-GB" i="1" dirty="0" smtClean="0">
                <a:solidFill>
                  <a:schemeClr val="bg1"/>
                </a:solidFill>
              </a:rPr>
              <a:t>K</a:t>
            </a:r>
            <a:r>
              <a:rPr lang="en-GB" sz="1800" dirty="0" smtClean="0">
                <a:solidFill>
                  <a:schemeClr val="bg1"/>
                </a:solidFill>
              </a:rPr>
              <a:t> can be generalized to represent a so-called </a:t>
            </a:r>
            <a:r>
              <a:rPr lang="en-GB" sz="1800" dirty="0" smtClean="0">
                <a:solidFill>
                  <a:srgbClr val="FFFF00"/>
                </a:solidFill>
              </a:rPr>
              <a:t>stochastic operator</a:t>
            </a:r>
            <a:r>
              <a:rPr lang="en-GB" sz="1800" dirty="0" smtClean="0">
                <a:solidFill>
                  <a:schemeClr val="bg1"/>
                </a:solidFill>
              </a:rPr>
              <a:t>, which corresponds to </a:t>
            </a:r>
            <a:r>
              <a:rPr lang="en-GB" sz="1800" dirty="0" smtClean="0">
                <a:solidFill>
                  <a:srgbClr val="FFFF00"/>
                </a:solidFill>
              </a:rPr>
              <a:t>one-to-many</a:t>
            </a:r>
            <a:r>
              <a:rPr lang="en-GB" sz="1800" dirty="0" smtClean="0">
                <a:solidFill>
                  <a:schemeClr val="bg1"/>
                </a:solidFill>
              </a:rPr>
              <a:t> transformations  </a:t>
            </a:r>
            <a:r>
              <a:rPr lang="en-GB" i="1" dirty="0" smtClean="0">
                <a:solidFill>
                  <a:schemeClr val="bg1"/>
                </a:solidFill>
              </a:rPr>
              <a:t>S</a:t>
            </a:r>
            <a:r>
              <a:rPr lang="en-GB" sz="1800" dirty="0" smtClean="0">
                <a:solidFill>
                  <a:schemeClr val="bg1"/>
                </a:solidFill>
              </a:rPr>
              <a:t>.</a:t>
            </a:r>
          </a:p>
          <a:p>
            <a:endParaRPr lang="en-GB" sz="1800" dirty="0" smtClean="0">
              <a:solidFill>
                <a:schemeClr val="bg1"/>
              </a:solidFill>
            </a:endParaRPr>
          </a:p>
          <a:p>
            <a:r>
              <a:rPr lang="en-GB" sz="1800" dirty="0" smtClean="0">
                <a:solidFill>
                  <a:schemeClr val="bg1"/>
                </a:solidFill>
              </a:rPr>
              <a:t>A stochastic operator can be defined using a </a:t>
            </a:r>
            <a:r>
              <a:rPr lang="en-GB" sz="1800" dirty="0" smtClean="0">
                <a:solidFill>
                  <a:srgbClr val="FFFF00"/>
                </a:solidFill>
              </a:rPr>
              <a:t>stochastic kernel</a:t>
            </a:r>
            <a:r>
              <a:rPr lang="en-GB" sz="1800" dirty="0" smtClean="0">
                <a:solidFill>
                  <a:schemeClr val="bg1"/>
                </a:solidFill>
              </a:rPr>
              <a:t>  </a:t>
            </a:r>
            <a:r>
              <a:rPr lang="en-GB" i="1" dirty="0" smtClean="0">
                <a:solidFill>
                  <a:schemeClr val="bg1"/>
                </a:solidFill>
              </a:rPr>
              <a:t>k</a:t>
            </a:r>
            <a:r>
              <a:rPr lang="en-GB" dirty="0" smtClean="0">
                <a:solidFill>
                  <a:schemeClr val="bg1"/>
                </a:solidFill>
              </a:rPr>
              <a:t>(</a:t>
            </a:r>
            <a:r>
              <a:rPr lang="en-GB" i="1" dirty="0" smtClean="0">
                <a:solidFill>
                  <a:schemeClr val="bg1"/>
                </a:solidFill>
              </a:rPr>
              <a:t>e</a:t>
            </a:r>
            <a:r>
              <a:rPr lang="en-GB" dirty="0" smtClean="0">
                <a:solidFill>
                  <a:schemeClr val="bg1"/>
                </a:solidFill>
              </a:rPr>
              <a:t>, </a:t>
            </a:r>
            <a:r>
              <a:rPr lang="el-GR" b="1" dirty="0" smtClean="0">
                <a:solidFill>
                  <a:schemeClr val="bg1"/>
                </a:solidFill>
              </a:rPr>
              <a:t>ε</a:t>
            </a:r>
            <a:r>
              <a:rPr lang="en-GB" dirty="0" smtClean="0">
                <a:solidFill>
                  <a:schemeClr val="bg1"/>
                </a:solidFill>
              </a:rPr>
              <a:t>, </a:t>
            </a:r>
            <a:r>
              <a:rPr lang="en-GB" b="1" dirty="0" smtClean="0">
                <a:solidFill>
                  <a:schemeClr val="bg1"/>
                </a:solidFill>
              </a:rPr>
              <a:t>I</a:t>
            </a:r>
            <a:r>
              <a:rPr lang="en-GB" dirty="0" smtClean="0">
                <a:solidFill>
                  <a:schemeClr val="bg1"/>
                </a:solidFill>
              </a:rPr>
              <a:t>)</a:t>
            </a:r>
            <a:r>
              <a:rPr lang="en-GB" sz="1800" dirty="0" smtClean="0">
                <a:solidFill>
                  <a:schemeClr val="bg1"/>
                </a:solidFill>
              </a:rPr>
              <a:t> </a:t>
            </a:r>
            <a:r>
              <a:rPr lang="en-GB" sz="1800" dirty="0" smtClean="0">
                <a:solidFill>
                  <a:srgbClr val="FFFF00"/>
                </a:solidFill>
              </a:rPr>
              <a:t>(with</a:t>
            </a:r>
            <a:r>
              <a:rPr lang="en-GB" dirty="0" smtClean="0">
                <a:solidFill>
                  <a:srgbClr val="FFFF00"/>
                </a:solidFill>
              </a:rPr>
              <a:t> </a:t>
            </a:r>
            <a:r>
              <a:rPr lang="en-GB" i="1" dirty="0" smtClean="0">
                <a:solidFill>
                  <a:srgbClr val="FFFF00"/>
                </a:solidFill>
              </a:rPr>
              <a:t>e</a:t>
            </a:r>
            <a:r>
              <a:rPr lang="en-GB" sz="1800" dirty="0" smtClean="0">
                <a:solidFill>
                  <a:srgbClr val="FFFF00"/>
                </a:solidFill>
              </a:rPr>
              <a:t> intuitively reflecting a deviation from a single-valued transformation; in our case it indicates the model error)</a:t>
            </a:r>
            <a:r>
              <a:rPr lang="en-GB" sz="1800" dirty="0" smtClean="0">
                <a:solidFill>
                  <a:schemeClr val="bg1"/>
                </a:solidFill>
              </a:rPr>
              <a:t> having the properties</a:t>
            </a:r>
            <a:endParaRPr lang="it-IT" sz="1800" dirty="0" smtClean="0">
              <a:solidFill>
                <a:schemeClr val="bg1"/>
              </a:solidFill>
            </a:endParaRPr>
          </a:p>
          <a:p>
            <a:r>
              <a:rPr lang="en-GB" sz="1800" dirty="0" smtClean="0">
                <a:solidFill>
                  <a:schemeClr val="bg1"/>
                </a:solidFill>
              </a:rPr>
              <a:t> </a:t>
            </a:r>
            <a:endParaRPr lang="it-IT" sz="1800" dirty="0" smtClean="0">
              <a:solidFill>
                <a:schemeClr val="bg1"/>
              </a:solidFill>
            </a:endParaRPr>
          </a:p>
          <a:p>
            <a:pPr algn="ctr"/>
            <a:r>
              <a:rPr lang="it-IT" i="1" dirty="0" smtClean="0">
                <a:solidFill>
                  <a:schemeClr val="bg1"/>
                </a:solidFill>
              </a:rPr>
              <a:t>k</a:t>
            </a:r>
            <a:r>
              <a:rPr lang="it-IT" dirty="0" smtClean="0">
                <a:solidFill>
                  <a:schemeClr val="bg1"/>
                </a:solidFill>
              </a:rPr>
              <a:t>(</a:t>
            </a:r>
            <a:r>
              <a:rPr lang="it-IT" i="1" dirty="0" smtClean="0">
                <a:solidFill>
                  <a:schemeClr val="bg1"/>
                </a:solidFill>
              </a:rPr>
              <a:t>e</a:t>
            </a:r>
            <a:r>
              <a:rPr lang="it-IT" dirty="0" smtClean="0">
                <a:solidFill>
                  <a:schemeClr val="bg1"/>
                </a:solidFill>
              </a:rPr>
              <a:t>, </a:t>
            </a:r>
            <a:r>
              <a:rPr lang="el-GR" b="1" dirty="0" smtClean="0">
                <a:solidFill>
                  <a:schemeClr val="bg1"/>
                </a:solidFill>
              </a:rPr>
              <a:t>ε</a:t>
            </a:r>
            <a:r>
              <a:rPr lang="it-IT" dirty="0" smtClean="0">
                <a:solidFill>
                  <a:schemeClr val="bg1"/>
                </a:solidFill>
              </a:rPr>
              <a:t>, </a:t>
            </a:r>
            <a:r>
              <a:rPr lang="it-IT" b="1" dirty="0" smtClean="0">
                <a:solidFill>
                  <a:schemeClr val="bg1"/>
                </a:solidFill>
              </a:rPr>
              <a:t>I</a:t>
            </a:r>
            <a:r>
              <a:rPr lang="it-IT" dirty="0" smtClean="0">
                <a:solidFill>
                  <a:schemeClr val="bg1"/>
                </a:solidFill>
              </a:rPr>
              <a:t>) ≥ 0     and      ∫</a:t>
            </a:r>
            <a:r>
              <a:rPr lang="it-IT" i="1" baseline="-25000" dirty="0" smtClean="0">
                <a:solidFill>
                  <a:schemeClr val="bg1"/>
                </a:solidFill>
              </a:rPr>
              <a:t>e</a:t>
            </a:r>
            <a:r>
              <a:rPr lang="it-IT" dirty="0" smtClean="0">
                <a:solidFill>
                  <a:schemeClr val="bg1"/>
                </a:solidFill>
              </a:rPr>
              <a:t> </a:t>
            </a:r>
            <a:r>
              <a:rPr lang="it-IT" i="1" dirty="0" smtClean="0">
                <a:solidFill>
                  <a:schemeClr val="bg1"/>
                </a:solidFill>
              </a:rPr>
              <a:t>k</a:t>
            </a:r>
            <a:r>
              <a:rPr lang="it-IT" dirty="0" smtClean="0">
                <a:solidFill>
                  <a:schemeClr val="bg1"/>
                </a:solidFill>
              </a:rPr>
              <a:t>(</a:t>
            </a:r>
            <a:r>
              <a:rPr lang="it-IT" i="1" dirty="0" smtClean="0">
                <a:solidFill>
                  <a:schemeClr val="bg1"/>
                </a:solidFill>
              </a:rPr>
              <a:t>e</a:t>
            </a:r>
            <a:r>
              <a:rPr lang="it-IT" dirty="0" smtClean="0">
                <a:solidFill>
                  <a:schemeClr val="bg1"/>
                </a:solidFill>
              </a:rPr>
              <a:t>, </a:t>
            </a:r>
            <a:r>
              <a:rPr lang="el-GR" b="1" dirty="0" smtClean="0">
                <a:solidFill>
                  <a:schemeClr val="bg1"/>
                </a:solidFill>
              </a:rPr>
              <a:t>ε</a:t>
            </a:r>
            <a:r>
              <a:rPr lang="it-IT" dirty="0" smtClean="0">
                <a:solidFill>
                  <a:schemeClr val="bg1"/>
                </a:solidFill>
              </a:rPr>
              <a:t>, </a:t>
            </a:r>
            <a:r>
              <a:rPr lang="it-IT" b="1" dirty="0" smtClean="0">
                <a:solidFill>
                  <a:schemeClr val="bg1"/>
                </a:solidFill>
              </a:rPr>
              <a:t>I</a:t>
            </a:r>
            <a:r>
              <a:rPr lang="it-IT" dirty="0" smtClean="0">
                <a:solidFill>
                  <a:schemeClr val="bg1"/>
                </a:solidFill>
              </a:rPr>
              <a:t>) </a:t>
            </a:r>
            <a:r>
              <a:rPr lang="it-IT" i="1" dirty="0" smtClean="0">
                <a:solidFill>
                  <a:schemeClr val="bg1"/>
                </a:solidFill>
              </a:rPr>
              <a:t>de</a:t>
            </a:r>
            <a:r>
              <a:rPr lang="it-IT" dirty="0" smtClean="0">
                <a:solidFill>
                  <a:schemeClr val="bg1"/>
                </a:solidFill>
              </a:rPr>
              <a:t> = 1</a:t>
            </a:r>
          </a:p>
          <a:p>
            <a:endParaRPr lang="it-IT" sz="1800" dirty="0" smtClean="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0" y="852473"/>
            <a:ext cx="9144000" cy="576263"/>
          </a:xfrm>
          <a:prstGeom prst="rect">
            <a:avLst/>
          </a:prstGeom>
          <a:noFill/>
          <a:ln w="9525">
            <a:noFill/>
            <a:miter lim="800000"/>
            <a:headEnd/>
            <a:tailEnd/>
          </a:ln>
          <a:effectLst/>
        </p:spPr>
        <p:txBody>
          <a:bodyPr lIns="114264" tIns="114264" rIns="0" bIns="114264"/>
          <a:lstStyle/>
          <a:p>
            <a:pPr algn="ctr">
              <a:spcBef>
                <a:spcPct val="50000"/>
              </a:spcBef>
            </a:pPr>
            <a:r>
              <a:rPr lang="it-IT" b="1" dirty="0" err="1" smtClean="0">
                <a:solidFill>
                  <a:schemeClr val="bg1"/>
                </a:solidFill>
                <a:latin typeface="Verdana" pitchFamily="34" charset="0"/>
              </a:rPr>
              <a:t>Formulating</a:t>
            </a:r>
            <a:r>
              <a:rPr lang="it-IT" b="1" dirty="0" smtClean="0">
                <a:solidFill>
                  <a:schemeClr val="bg1"/>
                </a:solidFill>
                <a:latin typeface="Verdana" pitchFamily="34" charset="0"/>
              </a:rPr>
              <a:t> a </a:t>
            </a:r>
            <a:r>
              <a:rPr lang="it-IT" b="1" dirty="0" err="1" smtClean="0">
                <a:solidFill>
                  <a:schemeClr val="bg1"/>
                </a:solidFill>
                <a:latin typeface="Verdana" pitchFamily="34" charset="0"/>
              </a:rPr>
              <a:t>physically-based</a:t>
            </a:r>
            <a:r>
              <a:rPr lang="it-IT" b="1" dirty="0" smtClean="0">
                <a:solidFill>
                  <a:schemeClr val="bg1"/>
                </a:solidFill>
                <a:latin typeface="Verdana" pitchFamily="34" charset="0"/>
              </a:rPr>
              <a:t> </a:t>
            </a:r>
            <a:r>
              <a:rPr lang="it-IT" b="1" dirty="0" err="1" smtClean="0">
                <a:solidFill>
                  <a:schemeClr val="bg1"/>
                </a:solidFill>
                <a:latin typeface="Verdana" pitchFamily="34" charset="0"/>
              </a:rPr>
              <a:t>model</a:t>
            </a:r>
            <a:r>
              <a:rPr lang="it-IT" b="1" dirty="0" smtClean="0">
                <a:solidFill>
                  <a:schemeClr val="bg1"/>
                </a:solidFill>
                <a:latin typeface="Verdana" pitchFamily="34" charset="0"/>
              </a:rPr>
              <a:t/>
            </a:r>
            <a:br>
              <a:rPr lang="it-IT" b="1" dirty="0" smtClean="0">
                <a:solidFill>
                  <a:schemeClr val="bg1"/>
                </a:solidFill>
                <a:latin typeface="Verdana" pitchFamily="34" charset="0"/>
              </a:rPr>
            </a:br>
            <a:r>
              <a:rPr lang="it-IT" b="1" dirty="0" err="1" smtClean="0">
                <a:solidFill>
                  <a:schemeClr val="bg1"/>
                </a:solidFill>
                <a:latin typeface="Verdana" pitchFamily="34" charset="0"/>
              </a:rPr>
              <a:t>within</a:t>
            </a:r>
            <a:r>
              <a:rPr lang="it-IT" b="1" dirty="0" smtClean="0">
                <a:solidFill>
                  <a:schemeClr val="bg1"/>
                </a:solidFill>
                <a:latin typeface="Verdana" pitchFamily="34" charset="0"/>
              </a:rPr>
              <a:t> a </a:t>
            </a:r>
            <a:r>
              <a:rPr lang="it-IT" b="1" dirty="0" err="1" smtClean="0">
                <a:solidFill>
                  <a:schemeClr val="bg1"/>
                </a:solidFill>
                <a:latin typeface="Verdana" pitchFamily="34" charset="0"/>
              </a:rPr>
              <a:t>stochastic</a:t>
            </a:r>
            <a:r>
              <a:rPr lang="it-IT" b="1" dirty="0" smtClean="0">
                <a:solidFill>
                  <a:schemeClr val="bg1"/>
                </a:solidFill>
                <a:latin typeface="Verdana" pitchFamily="34" charset="0"/>
              </a:rPr>
              <a:t> </a:t>
            </a:r>
            <a:r>
              <a:rPr lang="it-IT" b="1" dirty="0" err="1" smtClean="0">
                <a:solidFill>
                  <a:schemeClr val="bg1"/>
                </a:solidFill>
                <a:latin typeface="Verdana" pitchFamily="34" charset="0"/>
              </a:rPr>
              <a:t>framework</a:t>
            </a:r>
            <a:endParaRPr lang="it-IT" sz="1600" b="1" dirty="0">
              <a:solidFill>
                <a:schemeClr val="bg1"/>
              </a:solidFill>
              <a:latin typeface="Verdana" pitchFamily="34" charset="0"/>
            </a:endParaRPr>
          </a:p>
        </p:txBody>
      </p:sp>
      <p:sp>
        <p:nvSpPr>
          <p:cNvPr id="5" name="Rettangolo 4"/>
          <p:cNvSpPr/>
          <p:nvPr/>
        </p:nvSpPr>
        <p:spPr>
          <a:xfrm>
            <a:off x="285720" y="2028904"/>
            <a:ext cx="8572560" cy="3416320"/>
          </a:xfrm>
          <a:prstGeom prst="rect">
            <a:avLst/>
          </a:prstGeom>
        </p:spPr>
        <p:txBody>
          <a:bodyPr wrap="square">
            <a:spAutoFit/>
          </a:bodyPr>
          <a:lstStyle/>
          <a:p>
            <a:r>
              <a:rPr lang="en-GB" sz="1800" dirty="0" smtClean="0">
                <a:solidFill>
                  <a:schemeClr val="bg1"/>
                </a:solidFill>
              </a:rPr>
              <a:t>Specifically, </a:t>
            </a:r>
            <a:r>
              <a:rPr lang="en-GB" sz="1800" dirty="0" smtClean="0">
                <a:solidFill>
                  <a:srgbClr val="FFFF00"/>
                </a:solidFill>
              </a:rPr>
              <a:t>the operator </a:t>
            </a:r>
            <a:r>
              <a:rPr lang="en-GB" i="1" dirty="0" smtClean="0">
                <a:solidFill>
                  <a:srgbClr val="FFFF00"/>
                </a:solidFill>
              </a:rPr>
              <a:t>K</a:t>
            </a:r>
            <a:r>
              <a:rPr lang="en-GB" sz="1800" dirty="0" smtClean="0">
                <a:solidFill>
                  <a:schemeClr val="bg1"/>
                </a:solidFill>
              </a:rPr>
              <a:t> applying on </a:t>
            </a:r>
            <a:r>
              <a:rPr lang="en-GB" i="1" dirty="0" smtClean="0">
                <a:solidFill>
                  <a:schemeClr val="bg1"/>
                </a:solidFill>
              </a:rPr>
              <a:t>f</a:t>
            </a:r>
            <a:r>
              <a:rPr lang="el-GR" b="1" baseline="-25000" dirty="0" smtClean="0">
                <a:solidFill>
                  <a:schemeClr val="bg1"/>
                </a:solidFill>
              </a:rPr>
              <a:t>ε</a:t>
            </a:r>
            <a:r>
              <a:rPr lang="en-GB" baseline="-25000" dirty="0" smtClean="0">
                <a:solidFill>
                  <a:schemeClr val="bg1"/>
                </a:solidFill>
              </a:rPr>
              <a:t>, </a:t>
            </a:r>
            <a:r>
              <a:rPr lang="en-GB" b="1" baseline="-25000" dirty="0" smtClean="0">
                <a:solidFill>
                  <a:schemeClr val="bg1"/>
                </a:solidFill>
              </a:rPr>
              <a:t>I</a:t>
            </a:r>
            <a:r>
              <a:rPr lang="en-GB" dirty="0" smtClean="0">
                <a:solidFill>
                  <a:schemeClr val="bg1"/>
                </a:solidFill>
              </a:rPr>
              <a:t> (</a:t>
            </a:r>
            <a:r>
              <a:rPr lang="el-GR" b="1" dirty="0" smtClean="0">
                <a:solidFill>
                  <a:schemeClr val="bg1"/>
                </a:solidFill>
              </a:rPr>
              <a:t>ε</a:t>
            </a:r>
            <a:r>
              <a:rPr lang="en-GB" dirty="0" smtClean="0">
                <a:solidFill>
                  <a:schemeClr val="bg1"/>
                </a:solidFill>
              </a:rPr>
              <a:t>, </a:t>
            </a:r>
            <a:r>
              <a:rPr lang="en-GB" b="1" dirty="0" smtClean="0">
                <a:solidFill>
                  <a:schemeClr val="bg1"/>
                </a:solidFill>
              </a:rPr>
              <a:t>I</a:t>
            </a:r>
            <a:r>
              <a:rPr lang="en-GB" dirty="0" smtClean="0">
                <a:solidFill>
                  <a:schemeClr val="bg1"/>
                </a:solidFill>
              </a:rPr>
              <a:t>)</a:t>
            </a:r>
            <a:r>
              <a:rPr lang="en-GB" sz="1800" dirty="0" smtClean="0">
                <a:solidFill>
                  <a:schemeClr val="bg1"/>
                </a:solidFill>
              </a:rPr>
              <a:t> is then </a:t>
            </a:r>
            <a:r>
              <a:rPr lang="en-GB" sz="1800" dirty="0" smtClean="0">
                <a:solidFill>
                  <a:srgbClr val="FFFF00"/>
                </a:solidFill>
              </a:rPr>
              <a:t>defined as</a:t>
            </a:r>
            <a:r>
              <a:rPr lang="en-GB" sz="1800" dirty="0" smtClean="0">
                <a:solidFill>
                  <a:schemeClr val="bg1"/>
                </a:solidFill>
              </a:rPr>
              <a:t> (</a:t>
            </a:r>
            <a:r>
              <a:rPr lang="en-GB" sz="1800" dirty="0" err="1" smtClean="0">
                <a:solidFill>
                  <a:schemeClr val="bg1"/>
                </a:solidFill>
              </a:rPr>
              <a:t>Lasota</a:t>
            </a:r>
            <a:r>
              <a:rPr lang="en-GB" sz="1800" dirty="0" smtClean="0">
                <a:solidFill>
                  <a:schemeClr val="bg1"/>
                </a:solidFill>
              </a:rPr>
              <a:t> and Mackey, 1985, p. 101):</a:t>
            </a:r>
          </a:p>
          <a:p>
            <a:r>
              <a:rPr lang="en-GB" sz="1800" dirty="0" smtClean="0">
                <a:solidFill>
                  <a:schemeClr val="bg1"/>
                </a:solidFill>
              </a:rPr>
              <a:t> </a:t>
            </a:r>
            <a:endParaRPr lang="it-IT" sz="1800" dirty="0" smtClean="0">
              <a:solidFill>
                <a:schemeClr val="bg1"/>
              </a:solidFill>
            </a:endParaRPr>
          </a:p>
          <a:p>
            <a:pPr algn="ctr"/>
            <a:r>
              <a:rPr lang="it-IT" i="1" dirty="0" smtClean="0">
                <a:solidFill>
                  <a:schemeClr val="bg1"/>
                </a:solidFill>
              </a:rPr>
              <a:t>K</a:t>
            </a:r>
            <a:r>
              <a:rPr lang="it-IT" dirty="0" smtClean="0">
                <a:solidFill>
                  <a:schemeClr val="bg1"/>
                </a:solidFill>
              </a:rPr>
              <a:t> </a:t>
            </a:r>
            <a:r>
              <a:rPr lang="it-IT" i="1" dirty="0" smtClean="0">
                <a:solidFill>
                  <a:schemeClr val="bg1"/>
                </a:solidFill>
              </a:rPr>
              <a:t>f</a:t>
            </a:r>
            <a:r>
              <a:rPr lang="el-GR" b="1" baseline="-25000" dirty="0" smtClean="0">
                <a:solidFill>
                  <a:schemeClr val="bg1"/>
                </a:solidFill>
              </a:rPr>
              <a:t> ε</a:t>
            </a:r>
            <a:r>
              <a:rPr lang="it-IT" baseline="-25000" dirty="0" smtClean="0">
                <a:solidFill>
                  <a:schemeClr val="bg1"/>
                </a:solidFill>
              </a:rPr>
              <a:t>, </a:t>
            </a:r>
            <a:r>
              <a:rPr lang="it-IT" b="1" baseline="-25000" dirty="0" smtClean="0">
                <a:solidFill>
                  <a:schemeClr val="bg1"/>
                </a:solidFill>
              </a:rPr>
              <a:t>I</a:t>
            </a:r>
            <a:r>
              <a:rPr lang="it-IT" dirty="0" smtClean="0">
                <a:solidFill>
                  <a:schemeClr val="bg1"/>
                </a:solidFill>
              </a:rPr>
              <a:t>(</a:t>
            </a:r>
            <a:r>
              <a:rPr lang="el-GR" b="1" dirty="0" smtClean="0">
                <a:solidFill>
                  <a:schemeClr val="bg1"/>
                </a:solidFill>
              </a:rPr>
              <a:t>ε</a:t>
            </a:r>
            <a:r>
              <a:rPr lang="it-IT" dirty="0" smtClean="0">
                <a:solidFill>
                  <a:schemeClr val="bg1"/>
                </a:solidFill>
              </a:rPr>
              <a:t>, </a:t>
            </a:r>
            <a:r>
              <a:rPr lang="it-IT" b="1" dirty="0" smtClean="0">
                <a:solidFill>
                  <a:schemeClr val="bg1"/>
                </a:solidFill>
              </a:rPr>
              <a:t>I</a:t>
            </a:r>
            <a:r>
              <a:rPr lang="it-IT" dirty="0" smtClean="0">
                <a:solidFill>
                  <a:schemeClr val="bg1"/>
                </a:solidFill>
              </a:rPr>
              <a:t>) = ∫</a:t>
            </a:r>
            <a:r>
              <a:rPr lang="el-GR" b="1" baseline="-25000" dirty="0" smtClean="0">
                <a:solidFill>
                  <a:schemeClr val="bg1"/>
                </a:solidFill>
              </a:rPr>
              <a:t>ε</a:t>
            </a:r>
            <a:r>
              <a:rPr lang="it-IT" dirty="0" smtClean="0">
                <a:solidFill>
                  <a:schemeClr val="bg1"/>
                </a:solidFill>
              </a:rPr>
              <a:t>  ∫</a:t>
            </a:r>
            <a:r>
              <a:rPr lang="it-IT" b="1" baseline="-25000" dirty="0" smtClean="0">
                <a:solidFill>
                  <a:schemeClr val="bg1"/>
                </a:solidFill>
              </a:rPr>
              <a:t>I</a:t>
            </a:r>
            <a:r>
              <a:rPr lang="it-IT" dirty="0" smtClean="0">
                <a:solidFill>
                  <a:schemeClr val="bg1"/>
                </a:solidFill>
              </a:rPr>
              <a:t> </a:t>
            </a:r>
            <a:r>
              <a:rPr lang="it-IT" i="1" dirty="0" smtClean="0">
                <a:solidFill>
                  <a:schemeClr val="bg1"/>
                </a:solidFill>
              </a:rPr>
              <a:t>k</a:t>
            </a:r>
            <a:r>
              <a:rPr lang="it-IT" dirty="0" smtClean="0">
                <a:solidFill>
                  <a:schemeClr val="bg1"/>
                </a:solidFill>
              </a:rPr>
              <a:t>(</a:t>
            </a:r>
            <a:r>
              <a:rPr lang="it-IT" i="1" dirty="0" smtClean="0">
                <a:solidFill>
                  <a:schemeClr val="bg1"/>
                </a:solidFill>
              </a:rPr>
              <a:t>e</a:t>
            </a:r>
            <a:r>
              <a:rPr lang="it-IT" dirty="0" smtClean="0">
                <a:solidFill>
                  <a:schemeClr val="bg1"/>
                </a:solidFill>
              </a:rPr>
              <a:t>, </a:t>
            </a:r>
            <a:r>
              <a:rPr lang="el-GR" b="1" dirty="0" smtClean="0">
                <a:solidFill>
                  <a:schemeClr val="bg1"/>
                </a:solidFill>
              </a:rPr>
              <a:t>ε</a:t>
            </a:r>
            <a:r>
              <a:rPr lang="it-IT" dirty="0" smtClean="0">
                <a:solidFill>
                  <a:schemeClr val="bg1"/>
                </a:solidFill>
              </a:rPr>
              <a:t>, </a:t>
            </a:r>
            <a:r>
              <a:rPr lang="it-IT" b="1" dirty="0" smtClean="0">
                <a:solidFill>
                  <a:schemeClr val="bg1"/>
                </a:solidFill>
              </a:rPr>
              <a:t>I</a:t>
            </a:r>
            <a:r>
              <a:rPr lang="it-IT" dirty="0" smtClean="0">
                <a:solidFill>
                  <a:schemeClr val="bg1"/>
                </a:solidFill>
              </a:rPr>
              <a:t>) </a:t>
            </a:r>
            <a:r>
              <a:rPr lang="it-IT" i="1" dirty="0" smtClean="0">
                <a:solidFill>
                  <a:schemeClr val="bg1"/>
                </a:solidFill>
              </a:rPr>
              <a:t>f</a:t>
            </a:r>
            <a:r>
              <a:rPr lang="el-GR" b="1" baseline="-25000" dirty="0" smtClean="0">
                <a:solidFill>
                  <a:schemeClr val="bg1"/>
                </a:solidFill>
              </a:rPr>
              <a:t>ε</a:t>
            </a:r>
            <a:r>
              <a:rPr lang="it-IT" baseline="-25000" dirty="0" smtClean="0">
                <a:solidFill>
                  <a:schemeClr val="bg1"/>
                </a:solidFill>
              </a:rPr>
              <a:t>, </a:t>
            </a:r>
            <a:r>
              <a:rPr lang="it-IT" b="1" baseline="-25000" dirty="0" smtClean="0">
                <a:solidFill>
                  <a:schemeClr val="bg1"/>
                </a:solidFill>
              </a:rPr>
              <a:t>I</a:t>
            </a:r>
            <a:r>
              <a:rPr lang="it-IT" dirty="0" smtClean="0">
                <a:solidFill>
                  <a:schemeClr val="bg1"/>
                </a:solidFill>
              </a:rPr>
              <a:t> (</a:t>
            </a:r>
            <a:r>
              <a:rPr lang="el-GR" b="1" dirty="0" smtClean="0">
                <a:solidFill>
                  <a:schemeClr val="bg1"/>
                </a:solidFill>
              </a:rPr>
              <a:t>ε</a:t>
            </a:r>
            <a:r>
              <a:rPr lang="it-IT" dirty="0" smtClean="0">
                <a:solidFill>
                  <a:schemeClr val="bg1"/>
                </a:solidFill>
              </a:rPr>
              <a:t>, </a:t>
            </a:r>
            <a:r>
              <a:rPr lang="it-IT" b="1" dirty="0" smtClean="0">
                <a:solidFill>
                  <a:schemeClr val="bg1"/>
                </a:solidFill>
              </a:rPr>
              <a:t>I</a:t>
            </a:r>
            <a:r>
              <a:rPr lang="it-IT" dirty="0" smtClean="0">
                <a:solidFill>
                  <a:schemeClr val="bg1"/>
                </a:solidFill>
              </a:rPr>
              <a:t>) </a:t>
            </a:r>
            <a:r>
              <a:rPr lang="it-IT" i="1" dirty="0" smtClean="0">
                <a:solidFill>
                  <a:schemeClr val="bg1"/>
                </a:solidFill>
              </a:rPr>
              <a:t>d</a:t>
            </a:r>
            <a:r>
              <a:rPr lang="el-GR" b="1" dirty="0" smtClean="0">
                <a:solidFill>
                  <a:schemeClr val="bg1"/>
                </a:solidFill>
              </a:rPr>
              <a:t>ε</a:t>
            </a:r>
            <a:r>
              <a:rPr lang="it-IT" dirty="0" smtClean="0">
                <a:solidFill>
                  <a:schemeClr val="bg1"/>
                </a:solidFill>
              </a:rPr>
              <a:t> </a:t>
            </a:r>
            <a:r>
              <a:rPr lang="it-IT" i="1" dirty="0" err="1" smtClean="0">
                <a:solidFill>
                  <a:schemeClr val="bg1"/>
                </a:solidFill>
              </a:rPr>
              <a:t>d</a:t>
            </a:r>
            <a:r>
              <a:rPr lang="it-IT" b="1" dirty="0" err="1" smtClean="0">
                <a:solidFill>
                  <a:schemeClr val="bg1"/>
                </a:solidFill>
              </a:rPr>
              <a:t>I</a:t>
            </a:r>
            <a:r>
              <a:rPr lang="it-IT" sz="1800" dirty="0" smtClean="0">
                <a:solidFill>
                  <a:schemeClr val="bg1"/>
                </a:solidFill>
              </a:rPr>
              <a:t> </a:t>
            </a:r>
          </a:p>
          <a:p>
            <a:r>
              <a:rPr lang="it-IT" sz="1800" dirty="0" smtClean="0">
                <a:solidFill>
                  <a:schemeClr val="bg1"/>
                </a:solidFill>
              </a:rPr>
              <a:t> </a:t>
            </a:r>
          </a:p>
          <a:p>
            <a:r>
              <a:rPr lang="en-GB" sz="1800" dirty="0" smtClean="0">
                <a:solidFill>
                  <a:schemeClr val="bg1"/>
                </a:solidFill>
              </a:rPr>
              <a:t>If the random variables </a:t>
            </a:r>
            <a:r>
              <a:rPr lang="en-GB" b="1" dirty="0" smtClean="0">
                <a:solidFill>
                  <a:srgbClr val="FFFF00"/>
                </a:solidFill>
                <a:latin typeface="Symbol" pitchFamily="18" charset="2"/>
              </a:rPr>
              <a:t>e</a:t>
            </a:r>
            <a:r>
              <a:rPr lang="en-GB" sz="1800" dirty="0" smtClean="0">
                <a:solidFill>
                  <a:srgbClr val="FFFF00"/>
                </a:solidFill>
              </a:rPr>
              <a:t> and </a:t>
            </a:r>
            <a:r>
              <a:rPr lang="en-GB" b="1" dirty="0" smtClean="0">
                <a:solidFill>
                  <a:srgbClr val="FFFF00"/>
                </a:solidFill>
              </a:rPr>
              <a:t>I</a:t>
            </a:r>
            <a:r>
              <a:rPr lang="en-GB" sz="1800" dirty="0" smtClean="0">
                <a:solidFill>
                  <a:srgbClr val="FFFF00"/>
                </a:solidFill>
              </a:rPr>
              <a:t> are independent</a:t>
            </a:r>
            <a:r>
              <a:rPr lang="en-GB" sz="1800" dirty="0" smtClean="0">
                <a:solidFill>
                  <a:schemeClr val="bg1"/>
                </a:solidFill>
              </a:rPr>
              <a:t>, the model can be written in the form:</a:t>
            </a:r>
            <a:endParaRPr lang="it-IT" sz="1800" dirty="0" smtClean="0">
              <a:solidFill>
                <a:schemeClr val="bg1"/>
              </a:solidFill>
            </a:endParaRPr>
          </a:p>
          <a:p>
            <a:r>
              <a:rPr lang="en-GB" sz="1800" dirty="0" smtClean="0">
                <a:solidFill>
                  <a:schemeClr val="bg1"/>
                </a:solidFill>
              </a:rPr>
              <a:t> </a:t>
            </a:r>
            <a:endParaRPr lang="it-IT" sz="1800" dirty="0" smtClean="0">
              <a:solidFill>
                <a:schemeClr val="bg1"/>
              </a:solidFill>
            </a:endParaRPr>
          </a:p>
          <a:p>
            <a:pPr algn="ctr"/>
            <a:r>
              <a:rPr lang="it-IT" i="1" dirty="0" err="1" smtClean="0">
                <a:solidFill>
                  <a:schemeClr val="bg1"/>
                </a:solidFill>
              </a:rPr>
              <a:t>f</a:t>
            </a:r>
            <a:r>
              <a:rPr lang="it-IT" i="1" baseline="-25000" dirty="0" err="1" smtClean="0">
                <a:solidFill>
                  <a:schemeClr val="bg1"/>
                </a:solidFill>
              </a:rPr>
              <a:t>Q</a:t>
            </a:r>
            <a:r>
              <a:rPr lang="it-IT" i="1" baseline="-35000" dirty="0" err="1" smtClean="0">
                <a:solidFill>
                  <a:schemeClr val="bg1"/>
                </a:solidFill>
              </a:rPr>
              <a:t>p</a:t>
            </a:r>
            <a:r>
              <a:rPr lang="it-IT" dirty="0" smtClean="0">
                <a:solidFill>
                  <a:schemeClr val="bg1"/>
                </a:solidFill>
              </a:rPr>
              <a:t>(</a:t>
            </a:r>
            <a:r>
              <a:rPr lang="it-IT" i="1" dirty="0" err="1" smtClean="0">
                <a:solidFill>
                  <a:schemeClr val="bg1"/>
                </a:solidFill>
              </a:rPr>
              <a:t>Q</a:t>
            </a:r>
            <a:r>
              <a:rPr lang="it-IT" baseline="-25000" dirty="0" err="1" smtClean="0">
                <a:solidFill>
                  <a:schemeClr val="bg1"/>
                </a:solidFill>
              </a:rPr>
              <a:t>p</a:t>
            </a:r>
            <a:r>
              <a:rPr lang="it-IT" dirty="0" smtClean="0">
                <a:solidFill>
                  <a:schemeClr val="bg1"/>
                </a:solidFill>
              </a:rPr>
              <a:t>) = </a:t>
            </a:r>
            <a:r>
              <a:rPr lang="it-IT" i="1" dirty="0" smtClean="0">
                <a:solidFill>
                  <a:schemeClr val="bg1"/>
                </a:solidFill>
              </a:rPr>
              <a:t>K </a:t>
            </a:r>
            <a:r>
              <a:rPr lang="it-IT" dirty="0" smtClean="0">
                <a:solidFill>
                  <a:schemeClr val="bg1"/>
                </a:solidFill>
              </a:rPr>
              <a:t>[</a:t>
            </a:r>
            <a:r>
              <a:rPr lang="it-IT" i="1" dirty="0" smtClean="0">
                <a:solidFill>
                  <a:schemeClr val="bg1"/>
                </a:solidFill>
              </a:rPr>
              <a:t>f</a:t>
            </a:r>
            <a:r>
              <a:rPr lang="el-GR" b="1" baseline="-25000" dirty="0" smtClean="0">
                <a:solidFill>
                  <a:schemeClr val="bg1"/>
                </a:solidFill>
              </a:rPr>
              <a:t>ε</a:t>
            </a:r>
            <a:r>
              <a:rPr lang="it-IT" dirty="0" smtClean="0">
                <a:solidFill>
                  <a:schemeClr val="bg1"/>
                </a:solidFill>
              </a:rPr>
              <a:t>(</a:t>
            </a:r>
            <a:r>
              <a:rPr lang="it-IT" i="1" dirty="0" smtClean="0">
                <a:solidFill>
                  <a:schemeClr val="bg1"/>
                </a:solidFill>
              </a:rPr>
              <a:t>e</a:t>
            </a:r>
            <a:r>
              <a:rPr lang="it-IT" dirty="0" smtClean="0">
                <a:solidFill>
                  <a:schemeClr val="bg1"/>
                </a:solidFill>
              </a:rPr>
              <a:t>) </a:t>
            </a:r>
            <a:r>
              <a:rPr lang="it-IT" i="1" dirty="0" err="1" smtClean="0">
                <a:solidFill>
                  <a:schemeClr val="bg1"/>
                </a:solidFill>
              </a:rPr>
              <a:t>f</a:t>
            </a:r>
            <a:r>
              <a:rPr lang="it-IT" b="1" baseline="-25000" dirty="0" err="1" smtClean="0">
                <a:solidFill>
                  <a:schemeClr val="bg1"/>
                </a:solidFill>
              </a:rPr>
              <a:t>I</a:t>
            </a:r>
            <a:r>
              <a:rPr lang="it-IT" dirty="0" smtClean="0">
                <a:solidFill>
                  <a:schemeClr val="bg1"/>
                </a:solidFill>
              </a:rPr>
              <a:t> (</a:t>
            </a:r>
            <a:r>
              <a:rPr lang="it-IT" b="1" dirty="0" smtClean="0">
                <a:solidFill>
                  <a:schemeClr val="bg1"/>
                </a:solidFill>
              </a:rPr>
              <a:t>I</a:t>
            </a:r>
            <a:r>
              <a:rPr lang="it-IT" dirty="0" smtClean="0">
                <a:solidFill>
                  <a:schemeClr val="bg1"/>
                </a:solidFill>
              </a:rPr>
              <a:t>)]</a:t>
            </a:r>
          </a:p>
          <a:p>
            <a:endParaRPr lang="it-IT" dirty="0" smtClean="0">
              <a:solidFill>
                <a:schemeClr val="bg1"/>
              </a:solidFill>
            </a:endParaRPr>
          </a:p>
          <a:p>
            <a:pPr algn="ctr"/>
            <a:r>
              <a:rPr lang="it-IT" i="1" dirty="0" err="1" smtClean="0">
                <a:solidFill>
                  <a:schemeClr val="bg1"/>
                </a:solidFill>
              </a:rPr>
              <a:t>f</a:t>
            </a:r>
            <a:r>
              <a:rPr lang="it-IT" i="1" baseline="-25000" dirty="0" err="1" smtClean="0">
                <a:solidFill>
                  <a:schemeClr val="bg1"/>
                </a:solidFill>
              </a:rPr>
              <a:t>Q</a:t>
            </a:r>
            <a:r>
              <a:rPr lang="it-IT" i="1" baseline="-35000" dirty="0" err="1" smtClean="0">
                <a:solidFill>
                  <a:schemeClr val="bg1"/>
                </a:solidFill>
              </a:rPr>
              <a:t>p</a:t>
            </a:r>
            <a:r>
              <a:rPr lang="it-IT" i="1" baseline="-35000" dirty="0" smtClean="0">
                <a:solidFill>
                  <a:schemeClr val="bg1"/>
                </a:solidFill>
              </a:rPr>
              <a:t> </a:t>
            </a:r>
            <a:r>
              <a:rPr lang="it-IT" dirty="0" smtClean="0">
                <a:solidFill>
                  <a:schemeClr val="bg1"/>
                </a:solidFill>
              </a:rPr>
              <a:t>(</a:t>
            </a:r>
            <a:r>
              <a:rPr lang="it-IT" i="1" dirty="0" err="1" smtClean="0">
                <a:solidFill>
                  <a:schemeClr val="bg1"/>
                </a:solidFill>
              </a:rPr>
              <a:t>Q</a:t>
            </a:r>
            <a:r>
              <a:rPr lang="it-IT" baseline="-25000" dirty="0" err="1" smtClean="0">
                <a:solidFill>
                  <a:schemeClr val="bg1"/>
                </a:solidFill>
              </a:rPr>
              <a:t>p</a:t>
            </a:r>
            <a:r>
              <a:rPr lang="it-IT" dirty="0" smtClean="0">
                <a:solidFill>
                  <a:schemeClr val="bg1"/>
                </a:solidFill>
              </a:rPr>
              <a:t>) = ∫</a:t>
            </a:r>
            <a:r>
              <a:rPr lang="el-GR" b="1" baseline="-25000" dirty="0" smtClean="0">
                <a:solidFill>
                  <a:schemeClr val="bg1"/>
                </a:solidFill>
              </a:rPr>
              <a:t>ε</a:t>
            </a:r>
            <a:r>
              <a:rPr lang="it-IT" dirty="0" smtClean="0">
                <a:solidFill>
                  <a:schemeClr val="bg1"/>
                </a:solidFill>
              </a:rPr>
              <a:t>  ∫</a:t>
            </a:r>
            <a:r>
              <a:rPr lang="it-IT" b="1" baseline="-25000" dirty="0" smtClean="0">
                <a:solidFill>
                  <a:schemeClr val="bg1"/>
                </a:solidFill>
              </a:rPr>
              <a:t>I</a:t>
            </a:r>
            <a:r>
              <a:rPr lang="it-IT" dirty="0" smtClean="0">
                <a:solidFill>
                  <a:schemeClr val="bg1"/>
                </a:solidFill>
              </a:rPr>
              <a:t> </a:t>
            </a:r>
            <a:r>
              <a:rPr lang="it-IT" i="1" dirty="0" smtClean="0">
                <a:solidFill>
                  <a:schemeClr val="bg1"/>
                </a:solidFill>
              </a:rPr>
              <a:t>k</a:t>
            </a:r>
            <a:r>
              <a:rPr lang="it-IT" dirty="0" smtClean="0">
                <a:solidFill>
                  <a:schemeClr val="bg1"/>
                </a:solidFill>
              </a:rPr>
              <a:t>(e, </a:t>
            </a:r>
            <a:r>
              <a:rPr lang="el-GR" b="1" dirty="0" smtClean="0">
                <a:solidFill>
                  <a:schemeClr val="bg1"/>
                </a:solidFill>
              </a:rPr>
              <a:t>ε</a:t>
            </a:r>
            <a:r>
              <a:rPr lang="it-IT" dirty="0" smtClean="0">
                <a:solidFill>
                  <a:schemeClr val="bg1"/>
                </a:solidFill>
              </a:rPr>
              <a:t>, </a:t>
            </a:r>
            <a:r>
              <a:rPr lang="it-IT" b="1" dirty="0" smtClean="0">
                <a:solidFill>
                  <a:schemeClr val="bg1"/>
                </a:solidFill>
              </a:rPr>
              <a:t>I</a:t>
            </a:r>
            <a:r>
              <a:rPr lang="it-IT" dirty="0" smtClean="0">
                <a:solidFill>
                  <a:schemeClr val="bg1"/>
                </a:solidFill>
              </a:rPr>
              <a:t>) </a:t>
            </a:r>
            <a:r>
              <a:rPr lang="it-IT" i="1" dirty="0" smtClean="0">
                <a:solidFill>
                  <a:schemeClr val="bg1"/>
                </a:solidFill>
              </a:rPr>
              <a:t>f</a:t>
            </a:r>
            <a:r>
              <a:rPr lang="el-GR" b="1" baseline="-25000" dirty="0" smtClean="0">
                <a:solidFill>
                  <a:schemeClr val="bg1"/>
                </a:solidFill>
              </a:rPr>
              <a:t>ε</a:t>
            </a:r>
            <a:r>
              <a:rPr lang="it-IT" dirty="0" smtClean="0">
                <a:solidFill>
                  <a:schemeClr val="bg1"/>
                </a:solidFill>
              </a:rPr>
              <a:t> (</a:t>
            </a:r>
            <a:r>
              <a:rPr lang="it-IT" b="1" dirty="0" smtClean="0">
                <a:solidFill>
                  <a:schemeClr val="bg1"/>
                </a:solidFill>
                <a:latin typeface="Symbol" pitchFamily="18" charset="2"/>
              </a:rPr>
              <a:t>e</a:t>
            </a:r>
            <a:r>
              <a:rPr lang="it-IT" dirty="0" smtClean="0">
                <a:solidFill>
                  <a:schemeClr val="bg1"/>
                </a:solidFill>
              </a:rPr>
              <a:t>) </a:t>
            </a:r>
            <a:r>
              <a:rPr lang="it-IT" i="1" dirty="0" err="1" smtClean="0">
                <a:solidFill>
                  <a:schemeClr val="bg1"/>
                </a:solidFill>
              </a:rPr>
              <a:t>f</a:t>
            </a:r>
            <a:r>
              <a:rPr lang="it-IT" b="1" baseline="-25000" dirty="0" err="1" smtClean="0">
                <a:solidFill>
                  <a:schemeClr val="bg1"/>
                </a:solidFill>
              </a:rPr>
              <a:t>I</a:t>
            </a:r>
            <a:r>
              <a:rPr lang="it-IT" dirty="0" smtClean="0">
                <a:solidFill>
                  <a:schemeClr val="bg1"/>
                </a:solidFill>
              </a:rPr>
              <a:t> (</a:t>
            </a:r>
            <a:r>
              <a:rPr lang="it-IT" b="1" dirty="0" smtClean="0">
                <a:solidFill>
                  <a:schemeClr val="bg1"/>
                </a:solidFill>
              </a:rPr>
              <a:t>I</a:t>
            </a:r>
            <a:r>
              <a:rPr lang="it-IT" dirty="0" smtClean="0">
                <a:solidFill>
                  <a:schemeClr val="bg1"/>
                </a:solidFill>
              </a:rPr>
              <a:t>) </a:t>
            </a:r>
            <a:r>
              <a:rPr lang="it-IT" i="1" dirty="0" smtClean="0">
                <a:solidFill>
                  <a:schemeClr val="bg1"/>
                </a:solidFill>
              </a:rPr>
              <a:t>d</a:t>
            </a:r>
            <a:r>
              <a:rPr lang="el-GR" b="1" dirty="0" smtClean="0">
                <a:solidFill>
                  <a:schemeClr val="bg1"/>
                </a:solidFill>
              </a:rPr>
              <a:t>ε</a:t>
            </a:r>
            <a:r>
              <a:rPr lang="it-IT" dirty="0" smtClean="0">
                <a:solidFill>
                  <a:schemeClr val="bg1"/>
                </a:solidFill>
              </a:rPr>
              <a:t> </a:t>
            </a:r>
            <a:r>
              <a:rPr lang="it-IT" i="1" dirty="0" err="1" smtClean="0">
                <a:solidFill>
                  <a:schemeClr val="bg1"/>
                </a:solidFill>
              </a:rPr>
              <a:t>d</a:t>
            </a:r>
            <a:r>
              <a:rPr lang="it-IT" b="1" dirty="0" err="1" smtClean="0">
                <a:solidFill>
                  <a:schemeClr val="bg1"/>
                </a:solidFill>
              </a:rPr>
              <a:t>I</a:t>
            </a:r>
            <a:endParaRPr lang="en-US" b="1" dirty="0" smtClean="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ttangolo 4"/>
          <p:cNvSpPr>
            <a:spLocks noChangeArrowheads="1"/>
          </p:cNvSpPr>
          <p:nvPr/>
        </p:nvSpPr>
        <p:spPr bwMode="auto">
          <a:xfrm>
            <a:off x="250825" y="1714488"/>
            <a:ext cx="8893175" cy="3170099"/>
          </a:xfrm>
          <a:prstGeom prst="rect">
            <a:avLst/>
          </a:prstGeom>
          <a:noFill/>
          <a:ln w="9525">
            <a:noFill/>
            <a:miter lim="800000"/>
            <a:headEnd/>
            <a:tailEnd/>
          </a:ln>
        </p:spPr>
        <p:txBody>
          <a:bodyPr wrap="square">
            <a:spAutoFit/>
          </a:bodyPr>
          <a:lstStyle/>
          <a:p>
            <a:pPr marL="176213" indent="-176213" algn="just">
              <a:defRPr/>
            </a:pPr>
            <a:r>
              <a:rPr lang="en-GB" sz="1800" b="1" u="none" dirty="0" smtClean="0">
                <a:solidFill>
                  <a:srgbClr val="FFFF00"/>
                </a:solidFill>
              </a:rPr>
              <a:t>Estimation of prediction uncertainty</a:t>
            </a:r>
            <a:r>
              <a:rPr lang="en-GB" sz="1800" u="none" dirty="0" smtClean="0">
                <a:solidFill>
                  <a:schemeClr val="bg1"/>
                </a:solidFill>
              </a:rPr>
              <a:t>:</a:t>
            </a:r>
          </a:p>
          <a:p>
            <a:pPr marL="176213" indent="-176213" algn="just">
              <a:defRPr/>
            </a:pPr>
            <a:r>
              <a:rPr lang="en-GB" sz="1800" u="none" dirty="0" smtClean="0">
                <a:solidFill>
                  <a:schemeClr val="bg1"/>
                </a:solidFill>
              </a:rPr>
              <a:t>Further assumptions:</a:t>
            </a:r>
          </a:p>
          <a:p>
            <a:pPr marL="176213" indent="-176213" algn="just">
              <a:tabLst>
                <a:tab pos="452438" algn="l"/>
              </a:tabLst>
              <a:defRPr/>
            </a:pPr>
            <a:r>
              <a:rPr lang="en-GB" sz="1800" u="none" dirty="0" smtClean="0">
                <a:solidFill>
                  <a:schemeClr val="bg1"/>
                </a:solidFill>
              </a:rPr>
              <a:t>		1</a:t>
            </a:r>
            <a:r>
              <a:rPr lang="en-GB" sz="1800" dirty="0" smtClean="0">
                <a:solidFill>
                  <a:schemeClr val="bg1"/>
                </a:solidFill>
              </a:rPr>
              <a:t>) model error is assumed to be independent of input data error and model parameters.</a:t>
            </a:r>
            <a:endParaRPr lang="en-GB" sz="1800" u="none" dirty="0" smtClean="0">
              <a:solidFill>
                <a:schemeClr val="bg1"/>
              </a:solidFill>
            </a:endParaRPr>
          </a:p>
          <a:p>
            <a:pPr marL="176213" indent="-176213" algn="just">
              <a:tabLst>
                <a:tab pos="452438" algn="l"/>
              </a:tabLst>
              <a:defRPr/>
            </a:pPr>
            <a:r>
              <a:rPr lang="en-GB" sz="1800" dirty="0" smtClean="0">
                <a:solidFill>
                  <a:schemeClr val="bg1"/>
                </a:solidFill>
              </a:rPr>
              <a:t>		2) Prediction is decomposed in two additive terms, i.e. :</a:t>
            </a:r>
          </a:p>
          <a:p>
            <a:pPr marL="176213" indent="-176213" algn="just">
              <a:tabLst>
                <a:tab pos="452438" algn="l"/>
              </a:tabLst>
              <a:defRPr/>
            </a:pPr>
            <a:endParaRPr lang="it-IT" sz="800" dirty="0" smtClean="0">
              <a:solidFill>
                <a:schemeClr val="bg1"/>
              </a:solidFill>
            </a:endParaRPr>
          </a:p>
          <a:p>
            <a:pPr marL="176213" indent="-176213" algn="ctr">
              <a:tabLst>
                <a:tab pos="452438" algn="l"/>
              </a:tabLst>
              <a:defRPr/>
            </a:pPr>
            <a:r>
              <a:rPr lang="en-GB" sz="1800" dirty="0" smtClean="0">
                <a:solidFill>
                  <a:schemeClr val="bg1"/>
                </a:solidFill>
              </a:rPr>
              <a:t>	   	    </a:t>
            </a:r>
            <a:r>
              <a:rPr lang="en-GB" i="1" dirty="0" err="1" smtClean="0">
                <a:solidFill>
                  <a:schemeClr val="bg1"/>
                </a:solidFill>
              </a:rPr>
              <a:t>Q</a:t>
            </a:r>
            <a:r>
              <a:rPr lang="en-GB" i="1" baseline="-25000" dirty="0" err="1" smtClean="0">
                <a:solidFill>
                  <a:schemeClr val="bg1"/>
                </a:solidFill>
              </a:rPr>
              <a:t>p</a:t>
            </a:r>
            <a:r>
              <a:rPr lang="en-GB" dirty="0" smtClean="0">
                <a:solidFill>
                  <a:schemeClr val="bg1"/>
                </a:solidFill>
              </a:rPr>
              <a:t> = </a:t>
            </a:r>
            <a:r>
              <a:rPr lang="en-GB" i="1" dirty="0" smtClean="0">
                <a:solidFill>
                  <a:schemeClr val="bg1"/>
                </a:solidFill>
              </a:rPr>
              <a:t>S</a:t>
            </a:r>
            <a:r>
              <a:rPr lang="en-GB" dirty="0" smtClean="0">
                <a:solidFill>
                  <a:schemeClr val="bg1"/>
                </a:solidFill>
              </a:rPr>
              <a:t>(</a:t>
            </a:r>
            <a:r>
              <a:rPr lang="el-GR" b="1" dirty="0" smtClean="0">
                <a:solidFill>
                  <a:schemeClr val="bg1"/>
                </a:solidFill>
              </a:rPr>
              <a:t>ε</a:t>
            </a:r>
            <a:r>
              <a:rPr lang="en-US" dirty="0" smtClean="0">
                <a:solidFill>
                  <a:schemeClr val="bg1"/>
                </a:solidFill>
              </a:rPr>
              <a:t>, </a:t>
            </a:r>
            <a:r>
              <a:rPr lang="en-US" b="1" dirty="0" smtClean="0">
                <a:solidFill>
                  <a:schemeClr val="bg1"/>
                </a:solidFill>
              </a:rPr>
              <a:t>I</a:t>
            </a:r>
            <a:r>
              <a:rPr lang="en-US" dirty="0" smtClean="0">
                <a:solidFill>
                  <a:schemeClr val="bg1"/>
                </a:solidFill>
              </a:rPr>
              <a:t>) + </a:t>
            </a:r>
            <a:r>
              <a:rPr lang="en-US" i="1" dirty="0" smtClean="0">
                <a:solidFill>
                  <a:schemeClr val="bg1"/>
                </a:solidFill>
              </a:rPr>
              <a:t>e</a:t>
            </a:r>
          </a:p>
          <a:p>
            <a:pPr marL="176213" indent="-176213" algn="just">
              <a:tabLst>
                <a:tab pos="452438" algn="l"/>
              </a:tabLst>
              <a:defRPr/>
            </a:pPr>
            <a:endParaRPr lang="it-IT" sz="800" dirty="0" smtClean="0">
              <a:solidFill>
                <a:schemeClr val="bg1"/>
              </a:solidFill>
            </a:endParaRPr>
          </a:p>
          <a:p>
            <a:pPr marL="176213" indent="-176213" algn="just">
              <a:tabLst>
                <a:tab pos="452438" algn="l"/>
              </a:tabLst>
              <a:defRPr/>
            </a:pPr>
            <a:r>
              <a:rPr lang="en-US" sz="1800" dirty="0" smtClean="0">
                <a:solidFill>
                  <a:schemeClr val="bg1"/>
                </a:solidFill>
              </a:rPr>
              <a:t>            where </a:t>
            </a:r>
            <a:r>
              <a:rPr lang="en-US" i="1" dirty="0" smtClean="0">
                <a:solidFill>
                  <a:schemeClr val="bg1"/>
                </a:solidFill>
              </a:rPr>
              <a:t>S</a:t>
            </a:r>
            <a:r>
              <a:rPr lang="en-US" sz="1800" dirty="0" smtClean="0">
                <a:solidFill>
                  <a:schemeClr val="bg1"/>
                </a:solidFill>
              </a:rPr>
              <a:t> represents the deterministic part and the </a:t>
            </a:r>
            <a:r>
              <a:rPr lang="en-US" sz="1800" dirty="0" smtClean="0">
                <a:solidFill>
                  <a:srgbClr val="FFFF00"/>
                </a:solidFill>
              </a:rPr>
              <a:t>structural error</a:t>
            </a:r>
            <a:r>
              <a:rPr lang="en-US" sz="1800" dirty="0" smtClean="0">
                <a:solidFill>
                  <a:schemeClr val="bg1"/>
                </a:solidFill>
              </a:rPr>
              <a:t> </a:t>
            </a:r>
            <a:r>
              <a:rPr lang="en-US" i="1" dirty="0" smtClean="0">
                <a:solidFill>
                  <a:schemeClr val="bg1"/>
                </a:solidFill>
              </a:rPr>
              <a:t>e</a:t>
            </a:r>
            <a:r>
              <a:rPr lang="en-US" sz="1800" dirty="0" smtClean="0">
                <a:solidFill>
                  <a:schemeClr val="bg1"/>
                </a:solidFill>
              </a:rPr>
              <a:t> has density </a:t>
            </a:r>
            <a:r>
              <a:rPr lang="en-US" i="1" dirty="0" err="1" smtClean="0">
                <a:solidFill>
                  <a:schemeClr val="bg1"/>
                </a:solidFill>
              </a:rPr>
              <a:t>f</a:t>
            </a:r>
            <a:r>
              <a:rPr lang="en-US" i="1" baseline="-25000" dirty="0" err="1" smtClean="0">
                <a:solidFill>
                  <a:schemeClr val="bg1"/>
                </a:solidFill>
              </a:rPr>
              <a:t>e</a:t>
            </a:r>
            <a:r>
              <a:rPr lang="en-US" dirty="0" smtClean="0">
                <a:solidFill>
                  <a:schemeClr val="bg1"/>
                </a:solidFill>
              </a:rPr>
              <a:t>(</a:t>
            </a:r>
            <a:r>
              <a:rPr lang="en-US" i="1" dirty="0" smtClean="0">
                <a:solidFill>
                  <a:schemeClr val="bg1"/>
                </a:solidFill>
              </a:rPr>
              <a:t>e</a:t>
            </a:r>
            <a:r>
              <a:rPr lang="en-US" dirty="0" smtClean="0">
                <a:solidFill>
                  <a:schemeClr val="bg1"/>
                </a:solidFill>
              </a:rPr>
              <a:t>)</a:t>
            </a:r>
            <a:r>
              <a:rPr lang="en-US" sz="1800" dirty="0" smtClean="0">
                <a:solidFill>
                  <a:schemeClr val="bg1"/>
                </a:solidFill>
              </a:rPr>
              <a:t>.</a:t>
            </a:r>
          </a:p>
          <a:p>
            <a:pPr marL="176213" indent="-176213" algn="just">
              <a:tabLst>
                <a:tab pos="452438" algn="l"/>
              </a:tabLst>
              <a:defRPr/>
            </a:pPr>
            <a:endParaRPr lang="en-US" sz="800" dirty="0" smtClean="0">
              <a:solidFill>
                <a:schemeClr val="bg1"/>
              </a:solidFill>
            </a:endParaRPr>
          </a:p>
          <a:p>
            <a:pPr marL="176213" indent="-176213" algn="just">
              <a:tabLst>
                <a:tab pos="452438" algn="l"/>
              </a:tabLst>
              <a:defRPr/>
            </a:pPr>
            <a:r>
              <a:rPr lang="en-US" sz="1800" dirty="0" smtClean="0">
                <a:solidFill>
                  <a:schemeClr val="bg1"/>
                </a:solidFill>
              </a:rPr>
              <a:t>		3) Kernel independent of </a:t>
            </a:r>
            <a:r>
              <a:rPr lang="el-GR" b="1" dirty="0" smtClean="0">
                <a:solidFill>
                  <a:schemeClr val="bg1"/>
                </a:solidFill>
              </a:rPr>
              <a:t>ε</a:t>
            </a:r>
            <a:r>
              <a:rPr lang="en-US" b="1" i="1" dirty="0" smtClean="0">
                <a:solidFill>
                  <a:schemeClr val="bg1"/>
                </a:solidFill>
              </a:rPr>
              <a:t>, </a:t>
            </a:r>
            <a:r>
              <a:rPr lang="en-US" b="1" dirty="0" smtClean="0">
                <a:solidFill>
                  <a:schemeClr val="bg1"/>
                </a:solidFill>
              </a:rPr>
              <a:t>I</a:t>
            </a:r>
            <a:r>
              <a:rPr lang="en-US" b="1" i="1" dirty="0" smtClean="0">
                <a:solidFill>
                  <a:schemeClr val="bg1"/>
                </a:solidFill>
              </a:rPr>
              <a:t> </a:t>
            </a:r>
            <a:r>
              <a:rPr lang="en-US" sz="1800" dirty="0" smtClean="0">
                <a:solidFill>
                  <a:schemeClr val="bg1"/>
                </a:solidFill>
              </a:rPr>
              <a:t>(depending on </a:t>
            </a:r>
            <a:r>
              <a:rPr lang="en-US" i="1" dirty="0" smtClean="0">
                <a:solidFill>
                  <a:schemeClr val="bg1"/>
                </a:solidFill>
              </a:rPr>
              <a:t>e</a:t>
            </a:r>
            <a:r>
              <a:rPr lang="en-US" sz="1800" dirty="0" smtClean="0">
                <a:solidFill>
                  <a:schemeClr val="bg1"/>
                </a:solidFill>
              </a:rPr>
              <a:t> only), i.e.:</a:t>
            </a:r>
          </a:p>
          <a:p>
            <a:pPr marL="176213" indent="-176213" algn="just">
              <a:tabLst>
                <a:tab pos="452438" algn="l"/>
              </a:tabLst>
              <a:defRPr/>
            </a:pPr>
            <a:r>
              <a:rPr lang="en-US" sz="800" dirty="0" smtClean="0">
                <a:solidFill>
                  <a:schemeClr val="bg1"/>
                </a:solidFill>
              </a:rPr>
              <a:t> </a:t>
            </a:r>
            <a:endParaRPr lang="it-IT" sz="800" dirty="0" smtClean="0">
              <a:solidFill>
                <a:schemeClr val="bg1"/>
              </a:solidFill>
            </a:endParaRPr>
          </a:p>
          <a:p>
            <a:pPr marL="176213" indent="-176213" algn="ctr">
              <a:tabLst>
                <a:tab pos="452438" algn="l"/>
              </a:tabLst>
              <a:defRPr/>
            </a:pPr>
            <a:r>
              <a:rPr lang="en-GB" sz="1800" dirty="0" smtClean="0">
                <a:solidFill>
                  <a:schemeClr val="bg1"/>
                </a:solidFill>
              </a:rPr>
              <a:t>		    </a:t>
            </a:r>
            <a:r>
              <a:rPr lang="en-GB" i="1" dirty="0" smtClean="0">
                <a:solidFill>
                  <a:schemeClr val="bg1"/>
                </a:solidFill>
              </a:rPr>
              <a:t>k</a:t>
            </a:r>
            <a:r>
              <a:rPr lang="en-GB" dirty="0" smtClean="0">
                <a:solidFill>
                  <a:schemeClr val="bg1"/>
                </a:solidFill>
              </a:rPr>
              <a:t>(</a:t>
            </a:r>
            <a:r>
              <a:rPr lang="en-GB" i="1" dirty="0" smtClean="0">
                <a:solidFill>
                  <a:schemeClr val="bg1"/>
                </a:solidFill>
              </a:rPr>
              <a:t>e</a:t>
            </a:r>
            <a:r>
              <a:rPr lang="en-GB" dirty="0" smtClean="0">
                <a:solidFill>
                  <a:schemeClr val="bg1"/>
                </a:solidFill>
              </a:rPr>
              <a:t>, </a:t>
            </a:r>
            <a:r>
              <a:rPr lang="el-GR" b="1" dirty="0" smtClean="0">
                <a:solidFill>
                  <a:schemeClr val="bg1"/>
                </a:solidFill>
              </a:rPr>
              <a:t>ε</a:t>
            </a:r>
            <a:r>
              <a:rPr lang="en-GB" dirty="0" smtClean="0">
                <a:solidFill>
                  <a:schemeClr val="bg1"/>
                </a:solidFill>
              </a:rPr>
              <a:t>, </a:t>
            </a:r>
            <a:r>
              <a:rPr lang="en-GB" b="1" dirty="0" smtClean="0">
                <a:solidFill>
                  <a:schemeClr val="bg1"/>
                </a:solidFill>
              </a:rPr>
              <a:t>I</a:t>
            </a:r>
            <a:r>
              <a:rPr lang="en-GB" dirty="0" smtClean="0">
                <a:solidFill>
                  <a:schemeClr val="bg1"/>
                </a:solidFill>
              </a:rPr>
              <a:t>) = </a:t>
            </a:r>
            <a:r>
              <a:rPr lang="en-GB" i="1" dirty="0" smtClean="0">
                <a:solidFill>
                  <a:schemeClr val="bg1"/>
                </a:solidFill>
              </a:rPr>
              <a:t>f</a:t>
            </a:r>
            <a:r>
              <a:rPr lang="en-US" i="1" baseline="-25000" dirty="0" smtClean="0">
                <a:solidFill>
                  <a:schemeClr val="bg1"/>
                </a:solidFill>
              </a:rPr>
              <a:t>e</a:t>
            </a:r>
            <a:r>
              <a:rPr lang="en-GB" dirty="0" smtClean="0">
                <a:solidFill>
                  <a:schemeClr val="bg1"/>
                </a:solidFill>
              </a:rPr>
              <a:t>(</a:t>
            </a:r>
            <a:r>
              <a:rPr lang="en-GB" i="1" dirty="0" smtClean="0">
                <a:solidFill>
                  <a:schemeClr val="bg1"/>
                </a:solidFill>
              </a:rPr>
              <a:t>e</a:t>
            </a:r>
            <a:r>
              <a:rPr lang="en-US" dirty="0" smtClean="0">
                <a:solidFill>
                  <a:schemeClr val="bg1"/>
                </a:solidFill>
              </a:rPr>
              <a:t>)</a:t>
            </a:r>
            <a:r>
              <a:rPr lang="en-US" sz="1800" dirty="0" smtClean="0">
                <a:solidFill>
                  <a:schemeClr val="bg1"/>
                </a:solidFill>
              </a:rPr>
              <a:t> </a:t>
            </a:r>
            <a:endParaRPr lang="en-GB" sz="1800" dirty="0" smtClean="0">
              <a:solidFill>
                <a:schemeClr val="bg1"/>
              </a:solidFill>
            </a:endParaRPr>
          </a:p>
        </p:txBody>
      </p:sp>
      <p:sp>
        <p:nvSpPr>
          <p:cNvPr id="12" name="Rectangle 2"/>
          <p:cNvSpPr>
            <a:spLocks noChangeArrowheads="1"/>
          </p:cNvSpPr>
          <p:nvPr/>
        </p:nvSpPr>
        <p:spPr bwMode="auto">
          <a:xfrm>
            <a:off x="0" y="852473"/>
            <a:ext cx="9144000" cy="576263"/>
          </a:xfrm>
          <a:prstGeom prst="rect">
            <a:avLst/>
          </a:prstGeom>
          <a:noFill/>
          <a:ln w="9525">
            <a:noFill/>
            <a:miter lim="800000"/>
            <a:headEnd/>
            <a:tailEnd/>
          </a:ln>
          <a:effectLst/>
        </p:spPr>
        <p:txBody>
          <a:bodyPr lIns="114264" tIns="114264" rIns="0" bIns="114264"/>
          <a:lstStyle/>
          <a:p>
            <a:pPr algn="ctr">
              <a:spcBef>
                <a:spcPct val="50000"/>
              </a:spcBef>
            </a:pPr>
            <a:r>
              <a:rPr lang="it-IT" b="1" dirty="0" err="1" smtClean="0">
                <a:solidFill>
                  <a:schemeClr val="bg1"/>
                </a:solidFill>
                <a:latin typeface="Verdana" pitchFamily="34" charset="0"/>
              </a:rPr>
              <a:t>Formulating</a:t>
            </a:r>
            <a:r>
              <a:rPr lang="it-IT" b="1" dirty="0" smtClean="0">
                <a:solidFill>
                  <a:schemeClr val="bg1"/>
                </a:solidFill>
                <a:latin typeface="Verdana" pitchFamily="34" charset="0"/>
              </a:rPr>
              <a:t> a </a:t>
            </a:r>
            <a:r>
              <a:rPr lang="it-IT" b="1" dirty="0" err="1" smtClean="0">
                <a:solidFill>
                  <a:schemeClr val="bg1"/>
                </a:solidFill>
                <a:latin typeface="Verdana" pitchFamily="34" charset="0"/>
              </a:rPr>
              <a:t>physically-based</a:t>
            </a:r>
            <a:r>
              <a:rPr lang="it-IT" b="1" dirty="0" smtClean="0">
                <a:solidFill>
                  <a:schemeClr val="bg1"/>
                </a:solidFill>
                <a:latin typeface="Verdana" pitchFamily="34" charset="0"/>
              </a:rPr>
              <a:t> </a:t>
            </a:r>
            <a:r>
              <a:rPr lang="it-IT" b="1" dirty="0" err="1" smtClean="0">
                <a:solidFill>
                  <a:schemeClr val="bg1"/>
                </a:solidFill>
                <a:latin typeface="Verdana" pitchFamily="34" charset="0"/>
              </a:rPr>
              <a:t>model</a:t>
            </a:r>
            <a:r>
              <a:rPr lang="it-IT" b="1" dirty="0" smtClean="0">
                <a:solidFill>
                  <a:schemeClr val="bg1"/>
                </a:solidFill>
                <a:latin typeface="Verdana" pitchFamily="34" charset="0"/>
              </a:rPr>
              <a:t/>
            </a:r>
            <a:br>
              <a:rPr lang="it-IT" b="1" dirty="0" smtClean="0">
                <a:solidFill>
                  <a:schemeClr val="bg1"/>
                </a:solidFill>
                <a:latin typeface="Verdana" pitchFamily="34" charset="0"/>
              </a:rPr>
            </a:br>
            <a:r>
              <a:rPr lang="it-IT" b="1" dirty="0" err="1" smtClean="0">
                <a:solidFill>
                  <a:schemeClr val="bg1"/>
                </a:solidFill>
                <a:latin typeface="Verdana" pitchFamily="34" charset="0"/>
              </a:rPr>
              <a:t>within</a:t>
            </a:r>
            <a:r>
              <a:rPr lang="it-IT" b="1" dirty="0" smtClean="0">
                <a:solidFill>
                  <a:schemeClr val="bg1"/>
                </a:solidFill>
                <a:latin typeface="Verdana" pitchFamily="34" charset="0"/>
              </a:rPr>
              <a:t> a </a:t>
            </a:r>
            <a:r>
              <a:rPr lang="it-IT" b="1" dirty="0" err="1" smtClean="0">
                <a:solidFill>
                  <a:schemeClr val="bg1"/>
                </a:solidFill>
                <a:latin typeface="Verdana" pitchFamily="34" charset="0"/>
              </a:rPr>
              <a:t>stochastic</a:t>
            </a:r>
            <a:r>
              <a:rPr lang="it-IT" b="1" dirty="0" smtClean="0">
                <a:solidFill>
                  <a:schemeClr val="bg1"/>
                </a:solidFill>
                <a:latin typeface="Verdana" pitchFamily="34" charset="0"/>
              </a:rPr>
              <a:t> </a:t>
            </a:r>
            <a:r>
              <a:rPr lang="it-IT" b="1" dirty="0" err="1" smtClean="0">
                <a:solidFill>
                  <a:schemeClr val="bg1"/>
                </a:solidFill>
                <a:latin typeface="Verdana" pitchFamily="34" charset="0"/>
              </a:rPr>
              <a:t>framework</a:t>
            </a:r>
            <a:endParaRPr lang="it-IT" sz="1600" b="1" dirty="0">
              <a:solidFill>
                <a:schemeClr val="bg1"/>
              </a:solidFill>
              <a:latin typeface="Verdana" pitchFamily="34" charset="0"/>
            </a:endParaRPr>
          </a:p>
        </p:txBody>
      </p:sp>
      <p:sp>
        <p:nvSpPr>
          <p:cNvPr id="6" name="Rettangolo 4"/>
          <p:cNvSpPr>
            <a:spLocks noChangeArrowheads="1"/>
          </p:cNvSpPr>
          <p:nvPr/>
        </p:nvSpPr>
        <p:spPr bwMode="auto">
          <a:xfrm>
            <a:off x="571472" y="5396227"/>
            <a:ext cx="8641655" cy="461665"/>
          </a:xfrm>
          <a:prstGeom prst="rect">
            <a:avLst/>
          </a:prstGeom>
          <a:noFill/>
          <a:ln w="9525">
            <a:noFill/>
            <a:miter lim="800000"/>
            <a:headEnd/>
            <a:tailEnd/>
          </a:ln>
        </p:spPr>
        <p:txBody>
          <a:bodyPr wrap="square">
            <a:spAutoFit/>
          </a:bodyPr>
          <a:lstStyle/>
          <a:p>
            <a:pPr algn="ctr"/>
            <a:r>
              <a:rPr lang="en-GB" i="1" dirty="0" err="1" smtClean="0">
                <a:solidFill>
                  <a:schemeClr val="bg1"/>
                </a:solidFill>
              </a:rPr>
              <a:t>f</a:t>
            </a:r>
            <a:r>
              <a:rPr lang="en-GB" i="1" baseline="-25000" dirty="0" err="1" smtClean="0">
                <a:solidFill>
                  <a:schemeClr val="bg1"/>
                </a:solidFill>
              </a:rPr>
              <a:t>Q</a:t>
            </a:r>
            <a:r>
              <a:rPr lang="en-GB" i="1" baseline="-36000" dirty="0" err="1" smtClean="0">
                <a:solidFill>
                  <a:schemeClr val="bg1"/>
                </a:solidFill>
              </a:rPr>
              <a:t>p</a:t>
            </a:r>
            <a:r>
              <a:rPr lang="en-GB" dirty="0" smtClean="0">
                <a:solidFill>
                  <a:schemeClr val="bg1"/>
                </a:solidFill>
              </a:rPr>
              <a:t>(</a:t>
            </a:r>
            <a:r>
              <a:rPr lang="en-GB" i="1" dirty="0" err="1" smtClean="0">
                <a:solidFill>
                  <a:schemeClr val="bg1"/>
                </a:solidFill>
              </a:rPr>
              <a:t>Q</a:t>
            </a:r>
            <a:r>
              <a:rPr lang="en-GB" i="1" baseline="-25000" dirty="0" err="1" smtClean="0">
                <a:solidFill>
                  <a:schemeClr val="bg1"/>
                </a:solidFill>
              </a:rPr>
              <a:t>p</a:t>
            </a:r>
            <a:r>
              <a:rPr lang="en-GB" dirty="0" smtClean="0">
                <a:solidFill>
                  <a:schemeClr val="bg1"/>
                </a:solidFill>
              </a:rPr>
              <a:t>)</a:t>
            </a:r>
            <a:r>
              <a:rPr lang="en-GB" i="1" dirty="0" smtClean="0">
                <a:solidFill>
                  <a:schemeClr val="bg1"/>
                </a:solidFill>
              </a:rPr>
              <a:t> = ∫</a:t>
            </a:r>
            <a:r>
              <a:rPr lang="el-GR" b="1" baseline="-25000" dirty="0" smtClean="0">
                <a:solidFill>
                  <a:schemeClr val="bg1"/>
                </a:solidFill>
              </a:rPr>
              <a:t>ε</a:t>
            </a:r>
            <a:r>
              <a:rPr lang="en-GB" i="1" dirty="0" smtClean="0">
                <a:solidFill>
                  <a:schemeClr val="bg1"/>
                </a:solidFill>
              </a:rPr>
              <a:t> ∫</a:t>
            </a:r>
            <a:r>
              <a:rPr lang="en-US" b="1" baseline="-25000" dirty="0" smtClean="0">
                <a:solidFill>
                  <a:schemeClr val="bg1"/>
                </a:solidFill>
              </a:rPr>
              <a:t>I</a:t>
            </a:r>
            <a:r>
              <a:rPr lang="en-US" baseline="-25000" dirty="0" smtClean="0">
                <a:solidFill>
                  <a:schemeClr val="bg1"/>
                </a:solidFill>
              </a:rPr>
              <a:t> </a:t>
            </a:r>
            <a:r>
              <a:rPr lang="en-US" i="1" dirty="0" smtClean="0">
                <a:solidFill>
                  <a:schemeClr val="bg1"/>
                </a:solidFill>
              </a:rPr>
              <a:t> </a:t>
            </a:r>
            <a:r>
              <a:rPr lang="en-GB" i="1" dirty="0" smtClean="0">
                <a:solidFill>
                  <a:schemeClr val="bg1"/>
                </a:solidFill>
              </a:rPr>
              <a:t>f</a:t>
            </a:r>
            <a:r>
              <a:rPr lang="en-US" i="1" baseline="-25000" dirty="0" smtClean="0">
                <a:solidFill>
                  <a:schemeClr val="bg1"/>
                </a:solidFill>
              </a:rPr>
              <a:t>e</a:t>
            </a:r>
            <a:r>
              <a:rPr lang="en-GB" dirty="0" smtClean="0">
                <a:solidFill>
                  <a:schemeClr val="bg1"/>
                </a:solidFill>
              </a:rPr>
              <a:t>(</a:t>
            </a:r>
            <a:r>
              <a:rPr lang="en-GB" i="1" dirty="0" err="1" smtClean="0">
                <a:solidFill>
                  <a:schemeClr val="bg1"/>
                </a:solidFill>
              </a:rPr>
              <a:t>Q</a:t>
            </a:r>
            <a:r>
              <a:rPr lang="en-GB" i="1" baseline="-25000" dirty="0" err="1" smtClean="0">
                <a:solidFill>
                  <a:schemeClr val="bg1"/>
                </a:solidFill>
              </a:rPr>
              <a:t>p</a:t>
            </a:r>
            <a:r>
              <a:rPr lang="en-GB" i="1" dirty="0" smtClean="0">
                <a:solidFill>
                  <a:schemeClr val="bg1"/>
                </a:solidFill>
              </a:rPr>
              <a:t> </a:t>
            </a:r>
            <a:r>
              <a:rPr lang="en-GB" i="1" dirty="0" smtClean="0">
                <a:solidFill>
                  <a:schemeClr val="bg1"/>
                </a:solidFill>
              </a:rPr>
              <a:t>- S</a:t>
            </a:r>
            <a:r>
              <a:rPr lang="en-GB" dirty="0" smtClean="0">
                <a:solidFill>
                  <a:schemeClr val="bg1"/>
                </a:solidFill>
              </a:rPr>
              <a:t>(</a:t>
            </a:r>
            <a:r>
              <a:rPr lang="el-GR" b="1" dirty="0" smtClean="0">
                <a:solidFill>
                  <a:schemeClr val="bg1"/>
                </a:solidFill>
              </a:rPr>
              <a:t>ε</a:t>
            </a:r>
            <a:r>
              <a:rPr lang="en-US" i="1" dirty="0" smtClean="0">
                <a:solidFill>
                  <a:schemeClr val="bg1"/>
                </a:solidFill>
              </a:rPr>
              <a:t>, </a:t>
            </a:r>
            <a:r>
              <a:rPr lang="en-US" b="1" dirty="0" smtClean="0">
                <a:solidFill>
                  <a:schemeClr val="bg1"/>
                </a:solidFill>
              </a:rPr>
              <a:t>I</a:t>
            </a:r>
            <a:r>
              <a:rPr lang="en-US" dirty="0" smtClean="0">
                <a:solidFill>
                  <a:schemeClr val="bg1"/>
                </a:solidFill>
              </a:rPr>
              <a:t>))</a:t>
            </a:r>
            <a:r>
              <a:rPr lang="en-GB" i="1" dirty="0" smtClean="0">
                <a:solidFill>
                  <a:schemeClr val="bg1"/>
                </a:solidFill>
              </a:rPr>
              <a:t> f</a:t>
            </a:r>
            <a:r>
              <a:rPr lang="el-GR" b="1" baseline="-25000" dirty="0" smtClean="0">
                <a:solidFill>
                  <a:schemeClr val="bg1"/>
                </a:solidFill>
              </a:rPr>
              <a:t>ε</a:t>
            </a:r>
            <a:r>
              <a:rPr lang="en-GB" i="1" dirty="0" smtClean="0">
                <a:solidFill>
                  <a:schemeClr val="bg1"/>
                </a:solidFill>
              </a:rPr>
              <a:t> </a:t>
            </a:r>
            <a:r>
              <a:rPr lang="en-GB" dirty="0" smtClean="0">
                <a:solidFill>
                  <a:schemeClr val="bg1"/>
                </a:solidFill>
              </a:rPr>
              <a:t>(</a:t>
            </a:r>
            <a:r>
              <a:rPr lang="el-GR" b="1" dirty="0" smtClean="0">
                <a:solidFill>
                  <a:schemeClr val="bg1"/>
                </a:solidFill>
              </a:rPr>
              <a:t>ε</a:t>
            </a:r>
            <a:r>
              <a:rPr lang="en-GB" dirty="0" smtClean="0">
                <a:solidFill>
                  <a:schemeClr val="bg1"/>
                </a:solidFill>
              </a:rPr>
              <a:t>)</a:t>
            </a:r>
            <a:r>
              <a:rPr lang="en-GB" i="1" dirty="0" smtClean="0">
                <a:solidFill>
                  <a:schemeClr val="bg1"/>
                </a:solidFill>
              </a:rPr>
              <a:t> </a:t>
            </a:r>
            <a:r>
              <a:rPr lang="en-GB" i="1" dirty="0" err="1" smtClean="0">
                <a:solidFill>
                  <a:schemeClr val="bg1"/>
                </a:solidFill>
              </a:rPr>
              <a:t>f</a:t>
            </a:r>
            <a:r>
              <a:rPr lang="en-GB" baseline="-25000" dirty="0" err="1" smtClean="0">
                <a:solidFill>
                  <a:schemeClr val="bg1"/>
                </a:solidFill>
              </a:rPr>
              <a:t>I</a:t>
            </a:r>
            <a:r>
              <a:rPr lang="en-GB" i="1" dirty="0" smtClean="0">
                <a:solidFill>
                  <a:schemeClr val="bg1"/>
                </a:solidFill>
              </a:rPr>
              <a:t> </a:t>
            </a:r>
            <a:r>
              <a:rPr lang="en-GB" dirty="0" smtClean="0">
                <a:solidFill>
                  <a:schemeClr val="bg1"/>
                </a:solidFill>
              </a:rPr>
              <a:t>(</a:t>
            </a:r>
            <a:r>
              <a:rPr lang="en-GB" b="1" dirty="0" smtClean="0">
                <a:solidFill>
                  <a:schemeClr val="bg1"/>
                </a:solidFill>
              </a:rPr>
              <a:t>I</a:t>
            </a:r>
            <a:r>
              <a:rPr lang="en-GB" dirty="0" smtClean="0">
                <a:solidFill>
                  <a:schemeClr val="bg1"/>
                </a:solidFill>
              </a:rPr>
              <a:t>)</a:t>
            </a:r>
            <a:r>
              <a:rPr lang="en-GB" i="1" dirty="0" smtClean="0">
                <a:solidFill>
                  <a:schemeClr val="bg1"/>
                </a:solidFill>
              </a:rPr>
              <a:t> d</a:t>
            </a:r>
            <a:r>
              <a:rPr lang="el-GR" b="1" dirty="0" smtClean="0">
                <a:solidFill>
                  <a:schemeClr val="bg1"/>
                </a:solidFill>
              </a:rPr>
              <a:t>ε</a:t>
            </a:r>
            <a:r>
              <a:rPr lang="en-US" i="1" dirty="0" smtClean="0">
                <a:solidFill>
                  <a:schemeClr val="bg1"/>
                </a:solidFill>
              </a:rPr>
              <a:t> </a:t>
            </a:r>
            <a:r>
              <a:rPr lang="en-US" i="1" dirty="0" err="1" smtClean="0">
                <a:solidFill>
                  <a:schemeClr val="bg1"/>
                </a:solidFill>
              </a:rPr>
              <a:t>d</a:t>
            </a:r>
            <a:r>
              <a:rPr lang="en-US" b="1" dirty="0" err="1" smtClean="0">
                <a:solidFill>
                  <a:schemeClr val="bg1"/>
                </a:solidFill>
              </a:rPr>
              <a:t>I</a:t>
            </a:r>
            <a:endParaRPr lang="it-IT" b="1" dirty="0">
              <a:solidFill>
                <a:schemeClr val="bg1"/>
              </a:solidFill>
            </a:endParaRPr>
          </a:p>
        </p:txBody>
      </p:sp>
      <p:sp>
        <p:nvSpPr>
          <p:cNvPr id="7" name="Rettangolo 6"/>
          <p:cNvSpPr/>
          <p:nvPr/>
        </p:nvSpPr>
        <p:spPr bwMode="auto">
          <a:xfrm>
            <a:off x="1951851" y="5286388"/>
            <a:ext cx="5857916" cy="714380"/>
          </a:xfrm>
          <a:prstGeom prst="rect">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New Roman" pitchFamily="18" charset="0"/>
            </a:endParaRPr>
          </a:p>
        </p:txBody>
      </p:sp>
      <p:sp>
        <p:nvSpPr>
          <p:cNvPr id="8" name="Rettangolo 7"/>
          <p:cNvSpPr/>
          <p:nvPr/>
        </p:nvSpPr>
        <p:spPr>
          <a:xfrm>
            <a:off x="357158" y="4845618"/>
            <a:ext cx="6718506" cy="369332"/>
          </a:xfrm>
          <a:prstGeom prst="rect">
            <a:avLst/>
          </a:prstGeom>
        </p:spPr>
        <p:txBody>
          <a:bodyPr wrap="none">
            <a:spAutoFit/>
          </a:bodyPr>
          <a:lstStyle/>
          <a:p>
            <a:r>
              <a:rPr lang="en-US" sz="1800" dirty="0" smtClean="0">
                <a:solidFill>
                  <a:schemeClr val="bg1"/>
                </a:solidFill>
              </a:rPr>
              <a:t>By substituting in the equation derived in the previous slide we obtain:</a:t>
            </a:r>
            <a:endParaRPr lang="it-IT" sz="1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4"/>
          <p:cNvSpPr>
            <a:spLocks noChangeArrowheads="1"/>
          </p:cNvSpPr>
          <p:nvPr/>
        </p:nvSpPr>
        <p:spPr bwMode="auto">
          <a:xfrm>
            <a:off x="430939" y="1785926"/>
            <a:ext cx="8641655" cy="4339650"/>
          </a:xfrm>
          <a:prstGeom prst="rect">
            <a:avLst/>
          </a:prstGeom>
          <a:noFill/>
          <a:ln w="9525">
            <a:noFill/>
            <a:miter lim="800000"/>
            <a:headEnd/>
            <a:tailEnd/>
          </a:ln>
        </p:spPr>
        <p:txBody>
          <a:bodyPr wrap="square">
            <a:spAutoFit/>
          </a:bodyPr>
          <a:lstStyle/>
          <a:p>
            <a:pPr marL="176213" indent="-176213" algn="just">
              <a:defRPr/>
            </a:pPr>
            <a:r>
              <a:rPr lang="en-GB" sz="1800" b="1" u="none" dirty="0" smtClean="0">
                <a:solidFill>
                  <a:srgbClr val="FFFF00"/>
                </a:solidFill>
              </a:rPr>
              <a:t>Symbols:</a:t>
            </a:r>
            <a:endParaRPr lang="en-GB" sz="1800" u="none" dirty="0" smtClean="0">
              <a:solidFill>
                <a:srgbClr val="FFFF00"/>
              </a:solidFill>
            </a:endParaRPr>
          </a:p>
          <a:p>
            <a:pPr marL="176213" indent="-176213" algn="just">
              <a:defRPr/>
            </a:pPr>
            <a:r>
              <a:rPr lang="en-GB" sz="1800" u="none" dirty="0" smtClean="0">
                <a:solidFill>
                  <a:schemeClr val="bg1"/>
                </a:solidFill>
              </a:rPr>
              <a:t>	- </a:t>
            </a:r>
            <a:r>
              <a:rPr lang="en-GB" i="1" u="none" dirty="0" err="1" smtClean="0">
                <a:solidFill>
                  <a:schemeClr val="bg1"/>
                </a:solidFill>
                <a:latin typeface="Times New Roman" pitchFamily="18" charset="0"/>
                <a:cs typeface="Times New Roman" pitchFamily="18" charset="0"/>
              </a:rPr>
              <a:t>Q</a:t>
            </a:r>
            <a:r>
              <a:rPr lang="en-GB" i="1" u="none" baseline="-25000" dirty="0" err="1" smtClean="0">
                <a:solidFill>
                  <a:schemeClr val="bg1"/>
                </a:solidFill>
                <a:latin typeface="Times New Roman" pitchFamily="18" charset="0"/>
                <a:cs typeface="Times New Roman" pitchFamily="18" charset="0"/>
              </a:rPr>
              <a:t>p</a:t>
            </a:r>
            <a:r>
              <a:rPr lang="en-GB" sz="1800" u="none" dirty="0" smtClean="0">
                <a:solidFill>
                  <a:schemeClr val="bg1"/>
                </a:solidFill>
              </a:rPr>
              <a:t>		</a:t>
            </a:r>
            <a:r>
              <a:rPr lang="en-GB" sz="1800" dirty="0" smtClean="0">
                <a:solidFill>
                  <a:schemeClr val="bg1"/>
                </a:solidFill>
              </a:rPr>
              <a:t>Predicted value of the true hydrological variable</a:t>
            </a:r>
            <a:endParaRPr lang="en-GB" sz="1800" u="none" dirty="0" smtClean="0">
              <a:solidFill>
                <a:schemeClr val="bg1"/>
              </a:solidFill>
            </a:endParaRPr>
          </a:p>
          <a:p>
            <a:pPr marL="176213" indent="-176213" algn="just">
              <a:defRPr/>
            </a:pPr>
            <a:r>
              <a:rPr lang="en-GB" sz="1800" u="none" dirty="0" smtClean="0">
                <a:solidFill>
                  <a:schemeClr val="bg1"/>
                </a:solidFill>
              </a:rPr>
              <a:t>	- </a:t>
            </a:r>
            <a:r>
              <a:rPr lang="en-GB" i="1" u="none" dirty="0" smtClean="0">
                <a:solidFill>
                  <a:schemeClr val="bg1"/>
                </a:solidFill>
                <a:latin typeface="Times New Roman" pitchFamily="18" charset="0"/>
                <a:cs typeface="Times New Roman" pitchFamily="18" charset="0"/>
              </a:rPr>
              <a:t>S</a:t>
            </a:r>
            <a:r>
              <a:rPr lang="en-GB" u="none" dirty="0" smtClean="0">
                <a:solidFill>
                  <a:schemeClr val="bg1"/>
                </a:solidFill>
              </a:rPr>
              <a:t>(</a:t>
            </a:r>
            <a:r>
              <a:rPr lang="en-GB" b="1" u="none" dirty="0" err="1" smtClean="0">
                <a:solidFill>
                  <a:schemeClr val="bg1"/>
                </a:solidFill>
                <a:latin typeface="Symbol" pitchFamily="18" charset="2"/>
              </a:rPr>
              <a:t>e</a:t>
            </a:r>
            <a:r>
              <a:rPr lang="en-GB" u="none" dirty="0" err="1" smtClean="0">
                <a:solidFill>
                  <a:schemeClr val="bg1"/>
                </a:solidFill>
              </a:rPr>
              <a:t>,</a:t>
            </a:r>
            <a:r>
              <a:rPr lang="en-GB" b="1" u="none" dirty="0" err="1" smtClean="0">
                <a:solidFill>
                  <a:schemeClr val="bg1"/>
                </a:solidFill>
                <a:latin typeface="Times New Roman" pitchFamily="18" charset="0"/>
                <a:cs typeface="Times New Roman" pitchFamily="18" charset="0"/>
              </a:rPr>
              <a:t>I</a:t>
            </a:r>
            <a:r>
              <a:rPr lang="en-GB" u="none" dirty="0" smtClean="0">
                <a:solidFill>
                  <a:schemeClr val="bg1"/>
                </a:solidFill>
              </a:rPr>
              <a:t>)</a:t>
            </a:r>
            <a:r>
              <a:rPr lang="en-GB" sz="1800" u="none" dirty="0" smtClean="0">
                <a:solidFill>
                  <a:schemeClr val="bg1"/>
                </a:solidFill>
              </a:rPr>
              <a:t>	Deterministic hydrological model 	</a:t>
            </a:r>
          </a:p>
          <a:p>
            <a:pPr marL="176213" indent="-176213" algn="just">
              <a:defRPr/>
            </a:pPr>
            <a:r>
              <a:rPr lang="en-GB" sz="1800" u="none" dirty="0" smtClean="0">
                <a:solidFill>
                  <a:schemeClr val="bg1"/>
                </a:solidFill>
              </a:rPr>
              <a:t>	- </a:t>
            </a:r>
            <a:r>
              <a:rPr lang="en-GB" i="1" u="none" dirty="0" smtClean="0">
                <a:solidFill>
                  <a:schemeClr val="bg1"/>
                </a:solidFill>
                <a:latin typeface="Times New Roman" pitchFamily="18" charset="0"/>
                <a:cs typeface="Times New Roman" pitchFamily="18" charset="0"/>
              </a:rPr>
              <a:t>e</a:t>
            </a:r>
            <a:r>
              <a:rPr lang="en-GB" sz="1800" u="none" dirty="0" smtClean="0">
                <a:solidFill>
                  <a:schemeClr val="bg1"/>
                </a:solidFill>
              </a:rPr>
              <a:t>		Model structural error </a:t>
            </a:r>
          </a:p>
          <a:p>
            <a:pPr marL="176213" indent="-176213" algn="just">
              <a:defRPr/>
            </a:pPr>
            <a:r>
              <a:rPr lang="en-GB" sz="1800" u="none" dirty="0" smtClean="0">
                <a:solidFill>
                  <a:schemeClr val="bg1"/>
                </a:solidFill>
              </a:rPr>
              <a:t>	- </a:t>
            </a:r>
            <a:r>
              <a:rPr lang="en-GB" b="1" u="none" dirty="0" smtClean="0">
                <a:solidFill>
                  <a:schemeClr val="bg1"/>
                </a:solidFill>
                <a:latin typeface="Symbol" pitchFamily="18" charset="2"/>
                <a:cs typeface="Times New Roman" pitchFamily="18" charset="0"/>
              </a:rPr>
              <a:t>e</a:t>
            </a:r>
            <a:r>
              <a:rPr lang="en-GB" sz="1800" u="none" dirty="0" smtClean="0">
                <a:solidFill>
                  <a:schemeClr val="bg1"/>
                </a:solidFill>
              </a:rPr>
              <a:t>		Model parameter vector</a:t>
            </a:r>
          </a:p>
          <a:p>
            <a:pPr marL="176213" indent="-176213" algn="just">
              <a:defRPr/>
            </a:pPr>
            <a:r>
              <a:rPr lang="en-GB" sz="1800" u="none" dirty="0" smtClean="0">
                <a:solidFill>
                  <a:schemeClr val="bg1"/>
                </a:solidFill>
              </a:rPr>
              <a:t>	- </a:t>
            </a:r>
            <a:r>
              <a:rPr lang="en-GB" b="1" u="none" dirty="0" smtClean="0">
                <a:solidFill>
                  <a:schemeClr val="bg1"/>
                </a:solidFill>
                <a:latin typeface="Times New Roman" pitchFamily="18" charset="0"/>
                <a:cs typeface="Times New Roman" pitchFamily="18" charset="0"/>
              </a:rPr>
              <a:t>I</a:t>
            </a:r>
            <a:r>
              <a:rPr lang="en-GB" sz="1800" u="none" dirty="0" smtClean="0">
                <a:solidFill>
                  <a:schemeClr val="bg1"/>
                </a:solidFill>
              </a:rPr>
              <a:t>		Input data vector</a:t>
            </a:r>
          </a:p>
          <a:p>
            <a:pPr marL="176213" indent="-176213" algn="just">
              <a:defRPr/>
            </a:pPr>
            <a:endParaRPr lang="en-GB" sz="800" dirty="0" smtClean="0">
              <a:solidFill>
                <a:schemeClr val="bg1"/>
              </a:solidFill>
            </a:endParaRPr>
          </a:p>
          <a:p>
            <a:r>
              <a:rPr lang="en-GB" sz="1800" dirty="0" smtClean="0">
                <a:solidFill>
                  <a:srgbClr val="FFFF00"/>
                </a:solidFill>
              </a:rPr>
              <a:t>From the deterministic formulation:</a:t>
            </a:r>
            <a:r>
              <a:rPr lang="en-GB" sz="1800" dirty="0" smtClean="0">
                <a:solidFill>
                  <a:srgbClr val="FF3300"/>
                </a:solidFill>
              </a:rPr>
              <a:t>	</a:t>
            </a:r>
          </a:p>
          <a:p>
            <a:endParaRPr lang="it-IT" sz="800" dirty="0" smtClean="0">
              <a:solidFill>
                <a:schemeClr val="bg1"/>
              </a:solidFill>
            </a:endParaRPr>
          </a:p>
          <a:p>
            <a:r>
              <a:rPr lang="en-GB" sz="1800" dirty="0" smtClean="0">
                <a:solidFill>
                  <a:schemeClr val="bg1"/>
                </a:solidFill>
              </a:rPr>
              <a:t>			</a:t>
            </a:r>
            <a:r>
              <a:rPr lang="en-GB" i="1" dirty="0" err="1" smtClean="0">
                <a:solidFill>
                  <a:schemeClr val="bg1"/>
                </a:solidFill>
              </a:rPr>
              <a:t>Q</a:t>
            </a:r>
            <a:r>
              <a:rPr lang="en-GB" i="1" baseline="-25000" dirty="0" err="1" smtClean="0">
                <a:solidFill>
                  <a:schemeClr val="bg1"/>
                </a:solidFill>
              </a:rPr>
              <a:t>p</a:t>
            </a:r>
            <a:r>
              <a:rPr lang="en-GB" dirty="0" smtClean="0">
                <a:solidFill>
                  <a:schemeClr val="bg1"/>
                </a:solidFill>
              </a:rPr>
              <a:t> = </a:t>
            </a:r>
            <a:r>
              <a:rPr lang="en-GB" i="1" dirty="0" smtClean="0">
                <a:solidFill>
                  <a:schemeClr val="bg1"/>
                </a:solidFill>
              </a:rPr>
              <a:t>S</a:t>
            </a:r>
            <a:r>
              <a:rPr lang="en-GB" dirty="0" smtClean="0">
                <a:solidFill>
                  <a:schemeClr val="bg1"/>
                </a:solidFill>
              </a:rPr>
              <a:t>(</a:t>
            </a:r>
            <a:r>
              <a:rPr lang="el-GR" b="1" dirty="0" smtClean="0">
                <a:solidFill>
                  <a:schemeClr val="bg1"/>
                </a:solidFill>
              </a:rPr>
              <a:t>ε</a:t>
            </a:r>
            <a:r>
              <a:rPr lang="en-US" dirty="0" smtClean="0">
                <a:solidFill>
                  <a:schemeClr val="bg1"/>
                </a:solidFill>
              </a:rPr>
              <a:t>, </a:t>
            </a:r>
            <a:r>
              <a:rPr lang="en-US" b="1" dirty="0" smtClean="0">
                <a:solidFill>
                  <a:schemeClr val="bg1"/>
                </a:solidFill>
              </a:rPr>
              <a:t>I</a:t>
            </a:r>
            <a:r>
              <a:rPr lang="en-US" dirty="0" smtClean="0">
                <a:solidFill>
                  <a:schemeClr val="bg1"/>
                </a:solidFill>
              </a:rPr>
              <a:t>)</a:t>
            </a:r>
          </a:p>
          <a:p>
            <a:endParaRPr lang="it-IT" sz="800" dirty="0" smtClean="0">
              <a:solidFill>
                <a:schemeClr val="bg1"/>
              </a:solidFill>
            </a:endParaRPr>
          </a:p>
          <a:p>
            <a:r>
              <a:rPr lang="en-US" sz="1800" dirty="0" smtClean="0">
                <a:solidFill>
                  <a:srgbClr val="FFFF00"/>
                </a:solidFill>
              </a:rPr>
              <a:t>to the stochastic simulation:</a:t>
            </a:r>
          </a:p>
          <a:p>
            <a:endParaRPr lang="it-IT" sz="1200" dirty="0" smtClean="0">
              <a:solidFill>
                <a:schemeClr val="bg1"/>
              </a:solidFill>
            </a:endParaRPr>
          </a:p>
          <a:p>
            <a:pPr algn="ctr"/>
            <a:r>
              <a:rPr lang="en-GB" i="1" dirty="0" err="1" smtClean="0">
                <a:solidFill>
                  <a:schemeClr val="bg1"/>
                </a:solidFill>
              </a:rPr>
              <a:t>f</a:t>
            </a:r>
            <a:r>
              <a:rPr lang="en-GB" i="1" baseline="-25000" dirty="0" err="1" smtClean="0">
                <a:solidFill>
                  <a:schemeClr val="bg1"/>
                </a:solidFill>
              </a:rPr>
              <a:t>Q</a:t>
            </a:r>
            <a:r>
              <a:rPr lang="en-GB" i="1" baseline="-36000" dirty="0" err="1" smtClean="0">
                <a:solidFill>
                  <a:schemeClr val="bg1"/>
                </a:solidFill>
              </a:rPr>
              <a:t>p</a:t>
            </a:r>
            <a:r>
              <a:rPr lang="en-GB" dirty="0" smtClean="0">
                <a:solidFill>
                  <a:schemeClr val="bg1"/>
                </a:solidFill>
              </a:rPr>
              <a:t>(</a:t>
            </a:r>
            <a:r>
              <a:rPr lang="en-GB" i="1" dirty="0" err="1" smtClean="0">
                <a:solidFill>
                  <a:schemeClr val="bg1"/>
                </a:solidFill>
              </a:rPr>
              <a:t>Q</a:t>
            </a:r>
            <a:r>
              <a:rPr lang="en-GB" i="1" baseline="-25000" dirty="0" err="1" smtClean="0">
                <a:solidFill>
                  <a:schemeClr val="bg1"/>
                </a:solidFill>
              </a:rPr>
              <a:t>p</a:t>
            </a:r>
            <a:r>
              <a:rPr lang="en-GB" dirty="0" smtClean="0">
                <a:solidFill>
                  <a:schemeClr val="bg1"/>
                </a:solidFill>
              </a:rPr>
              <a:t>) = ∫</a:t>
            </a:r>
            <a:r>
              <a:rPr lang="el-GR" b="1" baseline="-25000" dirty="0" smtClean="0">
                <a:solidFill>
                  <a:schemeClr val="bg1"/>
                </a:solidFill>
              </a:rPr>
              <a:t>ε</a:t>
            </a:r>
            <a:r>
              <a:rPr lang="en-GB" dirty="0" smtClean="0">
                <a:solidFill>
                  <a:schemeClr val="bg1"/>
                </a:solidFill>
              </a:rPr>
              <a:t> ∫</a:t>
            </a:r>
            <a:r>
              <a:rPr lang="en-US" b="1" baseline="-25000" dirty="0" smtClean="0">
                <a:solidFill>
                  <a:schemeClr val="bg1"/>
                </a:solidFill>
              </a:rPr>
              <a:t>I</a:t>
            </a:r>
            <a:r>
              <a:rPr lang="en-GB" dirty="0" smtClean="0">
                <a:solidFill>
                  <a:schemeClr val="bg1"/>
                </a:solidFill>
              </a:rPr>
              <a:t> </a:t>
            </a:r>
            <a:r>
              <a:rPr lang="en-GB" i="1" dirty="0" smtClean="0">
                <a:solidFill>
                  <a:schemeClr val="bg1"/>
                </a:solidFill>
              </a:rPr>
              <a:t>f</a:t>
            </a:r>
            <a:r>
              <a:rPr lang="en-US" i="1" baseline="-25000" dirty="0" smtClean="0">
                <a:solidFill>
                  <a:schemeClr val="bg1"/>
                </a:solidFill>
              </a:rPr>
              <a:t>e</a:t>
            </a:r>
            <a:r>
              <a:rPr lang="en-GB" dirty="0" smtClean="0">
                <a:solidFill>
                  <a:schemeClr val="bg1"/>
                </a:solidFill>
              </a:rPr>
              <a:t>(</a:t>
            </a:r>
            <a:r>
              <a:rPr lang="en-GB" i="1" dirty="0" err="1" smtClean="0">
                <a:solidFill>
                  <a:schemeClr val="bg1"/>
                </a:solidFill>
              </a:rPr>
              <a:t>Q</a:t>
            </a:r>
            <a:r>
              <a:rPr lang="en-GB" i="1" baseline="-25000" dirty="0" err="1" smtClean="0">
                <a:solidFill>
                  <a:schemeClr val="bg1"/>
                </a:solidFill>
              </a:rPr>
              <a:t>p</a:t>
            </a:r>
            <a:r>
              <a:rPr lang="en-GB" dirty="0" smtClean="0">
                <a:solidFill>
                  <a:schemeClr val="bg1"/>
                </a:solidFill>
              </a:rPr>
              <a:t> - </a:t>
            </a:r>
            <a:r>
              <a:rPr lang="en-GB" i="1" dirty="0" smtClean="0">
                <a:solidFill>
                  <a:schemeClr val="bg1"/>
                </a:solidFill>
              </a:rPr>
              <a:t>S</a:t>
            </a:r>
            <a:r>
              <a:rPr lang="en-GB" dirty="0" smtClean="0">
                <a:solidFill>
                  <a:schemeClr val="bg1"/>
                </a:solidFill>
              </a:rPr>
              <a:t>(</a:t>
            </a:r>
            <a:r>
              <a:rPr lang="el-GR" b="1" dirty="0" smtClean="0">
                <a:solidFill>
                  <a:schemeClr val="bg1"/>
                </a:solidFill>
              </a:rPr>
              <a:t>ε</a:t>
            </a:r>
            <a:r>
              <a:rPr lang="en-US" dirty="0" smtClean="0">
                <a:solidFill>
                  <a:schemeClr val="bg1"/>
                </a:solidFill>
              </a:rPr>
              <a:t>, </a:t>
            </a:r>
            <a:r>
              <a:rPr lang="en-US" b="1" dirty="0" smtClean="0">
                <a:solidFill>
                  <a:schemeClr val="bg1"/>
                </a:solidFill>
              </a:rPr>
              <a:t>I</a:t>
            </a:r>
            <a:r>
              <a:rPr lang="en-US" dirty="0" smtClean="0">
                <a:solidFill>
                  <a:schemeClr val="bg1"/>
                </a:solidFill>
              </a:rPr>
              <a:t>))</a:t>
            </a:r>
            <a:r>
              <a:rPr lang="en-GB" dirty="0" smtClean="0">
                <a:solidFill>
                  <a:schemeClr val="bg1"/>
                </a:solidFill>
              </a:rPr>
              <a:t> </a:t>
            </a:r>
            <a:r>
              <a:rPr lang="en-GB" i="1" dirty="0" smtClean="0">
                <a:solidFill>
                  <a:schemeClr val="bg1"/>
                </a:solidFill>
              </a:rPr>
              <a:t>f</a:t>
            </a:r>
            <a:r>
              <a:rPr lang="el-GR" baseline="-25000" dirty="0" smtClean="0">
                <a:solidFill>
                  <a:schemeClr val="bg1"/>
                </a:solidFill>
              </a:rPr>
              <a:t>ε</a:t>
            </a:r>
            <a:r>
              <a:rPr lang="en-GB" dirty="0" smtClean="0">
                <a:solidFill>
                  <a:schemeClr val="bg1"/>
                </a:solidFill>
              </a:rPr>
              <a:t>(</a:t>
            </a:r>
            <a:r>
              <a:rPr lang="el-GR" b="1" dirty="0" smtClean="0">
                <a:solidFill>
                  <a:schemeClr val="bg1"/>
                </a:solidFill>
              </a:rPr>
              <a:t>ε</a:t>
            </a:r>
            <a:r>
              <a:rPr lang="en-GB" dirty="0" smtClean="0">
                <a:solidFill>
                  <a:schemeClr val="bg1"/>
                </a:solidFill>
              </a:rPr>
              <a:t>) </a:t>
            </a:r>
            <a:r>
              <a:rPr lang="en-GB" i="1" dirty="0" err="1" smtClean="0">
                <a:solidFill>
                  <a:schemeClr val="bg1"/>
                </a:solidFill>
              </a:rPr>
              <a:t>f</a:t>
            </a:r>
            <a:r>
              <a:rPr lang="en-GB" baseline="-25000" dirty="0" err="1" smtClean="0">
                <a:solidFill>
                  <a:schemeClr val="bg1"/>
                </a:solidFill>
              </a:rPr>
              <a:t>I</a:t>
            </a:r>
            <a:r>
              <a:rPr lang="en-GB" dirty="0" smtClean="0">
                <a:solidFill>
                  <a:schemeClr val="bg1"/>
                </a:solidFill>
              </a:rPr>
              <a:t>(</a:t>
            </a:r>
            <a:r>
              <a:rPr lang="en-GB" b="1" dirty="0" smtClean="0">
                <a:solidFill>
                  <a:schemeClr val="bg1"/>
                </a:solidFill>
              </a:rPr>
              <a:t>I</a:t>
            </a:r>
            <a:r>
              <a:rPr lang="en-GB" dirty="0" smtClean="0">
                <a:solidFill>
                  <a:schemeClr val="bg1"/>
                </a:solidFill>
              </a:rPr>
              <a:t>) </a:t>
            </a:r>
            <a:r>
              <a:rPr lang="en-GB" i="1" dirty="0" smtClean="0">
                <a:solidFill>
                  <a:schemeClr val="bg1"/>
                </a:solidFill>
              </a:rPr>
              <a:t>d</a:t>
            </a:r>
            <a:r>
              <a:rPr lang="el-GR" b="1" dirty="0" smtClean="0">
                <a:solidFill>
                  <a:schemeClr val="bg1"/>
                </a:solidFill>
              </a:rPr>
              <a:t>ε</a:t>
            </a:r>
            <a:r>
              <a:rPr lang="en-US" dirty="0" smtClean="0">
                <a:solidFill>
                  <a:schemeClr val="bg1"/>
                </a:solidFill>
              </a:rPr>
              <a:t> </a:t>
            </a:r>
            <a:r>
              <a:rPr lang="en-US" i="1" dirty="0" err="1" smtClean="0">
                <a:solidFill>
                  <a:schemeClr val="bg1"/>
                </a:solidFill>
              </a:rPr>
              <a:t>d</a:t>
            </a:r>
            <a:r>
              <a:rPr lang="en-US" b="1" dirty="0" err="1" smtClean="0">
                <a:solidFill>
                  <a:schemeClr val="bg1"/>
                </a:solidFill>
              </a:rPr>
              <a:t>I</a:t>
            </a:r>
            <a:endParaRPr lang="it-IT" b="1" dirty="0" smtClean="0">
              <a:solidFill>
                <a:schemeClr val="bg1"/>
              </a:solidFill>
            </a:endParaRPr>
          </a:p>
          <a:p>
            <a:pPr marL="176213" indent="-176213" algn="just">
              <a:defRPr/>
            </a:pPr>
            <a:endParaRPr lang="en-GB" sz="1800" u="none" dirty="0" smtClean="0">
              <a:solidFill>
                <a:schemeClr val="bg1"/>
              </a:solidFill>
            </a:endParaRPr>
          </a:p>
        </p:txBody>
      </p:sp>
      <p:sp>
        <p:nvSpPr>
          <p:cNvPr id="17" name="Rectangle 2"/>
          <p:cNvSpPr>
            <a:spLocks noChangeArrowheads="1"/>
          </p:cNvSpPr>
          <p:nvPr/>
        </p:nvSpPr>
        <p:spPr bwMode="auto">
          <a:xfrm>
            <a:off x="0" y="852473"/>
            <a:ext cx="9144000" cy="576263"/>
          </a:xfrm>
          <a:prstGeom prst="rect">
            <a:avLst/>
          </a:prstGeom>
          <a:noFill/>
          <a:ln w="9525">
            <a:noFill/>
            <a:miter lim="800000"/>
            <a:headEnd/>
            <a:tailEnd/>
          </a:ln>
          <a:effectLst/>
        </p:spPr>
        <p:txBody>
          <a:bodyPr lIns="114264" tIns="114264" rIns="0" bIns="114264"/>
          <a:lstStyle/>
          <a:p>
            <a:pPr algn="ctr">
              <a:spcBef>
                <a:spcPct val="50000"/>
              </a:spcBef>
            </a:pPr>
            <a:r>
              <a:rPr lang="it-IT" b="1" dirty="0" err="1" smtClean="0">
                <a:solidFill>
                  <a:schemeClr val="bg1"/>
                </a:solidFill>
                <a:latin typeface="Verdana" pitchFamily="34" charset="0"/>
              </a:rPr>
              <a:t>Formulating</a:t>
            </a:r>
            <a:r>
              <a:rPr lang="it-IT" b="1" dirty="0" smtClean="0">
                <a:solidFill>
                  <a:schemeClr val="bg1"/>
                </a:solidFill>
                <a:latin typeface="Verdana" pitchFamily="34" charset="0"/>
              </a:rPr>
              <a:t> a </a:t>
            </a:r>
            <a:r>
              <a:rPr lang="it-IT" b="1" dirty="0" err="1" smtClean="0">
                <a:solidFill>
                  <a:schemeClr val="bg1"/>
                </a:solidFill>
                <a:latin typeface="Verdana" pitchFamily="34" charset="0"/>
              </a:rPr>
              <a:t>physically-based</a:t>
            </a:r>
            <a:r>
              <a:rPr lang="it-IT" b="1" dirty="0" smtClean="0">
                <a:solidFill>
                  <a:schemeClr val="bg1"/>
                </a:solidFill>
                <a:latin typeface="Verdana" pitchFamily="34" charset="0"/>
              </a:rPr>
              <a:t> </a:t>
            </a:r>
            <a:r>
              <a:rPr lang="it-IT" b="1" dirty="0" err="1" smtClean="0">
                <a:solidFill>
                  <a:schemeClr val="bg1"/>
                </a:solidFill>
                <a:latin typeface="Verdana" pitchFamily="34" charset="0"/>
              </a:rPr>
              <a:t>model</a:t>
            </a:r>
            <a:r>
              <a:rPr lang="it-IT" b="1" dirty="0" smtClean="0">
                <a:solidFill>
                  <a:schemeClr val="bg1"/>
                </a:solidFill>
                <a:latin typeface="Verdana" pitchFamily="34" charset="0"/>
              </a:rPr>
              <a:t/>
            </a:r>
            <a:br>
              <a:rPr lang="it-IT" b="1" dirty="0" smtClean="0">
                <a:solidFill>
                  <a:schemeClr val="bg1"/>
                </a:solidFill>
                <a:latin typeface="Verdana" pitchFamily="34" charset="0"/>
              </a:rPr>
            </a:br>
            <a:r>
              <a:rPr lang="it-IT" b="1" dirty="0" err="1" smtClean="0">
                <a:solidFill>
                  <a:schemeClr val="bg1"/>
                </a:solidFill>
                <a:latin typeface="Verdana" pitchFamily="34" charset="0"/>
              </a:rPr>
              <a:t>within</a:t>
            </a:r>
            <a:r>
              <a:rPr lang="it-IT" b="1" dirty="0" smtClean="0">
                <a:solidFill>
                  <a:schemeClr val="bg1"/>
                </a:solidFill>
                <a:latin typeface="Verdana" pitchFamily="34" charset="0"/>
              </a:rPr>
              <a:t> a </a:t>
            </a:r>
            <a:r>
              <a:rPr lang="it-IT" b="1" dirty="0" err="1" smtClean="0">
                <a:solidFill>
                  <a:schemeClr val="bg1"/>
                </a:solidFill>
                <a:latin typeface="Verdana" pitchFamily="34" charset="0"/>
              </a:rPr>
              <a:t>stochastic</a:t>
            </a:r>
            <a:r>
              <a:rPr lang="it-IT" b="1" dirty="0" smtClean="0">
                <a:solidFill>
                  <a:schemeClr val="bg1"/>
                </a:solidFill>
                <a:latin typeface="Verdana" pitchFamily="34" charset="0"/>
              </a:rPr>
              <a:t> </a:t>
            </a:r>
            <a:r>
              <a:rPr lang="it-IT" b="1" dirty="0" err="1" smtClean="0">
                <a:solidFill>
                  <a:schemeClr val="bg1"/>
                </a:solidFill>
                <a:latin typeface="Verdana" pitchFamily="34" charset="0"/>
              </a:rPr>
              <a:t>framework</a:t>
            </a:r>
            <a:endParaRPr lang="it-IT" sz="1600" b="1" dirty="0">
              <a:solidFill>
                <a:schemeClr val="bg1"/>
              </a:solidFill>
              <a:latin typeface="Verdana" pitchFamily="34" charset="0"/>
            </a:endParaRPr>
          </a:p>
        </p:txBody>
      </p:sp>
      <p:sp>
        <p:nvSpPr>
          <p:cNvPr id="4" name="Rettangolo 3"/>
          <p:cNvSpPr/>
          <p:nvPr/>
        </p:nvSpPr>
        <p:spPr bwMode="auto">
          <a:xfrm>
            <a:off x="3000364" y="4391032"/>
            <a:ext cx="1714512" cy="538166"/>
          </a:xfrm>
          <a:prstGeom prst="rect">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New Roman" pitchFamily="18" charset="0"/>
            </a:endParaRPr>
          </a:p>
        </p:txBody>
      </p:sp>
      <p:sp>
        <p:nvSpPr>
          <p:cNvPr id="5" name="Rettangolo 4"/>
          <p:cNvSpPr/>
          <p:nvPr/>
        </p:nvSpPr>
        <p:spPr bwMode="auto">
          <a:xfrm>
            <a:off x="1795442" y="5286388"/>
            <a:ext cx="5857916" cy="714380"/>
          </a:xfrm>
          <a:prstGeom prst="rect">
            <a:avLst/>
          </a:prstGeom>
          <a:noFill/>
          <a:ln w="1905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9"/>
          <p:cNvSpPr>
            <a:spLocks noGrp="1" noChangeArrowheads="1"/>
          </p:cNvSpPr>
          <p:nvPr>
            <p:ph type="body" idx="1"/>
          </p:nvPr>
        </p:nvSpPr>
        <p:spPr bwMode="auto">
          <a:xfrm>
            <a:off x="214313" y="1000108"/>
            <a:ext cx="8401050" cy="503833"/>
          </a:xfrm>
          <a:noFill/>
          <a:ln w="9525">
            <a:noFill/>
            <a:miter lim="800000"/>
            <a:headEnd/>
            <a:tailEnd/>
          </a:ln>
          <a:effectLst/>
        </p:spPr>
        <p:txBody>
          <a:bodyPr lIns="114264" tIns="114264" rIns="0" bIns="114264"/>
          <a:lstStyle/>
          <a:p>
            <a:pPr algn="ctr">
              <a:spcBef>
                <a:spcPct val="50000"/>
              </a:spcBef>
              <a:buFontTx/>
              <a:buNone/>
              <a:defRPr/>
            </a:pPr>
            <a:r>
              <a:rPr lang="en-GB" sz="2400" b="1" kern="1200" dirty="0" smtClean="0">
                <a:solidFill>
                  <a:schemeClr val="bg1"/>
                </a:solidFill>
                <a:latin typeface="Verdana" pitchFamily="34" charset="0"/>
              </a:rPr>
              <a:t>Premise: the problem of uncertainty estimation is a very old one....</a:t>
            </a:r>
          </a:p>
        </p:txBody>
      </p:sp>
      <p:sp>
        <p:nvSpPr>
          <p:cNvPr id="10" name="Rectangle 19"/>
          <p:cNvSpPr txBox="1">
            <a:spLocks noChangeArrowheads="1"/>
          </p:cNvSpPr>
          <p:nvPr/>
        </p:nvSpPr>
        <p:spPr bwMode="auto">
          <a:xfrm>
            <a:off x="366713" y="1853431"/>
            <a:ext cx="8401050" cy="3663801"/>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176213" lvl="0" indent="-176213" algn="just">
              <a:spcBef>
                <a:spcPct val="20000"/>
              </a:spcBef>
              <a:buFont typeface="Arial" pitchFamily="34" charset="0"/>
              <a:buChar char="•"/>
              <a:tabLst>
                <a:tab pos="4935538" algn="l"/>
              </a:tabLst>
              <a:defRPr/>
            </a:pPr>
            <a:r>
              <a:rPr lang="en-GB" sz="1600" u="none" kern="0" dirty="0" smtClean="0">
                <a:solidFill>
                  <a:schemeClr val="bg1"/>
                </a:solidFill>
                <a:latin typeface="+mj-lt"/>
              </a:rPr>
              <a:t>“</a:t>
            </a:r>
            <a:r>
              <a:rPr lang="en-GB" sz="1600" i="1" u="none" kern="0" dirty="0" smtClean="0">
                <a:solidFill>
                  <a:schemeClr val="bg1"/>
                </a:solidFill>
                <a:latin typeface="+mj-lt"/>
              </a:rPr>
              <a:t>It seems to me that the condition of confidence or otherwise forms a very important part of the prediction, and ought to find expression</a:t>
            </a:r>
            <a:r>
              <a:rPr lang="en-GB" sz="1600" u="none" kern="0" dirty="0" smtClean="0">
                <a:solidFill>
                  <a:schemeClr val="bg1"/>
                </a:solidFill>
                <a:latin typeface="+mj-lt"/>
              </a:rPr>
              <a:t>”.</a:t>
            </a:r>
          </a:p>
          <a:p>
            <a:pPr marL="176213" lvl="0" indent="-176213" algn="just">
              <a:spcBef>
                <a:spcPct val="20000"/>
              </a:spcBef>
              <a:tabLst>
                <a:tab pos="4935538" algn="l"/>
              </a:tabLst>
              <a:defRPr/>
            </a:pPr>
            <a:r>
              <a:rPr lang="en-GB" sz="1600" u="none" kern="0" dirty="0" smtClean="0">
                <a:solidFill>
                  <a:schemeClr val="bg1"/>
                </a:solidFill>
                <a:latin typeface="+mj-lt"/>
              </a:rPr>
              <a:t>	W.E. Cooke, weather forecaster in Australia, 1905</a:t>
            </a:r>
            <a:endParaRPr lang="it-IT" sz="1600" u="none" kern="0" dirty="0" smtClean="0">
              <a:solidFill>
                <a:schemeClr val="bg1"/>
              </a:solidFill>
              <a:latin typeface="+mj-lt"/>
            </a:endParaRPr>
          </a:p>
          <a:p>
            <a:pPr marL="176213" lvl="0" indent="-176213" algn="just">
              <a:spcBef>
                <a:spcPct val="20000"/>
              </a:spcBef>
              <a:buFont typeface="Arial" pitchFamily="34" charset="0"/>
              <a:buChar char="•"/>
              <a:defRPr/>
            </a:pPr>
            <a:endParaRPr lang="it-IT" sz="1600" u="none" kern="0" dirty="0" smtClean="0">
              <a:solidFill>
                <a:schemeClr val="bg1"/>
              </a:solidFill>
              <a:latin typeface="+mj-lt"/>
            </a:endParaRPr>
          </a:p>
          <a:p>
            <a:pPr marL="176213" lvl="0" indent="-176213" algn="just">
              <a:spcBef>
                <a:spcPct val="20000"/>
              </a:spcBef>
              <a:buFont typeface="Arial" pitchFamily="34" charset="0"/>
              <a:buChar char="•"/>
              <a:defRPr/>
            </a:pPr>
            <a:r>
              <a:rPr lang="it-IT" sz="1600" u="none" kern="0" dirty="0" err="1" smtClean="0">
                <a:solidFill>
                  <a:schemeClr val="bg1"/>
                </a:solidFill>
                <a:latin typeface="+mj-lt"/>
              </a:rPr>
              <a:t>Hydraulic</a:t>
            </a:r>
            <a:r>
              <a:rPr lang="it-IT" sz="1600" u="none" kern="0" dirty="0" smtClean="0">
                <a:solidFill>
                  <a:schemeClr val="bg1"/>
                </a:solidFill>
                <a:latin typeface="+mj-lt"/>
              </a:rPr>
              <a:t> </a:t>
            </a:r>
            <a:r>
              <a:rPr lang="it-IT" sz="1600" u="none" kern="0" dirty="0" err="1" smtClean="0">
                <a:solidFill>
                  <a:schemeClr val="bg1"/>
                </a:solidFill>
                <a:latin typeface="+mj-lt"/>
              </a:rPr>
              <a:t>Engineers</a:t>
            </a:r>
            <a:r>
              <a:rPr lang="it-IT" sz="1600" u="none" kern="0" dirty="0" smtClean="0">
                <a:solidFill>
                  <a:schemeClr val="bg1"/>
                </a:solidFill>
                <a:latin typeface="+mj-lt"/>
              </a:rPr>
              <a:t> (</a:t>
            </a:r>
            <a:r>
              <a:rPr lang="it-IT" sz="1600" u="none" kern="0" dirty="0" err="1" smtClean="0">
                <a:solidFill>
                  <a:schemeClr val="bg1"/>
                </a:solidFill>
                <a:latin typeface="+mj-lt"/>
              </a:rPr>
              <a:t>fathers</a:t>
            </a:r>
            <a:r>
              <a:rPr lang="it-IT" sz="1600" u="none" kern="0" dirty="0" smtClean="0">
                <a:solidFill>
                  <a:schemeClr val="bg1"/>
                </a:solidFill>
                <a:latin typeface="+mj-lt"/>
              </a:rPr>
              <a:t> </a:t>
            </a:r>
            <a:r>
              <a:rPr lang="it-IT" sz="1600" u="none" kern="0" dirty="0" err="1" smtClean="0">
                <a:solidFill>
                  <a:schemeClr val="bg1"/>
                </a:solidFill>
                <a:latin typeface="+mj-lt"/>
              </a:rPr>
              <a:t>of</a:t>
            </a:r>
            <a:r>
              <a:rPr lang="it-IT" sz="1600" u="none" kern="0" dirty="0" smtClean="0">
                <a:solidFill>
                  <a:schemeClr val="bg1"/>
                </a:solidFill>
                <a:latin typeface="+mj-lt"/>
              </a:rPr>
              <a:t> </a:t>
            </a:r>
            <a:r>
              <a:rPr lang="it-IT" sz="1600" u="none" kern="0" dirty="0" err="1" smtClean="0">
                <a:solidFill>
                  <a:schemeClr val="bg1"/>
                </a:solidFill>
                <a:latin typeface="+mj-lt"/>
              </a:rPr>
              <a:t>hydrology</a:t>
            </a:r>
            <a:r>
              <a:rPr lang="it-IT" sz="1600" u="none" kern="0" dirty="0" smtClean="0">
                <a:solidFill>
                  <a:schemeClr val="bg1"/>
                </a:solidFill>
                <a:latin typeface="+mj-lt"/>
              </a:rPr>
              <a:t>) </a:t>
            </a:r>
            <a:r>
              <a:rPr lang="it-IT" sz="1600" u="none" kern="0" dirty="0" err="1" smtClean="0">
                <a:solidFill>
                  <a:schemeClr val="bg1"/>
                </a:solidFill>
                <a:latin typeface="+mj-lt"/>
              </a:rPr>
              <a:t>have</a:t>
            </a:r>
            <a:r>
              <a:rPr lang="it-IT" sz="1600" u="none" kern="0" dirty="0" smtClean="0">
                <a:solidFill>
                  <a:schemeClr val="bg1"/>
                </a:solidFill>
                <a:latin typeface="+mj-lt"/>
              </a:rPr>
              <a:t> </a:t>
            </a:r>
            <a:r>
              <a:rPr lang="it-IT" sz="1600" u="none" kern="0" dirty="0" err="1" smtClean="0">
                <a:solidFill>
                  <a:schemeClr val="bg1"/>
                </a:solidFill>
                <a:latin typeface="+mj-lt"/>
              </a:rPr>
              <a:t>been</a:t>
            </a:r>
            <a:r>
              <a:rPr lang="it-IT" sz="1600" u="none" kern="0" dirty="0" smtClean="0">
                <a:solidFill>
                  <a:schemeClr val="bg1"/>
                </a:solidFill>
                <a:latin typeface="+mj-lt"/>
              </a:rPr>
              <a:t> </a:t>
            </a:r>
            <a:r>
              <a:rPr lang="it-IT" sz="1600" u="none" kern="0" dirty="0" err="1" smtClean="0">
                <a:solidFill>
                  <a:schemeClr val="bg1"/>
                </a:solidFill>
                <a:latin typeface="+mj-lt"/>
              </a:rPr>
              <a:t>always</a:t>
            </a:r>
            <a:r>
              <a:rPr lang="it-IT" sz="1600" u="none" kern="0" dirty="0" smtClean="0">
                <a:solidFill>
                  <a:schemeClr val="bg1"/>
                </a:solidFill>
                <a:latin typeface="+mj-lt"/>
              </a:rPr>
              <a:t> </a:t>
            </a:r>
            <a:r>
              <a:rPr lang="it-IT" sz="1600" u="none" kern="0" dirty="0" err="1" smtClean="0">
                <a:solidFill>
                  <a:schemeClr val="bg1"/>
                </a:solidFill>
                <a:latin typeface="+mj-lt"/>
              </a:rPr>
              <a:t>well</a:t>
            </a:r>
            <a:r>
              <a:rPr lang="it-IT" sz="1600" u="none" kern="0" dirty="0" smtClean="0">
                <a:solidFill>
                  <a:schemeClr val="bg1"/>
                </a:solidFill>
                <a:latin typeface="+mj-lt"/>
              </a:rPr>
              <a:t> </a:t>
            </a:r>
            <a:r>
              <a:rPr lang="it-IT" sz="1600" u="none" kern="0" dirty="0" err="1" smtClean="0">
                <a:solidFill>
                  <a:schemeClr val="bg1"/>
                </a:solidFill>
                <a:latin typeface="+mj-lt"/>
              </a:rPr>
              <a:t>aware</a:t>
            </a:r>
            <a:r>
              <a:rPr lang="it-IT" sz="1600" u="none" kern="0" dirty="0" smtClean="0">
                <a:solidFill>
                  <a:schemeClr val="bg1"/>
                </a:solidFill>
                <a:latin typeface="+mj-lt"/>
              </a:rPr>
              <a:t> </a:t>
            </a:r>
            <a:r>
              <a:rPr lang="it-IT" sz="1600" u="none" kern="0" dirty="0" err="1" smtClean="0">
                <a:solidFill>
                  <a:schemeClr val="bg1"/>
                </a:solidFill>
                <a:latin typeface="+mj-lt"/>
              </a:rPr>
              <a:t>of</a:t>
            </a:r>
            <a:r>
              <a:rPr lang="it-IT" sz="1600" u="none" kern="0" dirty="0" smtClean="0">
                <a:solidFill>
                  <a:schemeClr val="bg1"/>
                </a:solidFill>
                <a:latin typeface="+mj-lt"/>
              </a:rPr>
              <a:t> </a:t>
            </a:r>
            <a:r>
              <a:rPr lang="it-IT" sz="1600" u="none" kern="0" dirty="0" err="1" smtClean="0">
                <a:solidFill>
                  <a:schemeClr val="bg1"/>
                </a:solidFill>
                <a:latin typeface="+mj-lt"/>
              </a:rPr>
              <a:t>uncertainty</a:t>
            </a:r>
            <a:r>
              <a:rPr lang="it-IT" sz="1600" u="none" kern="0" dirty="0" smtClean="0">
                <a:solidFill>
                  <a:schemeClr val="bg1"/>
                </a:solidFill>
                <a:latin typeface="+mj-lt"/>
              </a:rPr>
              <a:t>.</a:t>
            </a:r>
          </a:p>
          <a:p>
            <a:pPr marL="176213" lvl="0" indent="-176213" algn="just">
              <a:spcBef>
                <a:spcPct val="20000"/>
              </a:spcBef>
              <a:buFont typeface="Arial" pitchFamily="34" charset="0"/>
              <a:buChar char="•"/>
              <a:defRPr/>
            </a:pPr>
            <a:endParaRPr lang="it-IT" sz="1600" u="none" kern="0" dirty="0" smtClean="0">
              <a:solidFill>
                <a:schemeClr val="bg1"/>
              </a:solidFill>
              <a:latin typeface="+mj-lt"/>
            </a:endParaRPr>
          </a:p>
          <a:p>
            <a:pPr marL="176213" lvl="0" indent="-176213" algn="just">
              <a:spcBef>
                <a:spcPct val="20000"/>
              </a:spcBef>
              <a:buFont typeface="Arial" pitchFamily="34" charset="0"/>
              <a:buChar char="•"/>
              <a:defRPr/>
            </a:pPr>
            <a:r>
              <a:rPr lang="it-IT" sz="1600" u="none" kern="0" dirty="0" err="1" smtClean="0">
                <a:solidFill>
                  <a:schemeClr val="bg1"/>
                </a:solidFill>
                <a:latin typeface="+mj-lt"/>
              </a:rPr>
              <a:t>Allowance</a:t>
            </a:r>
            <a:r>
              <a:rPr lang="it-IT" sz="1600" u="none" kern="0" dirty="0" smtClean="0">
                <a:solidFill>
                  <a:schemeClr val="bg1"/>
                </a:solidFill>
                <a:latin typeface="+mj-lt"/>
              </a:rPr>
              <a:t> </a:t>
            </a:r>
            <a:r>
              <a:rPr lang="it-IT" sz="1600" u="none" kern="0" dirty="0" err="1" smtClean="0">
                <a:solidFill>
                  <a:schemeClr val="bg1"/>
                </a:solidFill>
                <a:latin typeface="+mj-lt"/>
              </a:rPr>
              <a:t>for</a:t>
            </a:r>
            <a:r>
              <a:rPr lang="it-IT" sz="1600" u="none" kern="0" dirty="0" smtClean="0">
                <a:solidFill>
                  <a:schemeClr val="bg1"/>
                </a:solidFill>
                <a:latin typeface="+mj-lt"/>
              </a:rPr>
              <a:t> </a:t>
            </a:r>
            <a:r>
              <a:rPr lang="it-IT" sz="1600" u="none" kern="0" dirty="0" err="1" smtClean="0">
                <a:solidFill>
                  <a:schemeClr val="bg1"/>
                </a:solidFill>
                <a:latin typeface="+mj-lt"/>
              </a:rPr>
              <a:t>freeboards</a:t>
            </a:r>
            <a:r>
              <a:rPr lang="it-IT" sz="1600" u="none" kern="0" dirty="0" smtClean="0">
                <a:solidFill>
                  <a:schemeClr val="bg1"/>
                </a:solidFill>
                <a:latin typeface="+mj-lt"/>
              </a:rPr>
              <a:t> (</a:t>
            </a:r>
            <a:r>
              <a:rPr lang="it-IT" sz="1600" u="none" kern="0" dirty="0" err="1" smtClean="0">
                <a:solidFill>
                  <a:schemeClr val="bg1"/>
                </a:solidFill>
                <a:latin typeface="+mj-lt"/>
              </a:rPr>
              <a:t>safety</a:t>
            </a:r>
            <a:r>
              <a:rPr lang="it-IT" sz="1600" u="none" kern="0" dirty="0" smtClean="0">
                <a:solidFill>
                  <a:schemeClr val="bg1"/>
                </a:solidFill>
                <a:latin typeface="+mj-lt"/>
              </a:rPr>
              <a:t> </a:t>
            </a:r>
            <a:r>
              <a:rPr lang="it-IT" sz="1600" u="none" kern="0" dirty="0" err="1" smtClean="0">
                <a:solidFill>
                  <a:schemeClr val="bg1"/>
                </a:solidFill>
                <a:latin typeface="+mj-lt"/>
              </a:rPr>
              <a:t>factors</a:t>
            </a:r>
            <a:r>
              <a:rPr lang="it-IT" sz="1600" u="none" kern="0" dirty="0" smtClean="0">
                <a:solidFill>
                  <a:schemeClr val="bg1"/>
                </a:solidFill>
                <a:latin typeface="+mj-lt"/>
              </a:rPr>
              <a:t>) </a:t>
            </a:r>
            <a:r>
              <a:rPr lang="it-IT" sz="1600" u="none" kern="0" dirty="0" err="1" smtClean="0">
                <a:solidFill>
                  <a:schemeClr val="bg1"/>
                </a:solidFill>
                <a:latin typeface="+mj-lt"/>
              </a:rPr>
              <a:t>were</a:t>
            </a:r>
            <a:r>
              <a:rPr lang="it-IT" sz="1600" u="none" kern="0" dirty="0" smtClean="0">
                <a:solidFill>
                  <a:schemeClr val="bg1"/>
                </a:solidFill>
                <a:latin typeface="+mj-lt"/>
              </a:rPr>
              <a:t> </a:t>
            </a:r>
            <a:r>
              <a:rPr lang="it-IT" sz="1600" u="none" kern="0" dirty="0" err="1" smtClean="0">
                <a:solidFill>
                  <a:schemeClr val="bg1"/>
                </a:solidFill>
                <a:latin typeface="+mj-lt"/>
              </a:rPr>
              <a:t>always</a:t>
            </a:r>
            <a:r>
              <a:rPr lang="it-IT" sz="1600" u="none" kern="0" dirty="0" smtClean="0">
                <a:solidFill>
                  <a:schemeClr val="bg1"/>
                </a:solidFill>
                <a:latin typeface="+mj-lt"/>
              </a:rPr>
              <a:t> </a:t>
            </a:r>
            <a:r>
              <a:rPr lang="it-IT" sz="1600" u="none" kern="0" dirty="0" err="1" smtClean="0">
                <a:solidFill>
                  <a:schemeClr val="bg1"/>
                </a:solidFill>
                <a:latin typeface="+mj-lt"/>
              </a:rPr>
              <a:t>used</a:t>
            </a:r>
            <a:r>
              <a:rPr lang="it-IT" sz="1600" u="none" kern="0" dirty="0" smtClean="0">
                <a:solidFill>
                  <a:schemeClr val="bg1"/>
                </a:solidFill>
                <a:latin typeface="+mj-lt"/>
              </a:rPr>
              <a:t> </a:t>
            </a:r>
            <a:r>
              <a:rPr lang="it-IT" sz="1600" u="none" kern="0" dirty="0" err="1" smtClean="0">
                <a:solidFill>
                  <a:schemeClr val="bg1"/>
                </a:solidFill>
                <a:latin typeface="+mj-lt"/>
              </a:rPr>
              <a:t>to</a:t>
            </a:r>
            <a:r>
              <a:rPr lang="it-IT" sz="1600" u="none" kern="0" dirty="0" smtClean="0">
                <a:solidFill>
                  <a:schemeClr val="bg1"/>
                </a:solidFill>
                <a:latin typeface="+mj-lt"/>
              </a:rPr>
              <a:t> account </a:t>
            </a:r>
            <a:r>
              <a:rPr lang="it-IT" sz="1600" u="none" kern="0" dirty="0" err="1" smtClean="0">
                <a:solidFill>
                  <a:schemeClr val="bg1"/>
                </a:solidFill>
                <a:latin typeface="+mj-lt"/>
              </a:rPr>
              <a:t>for</a:t>
            </a:r>
            <a:r>
              <a:rPr lang="it-IT" sz="1600" u="none" kern="0" dirty="0" smtClean="0">
                <a:solidFill>
                  <a:schemeClr val="bg1"/>
                </a:solidFill>
                <a:latin typeface="+mj-lt"/>
              </a:rPr>
              <a:t> </a:t>
            </a:r>
            <a:r>
              <a:rPr lang="it-IT" sz="1600" u="none" kern="0" dirty="0" err="1" smtClean="0">
                <a:solidFill>
                  <a:schemeClr val="bg1"/>
                </a:solidFill>
                <a:latin typeface="+mj-lt"/>
              </a:rPr>
              <a:t>uncertainty</a:t>
            </a:r>
            <a:r>
              <a:rPr lang="it-IT" sz="1600" u="none" kern="0" dirty="0" smtClean="0">
                <a:solidFill>
                  <a:schemeClr val="bg1"/>
                </a:solidFill>
                <a:latin typeface="+mj-lt"/>
              </a:rPr>
              <a:t> in </a:t>
            </a:r>
            <a:r>
              <a:rPr lang="it-IT" sz="1600" u="none" kern="0" dirty="0" err="1" smtClean="0">
                <a:solidFill>
                  <a:schemeClr val="bg1"/>
                </a:solidFill>
                <a:latin typeface="+mj-lt"/>
              </a:rPr>
              <a:t>hydraulic</a:t>
            </a:r>
            <a:r>
              <a:rPr lang="it-IT" sz="1600" u="none" kern="0" dirty="0" smtClean="0">
                <a:solidFill>
                  <a:schemeClr val="bg1"/>
                </a:solidFill>
                <a:latin typeface="+mj-lt"/>
              </a:rPr>
              <a:t> </a:t>
            </a:r>
            <a:r>
              <a:rPr lang="it-IT" sz="1600" u="none" kern="0" dirty="0" err="1" smtClean="0">
                <a:solidFill>
                  <a:schemeClr val="bg1"/>
                </a:solidFill>
                <a:latin typeface="+mj-lt"/>
              </a:rPr>
              <a:t>engineering</a:t>
            </a:r>
            <a:r>
              <a:rPr lang="it-IT" sz="1600" u="none" kern="0" dirty="0" smtClean="0">
                <a:solidFill>
                  <a:schemeClr val="bg1"/>
                </a:solidFill>
                <a:latin typeface="+mj-lt"/>
              </a:rPr>
              <a:t> design.</a:t>
            </a:r>
          </a:p>
          <a:p>
            <a:pPr marL="176213" lvl="0" indent="-176213" algn="just">
              <a:spcBef>
                <a:spcPct val="20000"/>
              </a:spcBef>
              <a:buFont typeface="Arial" pitchFamily="34" charset="0"/>
              <a:buChar char="•"/>
              <a:defRPr/>
            </a:pPr>
            <a:endParaRPr lang="it-IT" sz="1800" u="none" kern="0" dirty="0" smtClean="0">
              <a:solidFill>
                <a:schemeClr val="bg1"/>
              </a:solidFill>
              <a:latin typeface="+mj-lt"/>
            </a:endParaRPr>
          </a:p>
          <a:p>
            <a:pPr marL="176213" lvl="0" indent="-176213" algn="just">
              <a:spcBef>
                <a:spcPct val="20000"/>
              </a:spcBef>
              <a:buFont typeface="Arial" pitchFamily="34" charset="0"/>
              <a:buChar char="•"/>
              <a:defRPr/>
            </a:pPr>
            <a:r>
              <a:rPr lang="it-IT" sz="1600" u="none" kern="0" dirty="0" smtClean="0">
                <a:solidFill>
                  <a:schemeClr val="bg1"/>
                </a:solidFill>
                <a:latin typeface="+mj-lt"/>
              </a:rPr>
              <a:t>Expert </a:t>
            </a:r>
            <a:r>
              <a:rPr lang="it-IT" sz="1600" u="none" kern="0" dirty="0" err="1" smtClean="0">
                <a:solidFill>
                  <a:schemeClr val="bg1"/>
                </a:solidFill>
                <a:latin typeface="+mj-lt"/>
              </a:rPr>
              <a:t>judgement</a:t>
            </a:r>
            <a:r>
              <a:rPr lang="it-IT" sz="1600" u="none" kern="0" dirty="0" smtClean="0">
                <a:solidFill>
                  <a:schemeClr val="bg1"/>
                </a:solidFill>
                <a:latin typeface="+mj-lt"/>
              </a:rPr>
              <a:t> </a:t>
            </a:r>
            <a:r>
              <a:rPr lang="it-IT" sz="1600" u="none" kern="0" dirty="0" err="1" smtClean="0">
                <a:solidFill>
                  <a:schemeClr val="bg1"/>
                </a:solidFill>
                <a:latin typeface="+mj-lt"/>
              </a:rPr>
              <a:t>has</a:t>
            </a:r>
            <a:r>
              <a:rPr lang="it-IT" sz="1600" u="none" kern="0" dirty="0" smtClean="0">
                <a:solidFill>
                  <a:schemeClr val="bg1"/>
                </a:solidFill>
                <a:latin typeface="+mj-lt"/>
              </a:rPr>
              <a:t> </a:t>
            </a:r>
            <a:r>
              <a:rPr lang="it-IT" sz="1600" u="none" kern="0" dirty="0" err="1" smtClean="0">
                <a:solidFill>
                  <a:schemeClr val="bg1"/>
                </a:solidFill>
                <a:latin typeface="+mj-lt"/>
              </a:rPr>
              <a:t>been</a:t>
            </a:r>
            <a:r>
              <a:rPr lang="it-IT" sz="1600" u="none" kern="0" dirty="0" smtClean="0">
                <a:solidFill>
                  <a:schemeClr val="bg1"/>
                </a:solidFill>
                <a:latin typeface="+mj-lt"/>
              </a:rPr>
              <a:t> the </a:t>
            </a:r>
            <a:r>
              <a:rPr lang="it-IT" sz="1600" u="none" kern="0" dirty="0" err="1" smtClean="0">
                <a:solidFill>
                  <a:schemeClr val="bg1"/>
                </a:solidFill>
                <a:latin typeface="+mj-lt"/>
              </a:rPr>
              <a:t>main</a:t>
            </a:r>
            <a:r>
              <a:rPr lang="it-IT" sz="1600" u="none" kern="0" dirty="0" smtClean="0">
                <a:solidFill>
                  <a:schemeClr val="bg1"/>
                </a:solidFill>
                <a:latin typeface="+mj-lt"/>
              </a:rPr>
              <a:t> </a:t>
            </a:r>
            <a:r>
              <a:rPr lang="it-IT" sz="1600" u="none" kern="0" dirty="0" err="1" smtClean="0">
                <a:solidFill>
                  <a:schemeClr val="bg1"/>
                </a:solidFill>
                <a:latin typeface="+mj-lt"/>
              </a:rPr>
              <a:t>basis</a:t>
            </a:r>
            <a:r>
              <a:rPr lang="it-IT" sz="1600" u="none" kern="0" dirty="0" smtClean="0">
                <a:solidFill>
                  <a:schemeClr val="bg1"/>
                </a:solidFill>
                <a:latin typeface="+mj-lt"/>
              </a:rPr>
              <a:t> </a:t>
            </a:r>
            <a:r>
              <a:rPr lang="it-IT" sz="1600" u="none" kern="0" dirty="0" err="1" smtClean="0">
                <a:solidFill>
                  <a:schemeClr val="bg1"/>
                </a:solidFill>
                <a:latin typeface="+mj-lt"/>
              </a:rPr>
              <a:t>for</a:t>
            </a:r>
            <a:r>
              <a:rPr lang="it-IT" sz="1600" u="none" kern="0" dirty="0" smtClean="0">
                <a:solidFill>
                  <a:schemeClr val="bg1"/>
                </a:solidFill>
                <a:latin typeface="+mj-lt"/>
              </a:rPr>
              <a:t> </a:t>
            </a:r>
            <a:r>
              <a:rPr lang="it-IT" sz="1600" u="none" kern="0" dirty="0" err="1" smtClean="0">
                <a:solidFill>
                  <a:schemeClr val="bg1"/>
                </a:solidFill>
                <a:latin typeface="+mj-lt"/>
              </a:rPr>
              <a:t>hydrological</a:t>
            </a:r>
            <a:r>
              <a:rPr lang="it-IT" sz="1600" u="none" kern="0" dirty="0" smtClean="0">
                <a:solidFill>
                  <a:schemeClr val="bg1"/>
                </a:solidFill>
                <a:latin typeface="+mj-lt"/>
              </a:rPr>
              <a:t> </a:t>
            </a:r>
          </a:p>
          <a:p>
            <a:pPr marL="176213" lvl="0" indent="-176213" algn="just">
              <a:spcBef>
                <a:spcPct val="20000"/>
              </a:spcBef>
              <a:defRPr/>
            </a:pPr>
            <a:r>
              <a:rPr lang="it-IT" sz="1600" u="none" kern="0" dirty="0" smtClean="0">
                <a:solidFill>
                  <a:schemeClr val="bg1"/>
                </a:solidFill>
                <a:latin typeface="+mj-lt"/>
              </a:rPr>
              <a:t>	</a:t>
            </a:r>
            <a:r>
              <a:rPr lang="it-IT" sz="1600" u="none" kern="0" dirty="0" err="1" smtClean="0">
                <a:solidFill>
                  <a:schemeClr val="bg1"/>
                </a:solidFill>
                <a:latin typeface="+mj-lt"/>
              </a:rPr>
              <a:t>uncertainty</a:t>
            </a:r>
            <a:r>
              <a:rPr lang="it-IT" sz="1600" u="none" kern="0" dirty="0" smtClean="0">
                <a:solidFill>
                  <a:schemeClr val="bg1"/>
                </a:solidFill>
                <a:latin typeface="+mj-lt"/>
              </a:rPr>
              <a:t> </a:t>
            </a:r>
            <a:r>
              <a:rPr lang="it-IT" sz="1600" u="none" kern="0" dirty="0" err="1" smtClean="0">
                <a:solidFill>
                  <a:schemeClr val="bg1"/>
                </a:solidFill>
                <a:latin typeface="+mj-lt"/>
              </a:rPr>
              <a:t>assessment</a:t>
            </a:r>
            <a:r>
              <a:rPr lang="it-IT" sz="1600" u="none" kern="0" dirty="0" smtClean="0">
                <a:solidFill>
                  <a:schemeClr val="bg1"/>
                </a:solidFill>
                <a:latin typeface="+mj-lt"/>
              </a:rPr>
              <a:t> in the </a:t>
            </a:r>
            <a:r>
              <a:rPr lang="it-IT" sz="1600" u="none" kern="0" dirty="0" err="1" smtClean="0">
                <a:solidFill>
                  <a:schemeClr val="bg1"/>
                </a:solidFill>
                <a:latin typeface="+mj-lt"/>
              </a:rPr>
              <a:t>past</a:t>
            </a:r>
            <a:r>
              <a:rPr lang="it-IT" sz="1600" u="none" kern="0" dirty="0" smtClean="0">
                <a:solidFill>
                  <a:schemeClr val="bg1"/>
                </a:solidFill>
                <a:latin typeface="+mj-lt"/>
              </a:rPr>
              <a:t> and </a:t>
            </a:r>
            <a:r>
              <a:rPr lang="it-IT" sz="1600" u="none" kern="0" dirty="0" err="1" smtClean="0">
                <a:solidFill>
                  <a:schemeClr val="bg1"/>
                </a:solidFill>
                <a:latin typeface="+mj-lt"/>
              </a:rPr>
              <a:t>will</a:t>
            </a:r>
            <a:r>
              <a:rPr lang="it-IT" sz="1600" u="none" kern="0" dirty="0" smtClean="0">
                <a:solidFill>
                  <a:schemeClr val="bg1"/>
                </a:solidFill>
                <a:latin typeface="+mj-lt"/>
              </a:rPr>
              <a:t> </a:t>
            </a:r>
            <a:r>
              <a:rPr lang="it-IT" sz="1600" u="none" kern="0" dirty="0" err="1" smtClean="0">
                <a:solidFill>
                  <a:schemeClr val="bg1"/>
                </a:solidFill>
                <a:latin typeface="+mj-lt"/>
              </a:rPr>
              <a:t>remain</a:t>
            </a:r>
            <a:r>
              <a:rPr lang="it-IT" sz="1600" u="none" kern="0" dirty="0" smtClean="0">
                <a:solidFill>
                  <a:schemeClr val="bg1"/>
                </a:solidFill>
                <a:latin typeface="+mj-lt"/>
              </a:rPr>
              <a:t> </a:t>
            </a:r>
            <a:r>
              <a:rPr lang="it-IT" sz="1600" u="none" kern="0" dirty="0" err="1" smtClean="0">
                <a:solidFill>
                  <a:schemeClr val="bg1"/>
                </a:solidFill>
                <a:latin typeface="+mj-lt"/>
              </a:rPr>
              <a:t>an</a:t>
            </a:r>
            <a:r>
              <a:rPr lang="it-IT" sz="1600" u="none" kern="0" dirty="0" smtClean="0">
                <a:solidFill>
                  <a:schemeClr val="bg1"/>
                </a:solidFill>
                <a:latin typeface="+mj-lt"/>
              </a:rPr>
              <a:t> </a:t>
            </a:r>
          </a:p>
          <a:p>
            <a:pPr marL="176213" lvl="0" indent="-176213" algn="just">
              <a:spcBef>
                <a:spcPct val="20000"/>
              </a:spcBef>
              <a:defRPr/>
            </a:pPr>
            <a:r>
              <a:rPr lang="it-IT" sz="1600" u="none" kern="0" dirty="0" smtClean="0">
                <a:solidFill>
                  <a:schemeClr val="bg1"/>
                </a:solidFill>
                <a:latin typeface="+mj-lt"/>
              </a:rPr>
              <a:t>	</a:t>
            </a:r>
            <a:r>
              <a:rPr lang="it-IT" sz="1600" u="none" kern="0" dirty="0" err="1" smtClean="0">
                <a:solidFill>
                  <a:schemeClr val="bg1"/>
                </a:solidFill>
                <a:latin typeface="+mj-lt"/>
              </a:rPr>
              <a:t>essential</a:t>
            </a:r>
            <a:r>
              <a:rPr lang="it-IT" sz="1600" u="none" kern="0" dirty="0" smtClean="0">
                <a:solidFill>
                  <a:schemeClr val="bg1"/>
                </a:solidFill>
                <a:latin typeface="+mj-lt"/>
              </a:rPr>
              <a:t> </a:t>
            </a:r>
            <a:r>
              <a:rPr lang="it-IT" sz="1600" u="none" kern="0" dirty="0" err="1" smtClean="0">
                <a:solidFill>
                  <a:schemeClr val="bg1"/>
                </a:solidFill>
                <a:latin typeface="+mj-lt"/>
              </a:rPr>
              <a:t>ingredient</a:t>
            </a:r>
            <a:r>
              <a:rPr lang="it-IT" sz="1600" u="none" kern="0" dirty="0" smtClean="0">
                <a:solidFill>
                  <a:schemeClr val="bg1"/>
                </a:solidFill>
                <a:latin typeface="+mj-lt"/>
              </a:rPr>
              <a:t> in the future.</a:t>
            </a:r>
          </a:p>
          <a:p>
            <a:pPr marL="176213" lvl="0" indent="-176213" algn="just">
              <a:spcBef>
                <a:spcPct val="20000"/>
              </a:spcBef>
              <a:defRPr/>
            </a:pPr>
            <a:endParaRPr lang="it-IT" sz="1600" u="none" kern="0" dirty="0" smtClean="0">
              <a:solidFill>
                <a:schemeClr val="bg1"/>
              </a:solidFill>
              <a:latin typeface="+mj-lt"/>
            </a:endParaRPr>
          </a:p>
          <a:p>
            <a:pPr marL="176213" lvl="0" indent="-176213" algn="just">
              <a:spcBef>
                <a:spcPct val="20000"/>
              </a:spcBef>
              <a:buFont typeface="Arial" pitchFamily="34" charset="0"/>
              <a:buChar char="•"/>
              <a:defRPr/>
            </a:pPr>
            <a:r>
              <a:rPr lang="it-IT" sz="1600" u="none" kern="0" dirty="0" err="1" smtClean="0">
                <a:solidFill>
                  <a:schemeClr val="bg1"/>
                </a:solidFill>
                <a:latin typeface="+mj-lt"/>
              </a:rPr>
              <a:t>Uncertainty</a:t>
            </a:r>
            <a:r>
              <a:rPr lang="it-IT" sz="1600" u="none" kern="0" dirty="0" smtClean="0">
                <a:solidFill>
                  <a:schemeClr val="bg1"/>
                </a:solidFill>
                <a:latin typeface="+mj-lt"/>
              </a:rPr>
              <a:t> in </a:t>
            </a:r>
            <a:r>
              <a:rPr lang="it-IT" sz="1600" u="none" kern="0" dirty="0" err="1" smtClean="0">
                <a:solidFill>
                  <a:schemeClr val="bg1"/>
                </a:solidFill>
                <a:latin typeface="+mj-lt"/>
              </a:rPr>
              <a:t>hydrology</a:t>
            </a:r>
            <a:r>
              <a:rPr lang="it-IT" sz="1600" u="none" kern="0" dirty="0" smtClean="0">
                <a:solidFill>
                  <a:schemeClr val="bg1"/>
                </a:solidFill>
                <a:latin typeface="+mj-lt"/>
              </a:rPr>
              <a:t> </a:t>
            </a:r>
            <a:r>
              <a:rPr lang="it-IT" sz="1600" u="none" kern="0" dirty="0" err="1" smtClean="0">
                <a:solidFill>
                  <a:schemeClr val="bg1"/>
                </a:solidFill>
                <a:latin typeface="+mj-lt"/>
              </a:rPr>
              <a:t>will</a:t>
            </a:r>
            <a:r>
              <a:rPr lang="it-IT" sz="1600" u="none" kern="0" dirty="0" smtClean="0">
                <a:solidFill>
                  <a:schemeClr val="bg1"/>
                </a:solidFill>
                <a:latin typeface="+mj-lt"/>
              </a:rPr>
              <a:t> </a:t>
            </a:r>
            <a:r>
              <a:rPr lang="it-IT" sz="1600" u="none" kern="0" dirty="0" err="1" smtClean="0">
                <a:solidFill>
                  <a:schemeClr val="bg1"/>
                </a:solidFill>
                <a:latin typeface="+mj-lt"/>
              </a:rPr>
              <a:t>never</a:t>
            </a:r>
            <a:r>
              <a:rPr lang="it-IT" sz="1600" u="none" kern="0" dirty="0" smtClean="0">
                <a:solidFill>
                  <a:schemeClr val="bg1"/>
                </a:solidFill>
                <a:latin typeface="+mj-lt"/>
              </a:rPr>
              <a:t> </a:t>
            </a:r>
            <a:r>
              <a:rPr lang="it-IT" sz="1600" u="none" kern="0" dirty="0" err="1" smtClean="0">
                <a:solidFill>
                  <a:schemeClr val="bg1"/>
                </a:solidFill>
                <a:latin typeface="+mj-lt"/>
              </a:rPr>
              <a:t>be</a:t>
            </a:r>
            <a:r>
              <a:rPr lang="it-IT" sz="1600" u="none" kern="0" dirty="0" smtClean="0">
                <a:solidFill>
                  <a:schemeClr val="bg1"/>
                </a:solidFill>
                <a:latin typeface="+mj-lt"/>
              </a:rPr>
              <a:t> </a:t>
            </a:r>
            <a:r>
              <a:rPr lang="it-IT" sz="1600" u="none" kern="0" dirty="0" err="1" smtClean="0">
                <a:solidFill>
                  <a:schemeClr val="bg1"/>
                </a:solidFill>
                <a:latin typeface="+mj-lt"/>
              </a:rPr>
              <a:t>eliminated</a:t>
            </a:r>
            <a:endParaRPr lang="it-IT" sz="1600" u="none" kern="0" dirty="0" smtClean="0">
              <a:solidFill>
                <a:schemeClr val="bg1"/>
              </a:solidFill>
              <a:latin typeface="+mj-lt"/>
            </a:endParaRPr>
          </a:p>
          <a:p>
            <a:pPr marL="176213" lvl="0" indent="-176213" algn="just">
              <a:spcBef>
                <a:spcPct val="20000"/>
              </a:spcBef>
              <a:defRPr/>
            </a:pPr>
            <a:r>
              <a:rPr lang="it-IT" sz="1600" u="none" kern="0" dirty="0" smtClean="0">
                <a:solidFill>
                  <a:schemeClr val="bg1"/>
                </a:solidFill>
                <a:latin typeface="+mj-lt"/>
              </a:rPr>
              <a:t>	(</a:t>
            </a:r>
            <a:r>
              <a:rPr lang="it-IT" sz="1600" u="none" kern="0" dirty="0" err="1" smtClean="0">
                <a:solidFill>
                  <a:schemeClr val="bg1"/>
                </a:solidFill>
                <a:latin typeface="+mj-lt"/>
              </a:rPr>
              <a:t>Koutsoyiannis</a:t>
            </a:r>
            <a:r>
              <a:rPr lang="it-IT" sz="1600" u="none" kern="0" dirty="0" smtClean="0">
                <a:solidFill>
                  <a:schemeClr val="bg1"/>
                </a:solidFill>
                <a:latin typeface="+mj-lt"/>
              </a:rPr>
              <a:t> </a:t>
            </a:r>
            <a:r>
              <a:rPr lang="it-IT" sz="1600" u="none" kern="0" dirty="0" err="1" smtClean="0">
                <a:solidFill>
                  <a:schemeClr val="bg1"/>
                </a:solidFill>
                <a:latin typeface="+mj-lt"/>
              </a:rPr>
              <a:t>et</a:t>
            </a:r>
            <a:r>
              <a:rPr lang="it-IT" sz="1600" u="none" kern="0" dirty="0" smtClean="0">
                <a:solidFill>
                  <a:schemeClr val="bg1"/>
                </a:solidFill>
                <a:latin typeface="+mj-lt"/>
              </a:rPr>
              <a:t> al., 2009).</a:t>
            </a:r>
            <a:endParaRPr lang="en-GB" sz="1600" u="none" kern="0" dirty="0" err="1" smtClean="0">
              <a:solidFill>
                <a:schemeClr val="bg1"/>
              </a:solidFill>
              <a:latin typeface="+mj-lt"/>
            </a:endParaRPr>
          </a:p>
        </p:txBody>
      </p:sp>
      <p:pic>
        <p:nvPicPr>
          <p:cNvPr id="13" name="Immagine 12" descr="E7171E98.gif"/>
          <p:cNvPicPr>
            <a:picLocks noChangeAspect="1"/>
          </p:cNvPicPr>
          <p:nvPr/>
        </p:nvPicPr>
        <p:blipFill>
          <a:blip r:embed="rId2" cstate="print"/>
          <a:stretch>
            <a:fillRect/>
          </a:stretch>
        </p:blipFill>
        <p:spPr>
          <a:xfrm>
            <a:off x="6084168" y="4077072"/>
            <a:ext cx="3059832" cy="186308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a:spLocks noChangeArrowheads="1"/>
          </p:cNvSpPr>
          <p:nvPr/>
        </p:nvSpPr>
        <p:spPr bwMode="auto">
          <a:xfrm>
            <a:off x="0" y="852473"/>
            <a:ext cx="9144000" cy="576263"/>
          </a:xfrm>
          <a:prstGeom prst="rect">
            <a:avLst/>
          </a:prstGeom>
          <a:noFill/>
          <a:ln w="9525">
            <a:noFill/>
            <a:miter lim="800000"/>
            <a:headEnd/>
            <a:tailEnd/>
          </a:ln>
          <a:effectLst/>
        </p:spPr>
        <p:txBody>
          <a:bodyPr lIns="114264" tIns="114264" rIns="0" bIns="114264"/>
          <a:lstStyle/>
          <a:p>
            <a:pPr algn="ctr">
              <a:spcBef>
                <a:spcPct val="50000"/>
              </a:spcBef>
            </a:pPr>
            <a:r>
              <a:rPr lang="it-IT" b="1" dirty="0" err="1" smtClean="0">
                <a:solidFill>
                  <a:schemeClr val="bg1"/>
                </a:solidFill>
                <a:latin typeface="Verdana" pitchFamily="34" charset="0"/>
              </a:rPr>
              <a:t>Formulating</a:t>
            </a:r>
            <a:r>
              <a:rPr lang="it-IT" b="1" dirty="0" smtClean="0">
                <a:solidFill>
                  <a:schemeClr val="bg1"/>
                </a:solidFill>
                <a:latin typeface="Verdana" pitchFamily="34" charset="0"/>
              </a:rPr>
              <a:t> a </a:t>
            </a:r>
            <a:r>
              <a:rPr lang="it-IT" b="1" dirty="0" err="1" smtClean="0">
                <a:solidFill>
                  <a:schemeClr val="bg1"/>
                </a:solidFill>
                <a:latin typeface="Verdana" pitchFamily="34" charset="0"/>
              </a:rPr>
              <a:t>physically-based</a:t>
            </a:r>
            <a:r>
              <a:rPr lang="it-IT" b="1" dirty="0" smtClean="0">
                <a:solidFill>
                  <a:schemeClr val="bg1"/>
                </a:solidFill>
                <a:latin typeface="Verdana" pitchFamily="34" charset="0"/>
              </a:rPr>
              <a:t> </a:t>
            </a:r>
            <a:r>
              <a:rPr lang="it-IT" b="1" dirty="0" err="1" smtClean="0">
                <a:solidFill>
                  <a:schemeClr val="bg1"/>
                </a:solidFill>
                <a:latin typeface="Verdana" pitchFamily="34" charset="0"/>
              </a:rPr>
              <a:t>model</a:t>
            </a:r>
            <a:r>
              <a:rPr lang="it-IT" b="1" dirty="0" smtClean="0">
                <a:solidFill>
                  <a:schemeClr val="bg1"/>
                </a:solidFill>
                <a:latin typeface="Verdana" pitchFamily="34" charset="0"/>
              </a:rPr>
              <a:t/>
            </a:r>
            <a:br>
              <a:rPr lang="it-IT" b="1" dirty="0" smtClean="0">
                <a:solidFill>
                  <a:schemeClr val="bg1"/>
                </a:solidFill>
                <a:latin typeface="Verdana" pitchFamily="34" charset="0"/>
              </a:rPr>
            </a:br>
            <a:r>
              <a:rPr lang="it-IT" b="1" dirty="0" err="1" smtClean="0">
                <a:solidFill>
                  <a:schemeClr val="bg1"/>
                </a:solidFill>
                <a:latin typeface="Verdana" pitchFamily="34" charset="0"/>
              </a:rPr>
              <a:t>within</a:t>
            </a:r>
            <a:r>
              <a:rPr lang="it-IT" b="1" dirty="0" smtClean="0">
                <a:solidFill>
                  <a:schemeClr val="bg1"/>
                </a:solidFill>
                <a:latin typeface="Verdana" pitchFamily="34" charset="0"/>
              </a:rPr>
              <a:t> a </a:t>
            </a:r>
            <a:r>
              <a:rPr lang="it-IT" b="1" dirty="0" err="1" smtClean="0">
                <a:solidFill>
                  <a:schemeClr val="bg1"/>
                </a:solidFill>
                <a:latin typeface="Verdana" pitchFamily="34" charset="0"/>
              </a:rPr>
              <a:t>stochastic</a:t>
            </a:r>
            <a:r>
              <a:rPr lang="it-IT" b="1" dirty="0" smtClean="0">
                <a:solidFill>
                  <a:schemeClr val="bg1"/>
                </a:solidFill>
                <a:latin typeface="Verdana" pitchFamily="34" charset="0"/>
              </a:rPr>
              <a:t> </a:t>
            </a:r>
            <a:r>
              <a:rPr lang="it-IT" b="1" dirty="0" err="1" smtClean="0">
                <a:solidFill>
                  <a:schemeClr val="bg1"/>
                </a:solidFill>
                <a:latin typeface="Verdana" pitchFamily="34" charset="0"/>
              </a:rPr>
              <a:t>framework</a:t>
            </a:r>
            <a:endParaRPr lang="it-IT" sz="1600" b="1" dirty="0">
              <a:solidFill>
                <a:schemeClr val="bg1"/>
              </a:solidFill>
              <a:latin typeface="Verdana" pitchFamily="34" charset="0"/>
            </a:endParaRPr>
          </a:p>
        </p:txBody>
      </p:sp>
      <p:sp>
        <p:nvSpPr>
          <p:cNvPr id="21" name="Rettangolo arrotondato 20"/>
          <p:cNvSpPr/>
          <p:nvPr/>
        </p:nvSpPr>
        <p:spPr bwMode="auto">
          <a:xfrm>
            <a:off x="539552" y="4869160"/>
            <a:ext cx="3096344" cy="1224136"/>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en-GB" sz="1600" b="0" i="0" u="none" strike="noStrike" cap="none" normalizeH="0" baseline="0" dirty="0" smtClean="0">
                <a:ln>
                  <a:noFill/>
                </a:ln>
                <a:solidFill>
                  <a:schemeClr val="tx1"/>
                </a:solidFill>
                <a:effectLst/>
                <a:latin typeface="Arial" charset="0"/>
              </a:rPr>
              <a:t>P</a:t>
            </a:r>
            <a:r>
              <a:rPr kumimoji="0" lang="en-GB" sz="1600" b="0" i="0" u="none" strike="noStrike" cap="none" normalizeH="0" dirty="0" smtClean="0">
                <a:ln>
                  <a:noFill/>
                </a:ln>
                <a:solidFill>
                  <a:schemeClr val="tx1"/>
                </a:solidFill>
                <a:effectLst/>
                <a:latin typeface="Arial" charset="0"/>
              </a:rPr>
              <a:t>ick up a parameter vector </a:t>
            </a:r>
            <a:r>
              <a:rPr lang="en-GB" sz="1600" b="1" u="none" dirty="0" smtClean="0">
                <a:latin typeface="Symbol" pitchFamily="18" charset="2"/>
              </a:rPr>
              <a:t>e</a:t>
            </a:r>
            <a:r>
              <a:rPr kumimoji="0" lang="en-GB" sz="1600" b="0" i="0" u="none" strike="noStrike" cap="none" normalizeH="0" dirty="0" smtClean="0">
                <a:ln>
                  <a:noFill/>
                </a:ln>
                <a:solidFill>
                  <a:schemeClr val="tx1"/>
                </a:solidFill>
                <a:effectLst/>
                <a:latin typeface="Arial" charset="0"/>
              </a:rPr>
              <a:t> from the model parameter space accordingly to probability </a:t>
            </a:r>
            <a:r>
              <a:rPr kumimoji="0" lang="en-GB" sz="1600" b="0" i="1" u="none" strike="noStrike" cap="none" normalizeH="0" dirty="0" err="1" smtClean="0">
                <a:ln>
                  <a:noFill/>
                </a:ln>
                <a:solidFill>
                  <a:schemeClr val="tx1"/>
                </a:solidFill>
                <a:effectLst/>
                <a:latin typeface="Times New Roman" pitchFamily="18" charset="0"/>
                <a:cs typeface="Times New Roman" pitchFamily="18" charset="0"/>
              </a:rPr>
              <a:t>f</a:t>
            </a:r>
            <a:r>
              <a:rPr kumimoji="0" lang="en-GB" sz="1600" b="1" u="none" strike="noStrike" cap="none" normalizeH="0" baseline="-25000" dirty="0" err="1" smtClean="0">
                <a:ln>
                  <a:noFill/>
                </a:ln>
                <a:solidFill>
                  <a:schemeClr val="tx1"/>
                </a:solidFill>
                <a:effectLst/>
                <a:latin typeface="Symbol" pitchFamily="18" charset="2"/>
                <a:cs typeface="Times New Roman" pitchFamily="18" charset="0"/>
              </a:rPr>
              <a:t>e</a:t>
            </a:r>
            <a:r>
              <a:rPr kumimoji="0" lang="en-GB" sz="1600" b="0" i="0" u="none" strike="noStrike" cap="none" normalizeH="0" dirty="0" smtClean="0">
                <a:ln>
                  <a:noFill/>
                </a:ln>
                <a:solidFill>
                  <a:schemeClr val="tx1"/>
                </a:solidFill>
                <a:effectLst/>
                <a:latin typeface="Times New Roman" pitchFamily="18" charset="0"/>
                <a:cs typeface="Times New Roman" pitchFamily="18" charset="0"/>
              </a:rPr>
              <a:t>(</a:t>
            </a:r>
            <a:r>
              <a:rPr kumimoji="0" lang="en-GB" sz="1600" b="1" u="none" strike="noStrike" cap="none" normalizeH="0" dirty="0" smtClean="0">
                <a:ln>
                  <a:noFill/>
                </a:ln>
                <a:solidFill>
                  <a:schemeClr val="tx1"/>
                </a:solidFill>
                <a:effectLst/>
                <a:latin typeface="Symbol" pitchFamily="18" charset="2"/>
                <a:cs typeface="Times New Roman" pitchFamily="18" charset="0"/>
              </a:rPr>
              <a:t>e</a:t>
            </a:r>
            <a:r>
              <a:rPr kumimoji="0" lang="en-GB" sz="1600" b="0" i="0" u="none" strike="noStrike" cap="none" normalizeH="0" dirty="0" smtClean="0">
                <a:ln>
                  <a:noFill/>
                </a:ln>
                <a:solidFill>
                  <a:schemeClr val="tx1"/>
                </a:solidFill>
                <a:effectLst/>
                <a:latin typeface="Times New Roman" pitchFamily="18" charset="0"/>
                <a:cs typeface="Times New Roman" pitchFamily="18" charset="0"/>
              </a:rPr>
              <a:t>)</a:t>
            </a:r>
            <a:r>
              <a:rPr kumimoji="0" lang="en-GB" sz="1600" b="0" i="0" u="none" strike="noStrike" cap="none" normalizeH="0" dirty="0" smtClean="0">
                <a:ln>
                  <a:noFill/>
                </a:ln>
                <a:solidFill>
                  <a:schemeClr val="tx1"/>
                </a:solidFill>
                <a:effectLst/>
                <a:latin typeface="Arial" charset="0"/>
              </a:rPr>
              <a:t> </a:t>
            </a:r>
            <a:endParaRPr kumimoji="0" lang="en-GB" sz="1600" b="0" i="0" u="none" strike="noStrike" cap="none" normalizeH="0" baseline="0" dirty="0" smtClean="0">
              <a:ln>
                <a:noFill/>
              </a:ln>
              <a:solidFill>
                <a:schemeClr val="tx1"/>
              </a:solidFill>
              <a:effectLst/>
              <a:latin typeface="Arial" charset="0"/>
            </a:endParaRPr>
          </a:p>
        </p:txBody>
      </p:sp>
      <p:sp>
        <p:nvSpPr>
          <p:cNvPr id="22" name="Rettangolo arrotondato 21"/>
          <p:cNvSpPr/>
          <p:nvPr/>
        </p:nvSpPr>
        <p:spPr bwMode="auto">
          <a:xfrm>
            <a:off x="4064760" y="5085184"/>
            <a:ext cx="2304256" cy="504056"/>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Input</a:t>
            </a:r>
            <a:r>
              <a:rPr kumimoji="0" lang="en-GB" sz="1600" b="0" i="0" u="none" strike="noStrike" cap="none" normalizeH="0" dirty="0" smtClean="0">
                <a:ln>
                  <a:noFill/>
                </a:ln>
                <a:solidFill>
                  <a:schemeClr val="tx1"/>
                </a:solidFill>
                <a:effectLst/>
                <a:latin typeface="Arial" charset="0"/>
              </a:rPr>
              <a:t> data vector</a:t>
            </a:r>
          </a:p>
          <a:p>
            <a:pPr marL="0" marR="0" indent="0" algn="ctr" defTabSz="914400" rtl="0" eaLnBrk="1" fontAlgn="base" latinLnBrk="0" hangingPunct="1">
              <a:lnSpc>
                <a:spcPct val="100000"/>
              </a:lnSpc>
              <a:spcBef>
                <a:spcPct val="0"/>
              </a:spcBef>
              <a:spcAft>
                <a:spcPct val="0"/>
              </a:spcAft>
              <a:buClrTx/>
              <a:buSzTx/>
              <a:buFontTx/>
              <a:buNone/>
              <a:tabLst/>
            </a:pPr>
            <a:r>
              <a:rPr lang="en-GB" sz="1600" dirty="0" smtClean="0">
                <a:latin typeface="Arial" charset="0"/>
              </a:rPr>
              <a:t>(certain)</a:t>
            </a:r>
          </a:p>
        </p:txBody>
      </p:sp>
      <p:sp>
        <p:nvSpPr>
          <p:cNvPr id="23" name="Freccia in giù 22"/>
          <p:cNvSpPr/>
          <p:nvPr/>
        </p:nvSpPr>
        <p:spPr bwMode="auto">
          <a:xfrm rot="10800000">
            <a:off x="5004048" y="4797152"/>
            <a:ext cx="432048" cy="21602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smtClean="0">
              <a:ln>
                <a:noFill/>
              </a:ln>
              <a:solidFill>
                <a:schemeClr val="tx1"/>
              </a:solidFill>
              <a:effectLst/>
              <a:latin typeface="Arial" charset="0"/>
            </a:endParaRPr>
          </a:p>
        </p:txBody>
      </p:sp>
      <p:cxnSp>
        <p:nvCxnSpPr>
          <p:cNvPr id="24" name="Connettore 7 23"/>
          <p:cNvCxnSpPr>
            <a:endCxn id="21" idx="0"/>
          </p:cNvCxnSpPr>
          <p:nvPr/>
        </p:nvCxnSpPr>
        <p:spPr bwMode="auto">
          <a:xfrm rot="16200000" flipH="1" flipV="1">
            <a:off x="2773462" y="2455230"/>
            <a:ext cx="1728192" cy="3099668"/>
          </a:xfrm>
          <a:prstGeom prst="curvedConnector3">
            <a:avLst>
              <a:gd name="adj1" fmla="val -6013"/>
            </a:avLst>
          </a:prstGeom>
          <a:solidFill>
            <a:schemeClr val="accent1"/>
          </a:solidFill>
          <a:ln w="19050" cap="flat" cmpd="sng" algn="ctr">
            <a:solidFill>
              <a:schemeClr val="bg1"/>
            </a:solidFill>
            <a:prstDash val="solid"/>
            <a:round/>
            <a:headEnd type="none" w="med" len="med"/>
            <a:tailEnd type="stealth" w="lg" len="lg"/>
          </a:ln>
          <a:effectLst/>
        </p:spPr>
      </p:cxnSp>
      <p:sp>
        <p:nvSpPr>
          <p:cNvPr id="25" name="Freccia in giù 24"/>
          <p:cNvSpPr/>
          <p:nvPr/>
        </p:nvSpPr>
        <p:spPr bwMode="auto">
          <a:xfrm rot="16200000">
            <a:off x="6463871" y="3736696"/>
            <a:ext cx="360041" cy="32071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smtClean="0">
              <a:ln>
                <a:noFill/>
              </a:ln>
              <a:solidFill>
                <a:schemeClr val="tx1"/>
              </a:solidFill>
              <a:effectLst/>
              <a:latin typeface="Arial" charset="0"/>
            </a:endParaRPr>
          </a:p>
        </p:txBody>
      </p:sp>
      <p:sp>
        <p:nvSpPr>
          <p:cNvPr id="26" name="Rettangolo arrotondato 25"/>
          <p:cNvSpPr/>
          <p:nvPr/>
        </p:nvSpPr>
        <p:spPr bwMode="auto">
          <a:xfrm>
            <a:off x="6467056" y="5301208"/>
            <a:ext cx="2627784" cy="792088"/>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rPr>
              <a:t>Problems:</a:t>
            </a:r>
          </a:p>
          <a:p>
            <a:pPr marL="342900" marR="0" indent="-342900" defTabSz="914400" rtl="0" eaLnBrk="1" fontAlgn="base" latinLnBrk="0" hangingPunct="1">
              <a:lnSpc>
                <a:spcPct val="100000"/>
              </a:lnSpc>
              <a:spcBef>
                <a:spcPct val="0"/>
              </a:spcBef>
              <a:spcAft>
                <a:spcPct val="0"/>
              </a:spcAft>
              <a:buClrTx/>
              <a:buSzTx/>
              <a:buFontTx/>
              <a:buAutoNum type="arabicParenR"/>
              <a:tabLst/>
            </a:pPr>
            <a:r>
              <a:rPr kumimoji="0" lang="en-GB" sz="1400" b="0" i="0" u="none" strike="noStrike" cap="none" normalizeH="0" baseline="0" dirty="0" smtClean="0">
                <a:ln>
                  <a:noFill/>
                </a:ln>
                <a:solidFill>
                  <a:schemeClr val="tx1"/>
                </a:solidFill>
                <a:effectLst/>
                <a:latin typeface="Arial" charset="0"/>
              </a:rPr>
              <a:t>computational demands;</a:t>
            </a:r>
          </a:p>
          <a:p>
            <a:pPr marL="342900" indent="-342900" eaLnBrk="1" hangingPunct="1">
              <a:buFontTx/>
              <a:buAutoNum type="arabicParenR"/>
            </a:pPr>
            <a:r>
              <a:rPr lang="en-GB" sz="1400" dirty="0" smtClean="0">
                <a:latin typeface="Arial" charset="0"/>
              </a:rPr>
              <a:t>estimate</a:t>
            </a:r>
            <a:r>
              <a:rPr lang="en-GB" sz="1400" u="none" dirty="0" smtClean="0"/>
              <a:t> </a:t>
            </a:r>
            <a:r>
              <a:rPr lang="en-GB" sz="1600" i="1" u="none" dirty="0" err="1" smtClean="0">
                <a:latin typeface="Times New Roman" pitchFamily="18" charset="0"/>
                <a:cs typeface="Times New Roman" pitchFamily="18" charset="0"/>
              </a:rPr>
              <a:t>f</a:t>
            </a:r>
            <a:r>
              <a:rPr lang="en-GB" sz="1600" b="1" baseline="-25000" dirty="0" err="1" smtClean="0">
                <a:latin typeface="Symbol" pitchFamily="18" charset="2"/>
                <a:cs typeface="Times New Roman" pitchFamily="18" charset="0"/>
              </a:rPr>
              <a:t>e</a:t>
            </a:r>
            <a:r>
              <a:rPr lang="en-GB" sz="1600" i="1" baseline="-25000" dirty="0" smtClean="0">
                <a:latin typeface="Symbol" pitchFamily="18" charset="2"/>
                <a:cs typeface="Times New Roman" pitchFamily="18" charset="0"/>
              </a:rPr>
              <a:t> </a:t>
            </a:r>
            <a:r>
              <a:rPr lang="en-GB" sz="1600" u="none" dirty="0" smtClean="0"/>
              <a:t>(</a:t>
            </a:r>
            <a:r>
              <a:rPr lang="en-GB" sz="1600" b="1" u="none" dirty="0" smtClean="0">
                <a:latin typeface="Symbol" pitchFamily="18" charset="2"/>
                <a:cs typeface="Times New Roman" pitchFamily="18" charset="0"/>
              </a:rPr>
              <a:t>e</a:t>
            </a:r>
            <a:r>
              <a:rPr lang="en-GB" sz="1600" u="none" dirty="0" smtClean="0"/>
              <a:t>)</a:t>
            </a:r>
            <a:r>
              <a:rPr lang="en-GB" sz="1400" u="none" dirty="0" smtClean="0"/>
              <a:t> </a:t>
            </a:r>
            <a:r>
              <a:rPr lang="en-GB" sz="1400" dirty="0" smtClean="0">
                <a:latin typeface="Arial" charset="0"/>
              </a:rPr>
              <a:t>and</a:t>
            </a:r>
            <a:r>
              <a:rPr lang="en-GB" sz="1400" u="none" dirty="0" smtClean="0"/>
              <a:t> </a:t>
            </a:r>
            <a:r>
              <a:rPr lang="en-GB" sz="1600" i="1" u="none" dirty="0" err="1" smtClean="0">
                <a:latin typeface="Times New Roman" pitchFamily="18" charset="0"/>
                <a:cs typeface="Times New Roman" pitchFamily="18" charset="0"/>
              </a:rPr>
              <a:t>f</a:t>
            </a:r>
            <a:r>
              <a:rPr lang="en-GB" sz="1600" i="1" baseline="-25000" dirty="0" err="1" smtClean="0">
                <a:cs typeface="Times New Roman" pitchFamily="18" charset="0"/>
              </a:rPr>
              <a:t>e</a:t>
            </a:r>
            <a:r>
              <a:rPr lang="en-GB" sz="1600" i="1" baseline="-25000" dirty="0" smtClean="0">
                <a:cs typeface="Times New Roman" pitchFamily="18" charset="0"/>
              </a:rPr>
              <a:t> </a:t>
            </a:r>
            <a:r>
              <a:rPr lang="en-GB" sz="1600" u="none" dirty="0" smtClean="0"/>
              <a:t>(</a:t>
            </a:r>
            <a:r>
              <a:rPr lang="en-GB" sz="1600" i="1" u="none" dirty="0" smtClean="0">
                <a:latin typeface="Times New Roman" pitchFamily="18" charset="0"/>
                <a:cs typeface="Times New Roman" pitchFamily="18" charset="0"/>
              </a:rPr>
              <a:t>e</a:t>
            </a:r>
            <a:r>
              <a:rPr lang="en-GB" sz="1600" u="none" dirty="0" smtClean="0"/>
              <a:t>)</a:t>
            </a:r>
            <a:endParaRPr kumimoji="0" lang="en-GB" sz="1600" b="0" i="0" u="none" strike="noStrike" cap="none" normalizeH="0" baseline="0" dirty="0" smtClean="0">
              <a:ln>
                <a:noFill/>
              </a:ln>
              <a:solidFill>
                <a:schemeClr val="tx1"/>
              </a:solidFill>
              <a:effectLst/>
              <a:latin typeface="Arial" charset="0"/>
            </a:endParaRPr>
          </a:p>
        </p:txBody>
      </p:sp>
      <p:sp>
        <p:nvSpPr>
          <p:cNvPr id="27" name="Rettangolo arrotondato 26"/>
          <p:cNvSpPr/>
          <p:nvPr/>
        </p:nvSpPr>
        <p:spPr>
          <a:xfrm>
            <a:off x="179512" y="1844824"/>
            <a:ext cx="8784976" cy="1021556"/>
          </a:xfrm>
          <a:prstGeom prst="roundRect">
            <a:avLst/>
          </a:prstGeom>
          <a:solidFill>
            <a:schemeClr val="bg2">
              <a:lumMod val="60000"/>
              <a:lumOff val="40000"/>
            </a:schemeClr>
          </a:solidFill>
        </p:spPr>
        <p:style>
          <a:lnRef idx="2">
            <a:schemeClr val="dk1"/>
          </a:lnRef>
          <a:fillRef idx="1">
            <a:schemeClr val="lt1"/>
          </a:fillRef>
          <a:effectRef idx="0">
            <a:schemeClr val="dk1"/>
          </a:effectRef>
          <a:fontRef idx="minor">
            <a:schemeClr val="dk1"/>
          </a:fontRef>
        </p:style>
        <p:txBody>
          <a:bodyPr wrap="square">
            <a:spAutoFit/>
          </a:bodyPr>
          <a:lstStyle/>
          <a:p>
            <a:pPr algn="just">
              <a:defRPr/>
            </a:pPr>
            <a:r>
              <a:rPr lang="en-GB" sz="1800" b="1" u="none" dirty="0" smtClean="0"/>
              <a:t>An example of application: model is generic and possibly physically-based. Let us assume that input data uncertainty can be neglected, and that probability distributions of model error and parameters </a:t>
            </a:r>
            <a:r>
              <a:rPr lang="en-GB" sz="1800" b="1" dirty="0" smtClean="0"/>
              <a:t>are known</a:t>
            </a:r>
            <a:r>
              <a:rPr lang="en-GB" sz="1800" b="1" u="none" dirty="0" smtClean="0"/>
              <a:t>.</a:t>
            </a:r>
          </a:p>
        </p:txBody>
      </p:sp>
      <p:sp>
        <p:nvSpPr>
          <p:cNvPr id="28" name="Freccia in giù 27"/>
          <p:cNvSpPr/>
          <p:nvPr/>
        </p:nvSpPr>
        <p:spPr bwMode="auto">
          <a:xfrm rot="14230031">
            <a:off x="3644279" y="4704193"/>
            <a:ext cx="432048" cy="25535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smtClean="0">
              <a:ln>
                <a:noFill/>
              </a:ln>
              <a:solidFill>
                <a:schemeClr val="tx1"/>
              </a:solidFill>
              <a:effectLst/>
              <a:latin typeface="Arial" charset="0"/>
            </a:endParaRPr>
          </a:p>
        </p:txBody>
      </p:sp>
      <p:sp>
        <p:nvSpPr>
          <p:cNvPr id="29" name="Rettangolo arrotondato 28"/>
          <p:cNvSpPr/>
          <p:nvPr/>
        </p:nvSpPr>
        <p:spPr bwMode="auto">
          <a:xfrm rot="19482017">
            <a:off x="1712425" y="3259415"/>
            <a:ext cx="2246178" cy="28803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Repeat </a:t>
            </a:r>
            <a:r>
              <a:rPr kumimoji="0" lang="en-GB" sz="1600" b="0" i="1" u="none" strike="noStrike" cap="none" normalizeH="0" baseline="0" dirty="0" smtClean="0">
                <a:ln>
                  <a:noFill/>
                </a:ln>
                <a:solidFill>
                  <a:schemeClr val="tx1"/>
                </a:solidFill>
                <a:effectLst/>
                <a:latin typeface="Arial" charset="0"/>
              </a:rPr>
              <a:t>j</a:t>
            </a:r>
            <a:r>
              <a:rPr kumimoji="0" lang="en-GB" sz="1600" b="0" i="0" u="none" strike="noStrike" cap="none" normalizeH="0" baseline="0" dirty="0" smtClean="0">
                <a:ln>
                  <a:noFill/>
                </a:ln>
                <a:solidFill>
                  <a:schemeClr val="tx1"/>
                </a:solidFill>
                <a:effectLst/>
                <a:latin typeface="Arial" charset="0"/>
              </a:rPr>
              <a:t> times</a:t>
            </a:r>
            <a:endParaRPr kumimoji="0" lang="en-GB" sz="1600" b="0" i="1" u="none" strike="noStrike" cap="none" normalizeH="0" baseline="-25000" dirty="0" smtClean="0">
              <a:ln>
                <a:noFill/>
              </a:ln>
              <a:solidFill>
                <a:schemeClr val="tx1"/>
              </a:solidFill>
              <a:effectLst/>
              <a:latin typeface="Times New Roman" pitchFamily="18" charset="0"/>
              <a:cs typeface="Times New Roman" pitchFamily="18" charset="0"/>
            </a:endParaRPr>
          </a:p>
        </p:txBody>
      </p:sp>
      <p:sp>
        <p:nvSpPr>
          <p:cNvPr id="31" name="Rettangolo arrotondato 30"/>
          <p:cNvSpPr/>
          <p:nvPr/>
        </p:nvSpPr>
        <p:spPr bwMode="auto">
          <a:xfrm>
            <a:off x="4036771" y="3140968"/>
            <a:ext cx="2304256" cy="1584176"/>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600" dirty="0" smtClean="0">
                <a:latin typeface="Arial" charset="0"/>
              </a:rPr>
              <a:t>Compute model output and add </a:t>
            </a:r>
            <a:r>
              <a:rPr lang="en-GB" sz="1600" i="1" dirty="0" smtClean="0">
                <a:latin typeface="Arial" charset="0"/>
                <a:cs typeface="Times New Roman" pitchFamily="18" charset="0"/>
              </a:rPr>
              <a:t>n</a:t>
            </a:r>
            <a:r>
              <a:rPr lang="en-GB" sz="1600" dirty="0" smtClean="0">
                <a:latin typeface="Arial" charset="0"/>
              </a:rPr>
              <a:t> realisation of model error from probability distribution </a:t>
            </a:r>
            <a:r>
              <a:rPr lang="en-GB" sz="1800" i="1" dirty="0" err="1" smtClean="0">
                <a:cs typeface="Times New Roman" pitchFamily="18" charset="0"/>
              </a:rPr>
              <a:t>f</a:t>
            </a:r>
            <a:r>
              <a:rPr lang="en-GB" sz="1800" i="1" baseline="-25000" dirty="0" err="1" smtClean="0">
                <a:cs typeface="Times New Roman" pitchFamily="18" charset="0"/>
              </a:rPr>
              <a:t>e</a:t>
            </a:r>
            <a:r>
              <a:rPr lang="en-GB" sz="1800" dirty="0" smtClean="0">
                <a:cs typeface="Times New Roman" pitchFamily="18" charset="0"/>
              </a:rPr>
              <a:t>(</a:t>
            </a:r>
            <a:r>
              <a:rPr lang="en-GB" sz="1800" i="1" dirty="0" smtClean="0">
                <a:cs typeface="Times New Roman" pitchFamily="18" charset="0"/>
              </a:rPr>
              <a:t>e</a:t>
            </a:r>
            <a:r>
              <a:rPr lang="en-GB" sz="1800" dirty="0" smtClean="0">
                <a:cs typeface="Times New Roman" pitchFamily="18" charset="0"/>
              </a:rPr>
              <a:t>)</a:t>
            </a:r>
            <a:r>
              <a:rPr lang="en-GB" sz="1600" dirty="0" smtClean="0">
                <a:cs typeface="Times New Roman" pitchFamily="18" charset="0"/>
              </a:rPr>
              <a:t> </a:t>
            </a:r>
            <a:endParaRPr kumimoji="0" lang="en-GB"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grpSp>
        <p:nvGrpSpPr>
          <p:cNvPr id="32" name="Gruppo 17"/>
          <p:cNvGrpSpPr/>
          <p:nvPr/>
        </p:nvGrpSpPr>
        <p:grpSpPr>
          <a:xfrm>
            <a:off x="6876256" y="2780928"/>
            <a:ext cx="1512168" cy="2088232"/>
            <a:chOff x="-324544" y="4725144"/>
            <a:chExt cx="1512168" cy="2088232"/>
          </a:xfrm>
        </p:grpSpPr>
        <p:sp>
          <p:nvSpPr>
            <p:cNvPr id="33" name="Rettangolo arrotondato 32"/>
            <p:cNvSpPr/>
            <p:nvPr/>
          </p:nvSpPr>
          <p:spPr bwMode="auto">
            <a:xfrm>
              <a:off x="-324544" y="4725144"/>
              <a:ext cx="1512168" cy="208823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en-GB" sz="1400" b="0" i="0" u="none" strike="noStrike" cap="none" normalizeH="0" baseline="0" dirty="0" smtClean="0">
                  <a:ln>
                    <a:noFill/>
                  </a:ln>
                  <a:solidFill>
                    <a:schemeClr val="tx1"/>
                  </a:solidFill>
                  <a:effectLst/>
                  <a:latin typeface="Arial" charset="0"/>
                </a:rPr>
                <a:t>Obtain </a:t>
              </a:r>
              <a:r>
                <a:rPr lang="en-GB" sz="1400" dirty="0" smtClean="0">
                  <a:latin typeface="Arial" charset="0"/>
                </a:rPr>
                <a:t>n</a:t>
              </a:r>
              <a:r>
                <a:rPr kumimoji="0" lang="en-GB" sz="1400" b="0" i="0" u="none" strike="noStrike" cap="none" normalizeH="0" baseline="0" dirty="0" smtClean="0">
                  <a:ln>
                    <a:noFill/>
                  </a:ln>
                  <a:solidFill>
                    <a:schemeClr val="tx1"/>
                  </a:solidFill>
                  <a:effectLst/>
                  <a:latin typeface="Arial" charset="0"/>
                </a:rPr>
                <a:t> •</a:t>
              </a:r>
              <a:r>
                <a:rPr kumimoji="0" lang="en-GB"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GB" sz="1400" b="0" i="1" u="none" strike="noStrike" cap="none" normalizeH="0" baseline="0" dirty="0" smtClean="0">
                  <a:ln>
                    <a:noFill/>
                  </a:ln>
                  <a:solidFill>
                    <a:schemeClr val="tx1"/>
                  </a:solidFill>
                  <a:effectLst/>
                  <a:latin typeface="Times New Roman" pitchFamily="18" charset="0"/>
                  <a:cs typeface="Times New Roman" pitchFamily="18" charset="0"/>
                </a:rPr>
                <a:t>j</a:t>
              </a:r>
              <a:r>
                <a:rPr kumimoji="0" lang="en-GB"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GB" sz="1400" b="0" i="0" u="none" strike="noStrike" cap="none" normalizeH="0" baseline="0" dirty="0" smtClean="0">
                  <a:ln>
                    <a:noFill/>
                  </a:ln>
                  <a:solidFill>
                    <a:schemeClr val="tx1"/>
                  </a:solidFill>
                  <a:effectLst/>
                  <a:latin typeface="Arial" charset="0"/>
                </a:rPr>
                <a:t>points lying</a:t>
              </a:r>
              <a:r>
                <a:rPr kumimoji="0" lang="en-GB" sz="1400" b="0" i="0" u="none" strike="noStrike" cap="none" normalizeH="0" dirty="0" smtClean="0">
                  <a:ln>
                    <a:noFill/>
                  </a:ln>
                  <a:solidFill>
                    <a:schemeClr val="tx1"/>
                  </a:solidFill>
                  <a:effectLst/>
                  <a:latin typeface="Arial" charset="0"/>
                </a:rPr>
                <a:t> on </a:t>
              </a:r>
              <a:r>
                <a:rPr lang="en-GB" sz="1400" i="1" dirty="0" err="1" smtClean="0">
                  <a:cs typeface="Times New Roman" pitchFamily="18" charset="0"/>
                </a:rPr>
                <a:t>f</a:t>
              </a:r>
              <a:r>
                <a:rPr lang="en-GB" sz="1400" i="1" baseline="-25000" dirty="0" err="1" smtClean="0">
                  <a:cs typeface="Times New Roman" pitchFamily="18" charset="0"/>
                </a:rPr>
                <a:t>Qp</a:t>
              </a:r>
              <a:r>
                <a:rPr lang="en-GB" sz="1400" i="1" baseline="-25000" dirty="0" smtClean="0">
                  <a:cs typeface="Times New Roman" pitchFamily="18" charset="0"/>
                </a:rPr>
                <a:t> </a:t>
              </a:r>
              <a:r>
                <a:rPr lang="en-GB" sz="1400" u="none" dirty="0" smtClean="0">
                  <a:latin typeface="Times New Roman" pitchFamily="18" charset="0"/>
                  <a:cs typeface="Times New Roman" pitchFamily="18" charset="0"/>
                </a:rPr>
                <a:t>(</a:t>
              </a:r>
              <a:r>
                <a:rPr lang="en-GB" sz="1400" i="1" u="none" dirty="0" err="1" smtClean="0">
                  <a:latin typeface="Times New Roman" pitchFamily="18" charset="0"/>
                  <a:cs typeface="Times New Roman" pitchFamily="18" charset="0"/>
                </a:rPr>
                <a:t>Q</a:t>
              </a:r>
              <a:r>
                <a:rPr lang="en-GB" sz="1400" i="1" u="none" baseline="-25000" dirty="0" err="1" smtClean="0">
                  <a:latin typeface="Times New Roman" pitchFamily="18" charset="0"/>
                  <a:cs typeface="Times New Roman" pitchFamily="18" charset="0"/>
                </a:rPr>
                <a:t>p</a:t>
              </a:r>
              <a:r>
                <a:rPr lang="en-GB" sz="1400" u="none" dirty="0" smtClean="0">
                  <a:latin typeface="Times New Roman" pitchFamily="18" charset="0"/>
                  <a:cs typeface="Times New Roman" pitchFamily="18" charset="0"/>
                </a:rPr>
                <a:t>) </a:t>
              </a:r>
              <a:r>
                <a:rPr kumimoji="0" lang="en-GB" sz="1400" b="0" i="0" u="none" strike="noStrike" cap="none" normalizeH="0" dirty="0" smtClean="0">
                  <a:ln>
                    <a:noFill/>
                  </a:ln>
                  <a:solidFill>
                    <a:schemeClr val="tx1"/>
                  </a:solidFill>
                  <a:effectLst/>
                  <a:latin typeface="Arial" charset="0"/>
                </a:rPr>
                <a:t>and infer the probability distribution</a:t>
              </a:r>
              <a:endParaRPr kumimoji="0" lang="en-GB" sz="1400" b="0" i="0" u="none" strike="noStrike" cap="none" normalizeH="0" baseline="0" dirty="0" smtClean="0">
                <a:ln>
                  <a:noFill/>
                </a:ln>
                <a:solidFill>
                  <a:schemeClr val="tx1"/>
                </a:solidFill>
                <a:effectLst/>
                <a:latin typeface="Arial" charset="0"/>
              </a:endParaRPr>
            </a:p>
          </p:txBody>
        </p:sp>
        <p:grpSp>
          <p:nvGrpSpPr>
            <p:cNvPr id="34" name="Gruppo 27"/>
            <p:cNvGrpSpPr/>
            <p:nvPr/>
          </p:nvGrpSpPr>
          <p:grpSpPr>
            <a:xfrm>
              <a:off x="-180528" y="6156126"/>
              <a:ext cx="1069088" cy="513234"/>
              <a:chOff x="2267744" y="5013176"/>
              <a:chExt cx="1069088" cy="513234"/>
            </a:xfrm>
          </p:grpSpPr>
          <p:grpSp>
            <p:nvGrpSpPr>
              <p:cNvPr id="35" name="Gruppo 17"/>
              <p:cNvGrpSpPr/>
              <p:nvPr/>
            </p:nvGrpSpPr>
            <p:grpSpPr>
              <a:xfrm>
                <a:off x="2544744" y="5013176"/>
                <a:ext cx="792088" cy="513234"/>
                <a:chOff x="5065024" y="6526138"/>
                <a:chExt cx="792088" cy="513234"/>
              </a:xfrm>
            </p:grpSpPr>
            <p:cxnSp>
              <p:nvCxnSpPr>
                <p:cNvPr id="37" name="Connettore 2 36"/>
                <p:cNvCxnSpPr/>
                <p:nvPr/>
              </p:nvCxnSpPr>
              <p:spPr bwMode="auto">
                <a:xfrm>
                  <a:off x="5065024" y="7029400"/>
                  <a:ext cx="792088"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8" name="Connettore 2 37"/>
                <p:cNvCxnSpPr/>
                <p:nvPr/>
              </p:nvCxnSpPr>
              <p:spPr bwMode="auto">
                <a:xfrm rot="5400000" flipH="1" flipV="1">
                  <a:off x="4820233" y="6781961"/>
                  <a:ext cx="513234"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9" name="Figura a mano libera 38"/>
                <p:cNvSpPr/>
                <p:nvPr/>
              </p:nvSpPr>
              <p:spPr bwMode="auto">
                <a:xfrm>
                  <a:off x="5065024" y="6700207"/>
                  <a:ext cx="645459" cy="339165"/>
                </a:xfrm>
                <a:custGeom>
                  <a:avLst/>
                  <a:gdLst>
                    <a:gd name="connsiteX0" fmla="*/ 0 w 645459"/>
                    <a:gd name="connsiteY0" fmla="*/ 321235 h 339165"/>
                    <a:gd name="connsiteX1" fmla="*/ 98612 w 645459"/>
                    <a:gd name="connsiteY1" fmla="*/ 303306 h 339165"/>
                    <a:gd name="connsiteX2" fmla="*/ 116541 w 645459"/>
                    <a:gd name="connsiteY2" fmla="*/ 267447 h 339165"/>
                    <a:gd name="connsiteX3" fmla="*/ 125506 w 645459"/>
                    <a:gd name="connsiteY3" fmla="*/ 222624 h 339165"/>
                    <a:gd name="connsiteX4" fmla="*/ 152400 w 645459"/>
                    <a:gd name="connsiteY4" fmla="*/ 7471 h 339165"/>
                    <a:gd name="connsiteX5" fmla="*/ 233083 w 645459"/>
                    <a:gd name="connsiteY5" fmla="*/ 177800 h 339165"/>
                    <a:gd name="connsiteX6" fmla="*/ 268941 w 645459"/>
                    <a:gd name="connsiteY6" fmla="*/ 249518 h 339165"/>
                    <a:gd name="connsiteX7" fmla="*/ 295835 w 645459"/>
                    <a:gd name="connsiteY7" fmla="*/ 276412 h 339165"/>
                    <a:gd name="connsiteX8" fmla="*/ 313765 w 645459"/>
                    <a:gd name="connsiteY8" fmla="*/ 276412 h 339165"/>
                    <a:gd name="connsiteX9" fmla="*/ 313765 w 645459"/>
                    <a:gd name="connsiteY9" fmla="*/ 285377 h 339165"/>
                    <a:gd name="connsiteX10" fmla="*/ 385483 w 645459"/>
                    <a:gd name="connsiteY10" fmla="*/ 303306 h 339165"/>
                    <a:gd name="connsiteX11" fmla="*/ 645459 w 645459"/>
                    <a:gd name="connsiteY11" fmla="*/ 339165 h 33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459" h="339165">
                      <a:moveTo>
                        <a:pt x="0" y="321235"/>
                      </a:moveTo>
                      <a:cubicBezTo>
                        <a:pt x="39594" y="316753"/>
                        <a:pt x="79188" y="312271"/>
                        <a:pt x="98612" y="303306"/>
                      </a:cubicBezTo>
                      <a:cubicBezTo>
                        <a:pt x="118036" y="294341"/>
                        <a:pt x="112059" y="280894"/>
                        <a:pt x="116541" y="267447"/>
                      </a:cubicBezTo>
                      <a:cubicBezTo>
                        <a:pt x="121023" y="254000"/>
                        <a:pt x="119530" y="265953"/>
                        <a:pt x="125506" y="222624"/>
                      </a:cubicBezTo>
                      <a:cubicBezTo>
                        <a:pt x="131482" y="179295"/>
                        <a:pt x="134471" y="14942"/>
                        <a:pt x="152400" y="7471"/>
                      </a:cubicBezTo>
                      <a:cubicBezTo>
                        <a:pt x="170330" y="0"/>
                        <a:pt x="213660" y="137459"/>
                        <a:pt x="233083" y="177800"/>
                      </a:cubicBezTo>
                      <a:cubicBezTo>
                        <a:pt x="252507" y="218141"/>
                        <a:pt x="258482" y="233083"/>
                        <a:pt x="268941" y="249518"/>
                      </a:cubicBezTo>
                      <a:cubicBezTo>
                        <a:pt x="279400" y="265953"/>
                        <a:pt x="288364" y="271930"/>
                        <a:pt x="295835" y="276412"/>
                      </a:cubicBezTo>
                      <a:cubicBezTo>
                        <a:pt x="303306" y="280894"/>
                        <a:pt x="310777" y="274918"/>
                        <a:pt x="313765" y="276412"/>
                      </a:cubicBezTo>
                      <a:cubicBezTo>
                        <a:pt x="316753" y="277906"/>
                        <a:pt x="301812" y="280895"/>
                        <a:pt x="313765" y="285377"/>
                      </a:cubicBezTo>
                      <a:cubicBezTo>
                        <a:pt x="325718" y="289859"/>
                        <a:pt x="330201" y="294341"/>
                        <a:pt x="385483" y="303306"/>
                      </a:cubicBezTo>
                      <a:cubicBezTo>
                        <a:pt x="440765" y="312271"/>
                        <a:pt x="543112" y="325718"/>
                        <a:pt x="645459" y="339165"/>
                      </a:cubicBezTo>
                    </a:path>
                  </a:pathLst>
                </a:cu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smtClean="0">
                    <a:ln>
                      <a:noFill/>
                    </a:ln>
                    <a:solidFill>
                      <a:schemeClr val="tx1"/>
                    </a:solidFill>
                    <a:effectLst/>
                    <a:latin typeface="Arial" charset="0"/>
                  </a:endParaRPr>
                </a:p>
              </p:txBody>
            </p:sp>
          </p:grpSp>
          <p:sp>
            <p:nvSpPr>
              <p:cNvPr id="36" name="CasellaDiTesto 35"/>
              <p:cNvSpPr txBox="1"/>
              <p:nvPr/>
            </p:nvSpPr>
            <p:spPr>
              <a:xfrm rot="16200000">
                <a:off x="2154216" y="5126704"/>
                <a:ext cx="504056" cy="276999"/>
              </a:xfrm>
              <a:prstGeom prst="rect">
                <a:avLst/>
              </a:prstGeom>
              <a:noFill/>
            </p:spPr>
            <p:txBody>
              <a:bodyPr wrap="square" rtlCol="0">
                <a:spAutoFit/>
              </a:bodyPr>
              <a:lstStyle/>
              <a:p>
                <a:r>
                  <a:rPr lang="it-IT" sz="1200" i="1" u="none" dirty="0" smtClean="0"/>
                  <a:t>p</a:t>
                </a:r>
                <a:r>
                  <a:rPr lang="it-IT" sz="1200" u="none" dirty="0" smtClean="0"/>
                  <a:t>(</a:t>
                </a:r>
                <a:r>
                  <a:rPr lang="it-IT" sz="1200" i="1" u="none" dirty="0" smtClean="0"/>
                  <a:t>x</a:t>
                </a:r>
                <a:r>
                  <a:rPr lang="it-IT" sz="1200" u="none" dirty="0" smtClean="0"/>
                  <a:t>)</a:t>
                </a:r>
                <a:endParaRPr lang="it-IT" sz="1200" u="none" dirty="0"/>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2000"/>
                                        <p:tgtEl>
                                          <p:spTgt spid="2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20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20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2000"/>
                                        <p:tgtEl>
                                          <p:spTgt spid="29"/>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20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2000"/>
                                        <p:tgtEl>
                                          <p:spTgt spid="25"/>
                                        </p:tgtEl>
                                      </p:cBhvr>
                                    </p:animEffect>
                                  </p:childTnLst>
                                </p:cTn>
                              </p:par>
                              <p:par>
                                <p:cTn id="37" presetID="10"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2000"/>
                                        <p:tgtEl>
                                          <p:spTgt spid="3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5" grpId="0" animBg="1"/>
      <p:bldP spid="26" grpId="0" animBg="1"/>
      <p:bldP spid="28" grpId="0" animBg="1"/>
      <p:bldP spid="29"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414053" y="1157288"/>
            <a:ext cx="8372789" cy="830997"/>
          </a:xfrm>
          <a:prstGeom prst="rect">
            <a:avLst/>
          </a:prstGeom>
        </p:spPr>
        <p:txBody>
          <a:bodyPr wrap="square">
            <a:spAutoFit/>
          </a:bodyPr>
          <a:lstStyle/>
          <a:p>
            <a:pPr algn="ctr">
              <a:spcBef>
                <a:spcPct val="20000"/>
              </a:spcBef>
              <a:defRPr/>
            </a:pPr>
            <a:r>
              <a:rPr lang="en-GB" b="1" dirty="0" smtClean="0">
                <a:solidFill>
                  <a:schemeClr val="bg1"/>
                </a:solidFill>
                <a:latin typeface="Verdana" pitchFamily="34" charset="0"/>
              </a:rPr>
              <a:t>Placing existing techniques into the theory’s framework</a:t>
            </a:r>
          </a:p>
        </p:txBody>
      </p:sp>
      <p:sp>
        <p:nvSpPr>
          <p:cNvPr id="21" name="Rettangolo 4"/>
          <p:cNvSpPr>
            <a:spLocks noChangeArrowheads="1"/>
          </p:cNvSpPr>
          <p:nvPr/>
        </p:nvSpPr>
        <p:spPr bwMode="auto">
          <a:xfrm>
            <a:off x="72008" y="2307449"/>
            <a:ext cx="9036496" cy="3693319"/>
          </a:xfrm>
          <a:prstGeom prst="rect">
            <a:avLst/>
          </a:prstGeom>
          <a:noFill/>
          <a:ln w="9525">
            <a:noFill/>
            <a:miter lim="800000"/>
            <a:headEnd/>
            <a:tailEnd/>
          </a:ln>
        </p:spPr>
        <p:txBody>
          <a:bodyPr wrap="square">
            <a:spAutoFit/>
          </a:bodyPr>
          <a:lstStyle/>
          <a:p>
            <a:pPr marL="176213" indent="-176213" algn="just">
              <a:buFont typeface="Arial" charset="0"/>
              <a:buChar char="•"/>
              <a:defRPr/>
            </a:pPr>
            <a:r>
              <a:rPr lang="en-GB" sz="1800" b="1" u="none" kern="0" dirty="0" smtClean="0">
                <a:solidFill>
                  <a:schemeClr val="bg1"/>
                </a:solidFill>
              </a:rPr>
              <a:t>Generalised Likelihood Uncertainty Estimation (GLUE; </a:t>
            </a:r>
            <a:r>
              <a:rPr lang="en-GB" sz="1800" b="1" u="none" kern="0" dirty="0" err="1" smtClean="0">
                <a:solidFill>
                  <a:schemeClr val="bg1"/>
                </a:solidFill>
              </a:rPr>
              <a:t>Beven</a:t>
            </a:r>
            <a:r>
              <a:rPr lang="en-GB" sz="1800" b="1" u="none" kern="0" dirty="0" smtClean="0">
                <a:solidFill>
                  <a:schemeClr val="bg1"/>
                </a:solidFill>
              </a:rPr>
              <a:t> and </a:t>
            </a:r>
            <a:r>
              <a:rPr lang="en-GB" sz="1800" b="1" u="none" kern="0" dirty="0" err="1" smtClean="0">
                <a:solidFill>
                  <a:schemeClr val="bg1"/>
                </a:solidFill>
              </a:rPr>
              <a:t>Binley</a:t>
            </a:r>
            <a:r>
              <a:rPr lang="en-GB" sz="1800" b="1" u="none" kern="0" dirty="0" smtClean="0">
                <a:solidFill>
                  <a:schemeClr val="bg1"/>
                </a:solidFill>
              </a:rPr>
              <a:t>, 1992)</a:t>
            </a:r>
            <a:r>
              <a:rPr lang="en-GB" sz="1800" u="none" dirty="0" smtClean="0">
                <a:solidFill>
                  <a:schemeClr val="bg1"/>
                </a:solidFill>
              </a:rPr>
              <a:t>:</a:t>
            </a:r>
          </a:p>
          <a:p>
            <a:pPr marL="176213" indent="-176213" algn="just">
              <a:buFont typeface="Arial" charset="0"/>
              <a:buChar char="•"/>
              <a:defRPr/>
            </a:pPr>
            <a:endParaRPr lang="en-GB" sz="1800" u="none" dirty="0" smtClean="0">
              <a:solidFill>
                <a:schemeClr val="bg1"/>
              </a:solidFill>
            </a:endParaRPr>
          </a:p>
          <a:p>
            <a:pPr marL="627063" indent="-269875" algn="just">
              <a:buFont typeface="Wingdings" pitchFamily="2" charset="2"/>
              <a:buChar char="ü"/>
              <a:defRPr/>
            </a:pPr>
            <a:r>
              <a:rPr lang="en-GB" sz="1800" u="none" dirty="0" smtClean="0">
                <a:solidFill>
                  <a:schemeClr val="bg1"/>
                </a:solidFill>
              </a:rPr>
              <a:t>The most used method for uncertainty assessment in hydrology:</a:t>
            </a:r>
          </a:p>
          <a:p>
            <a:pPr marL="627063" indent="-269875" algn="just">
              <a:defRPr/>
            </a:pPr>
            <a:r>
              <a:rPr lang="en-GB" sz="1800" u="none" dirty="0" smtClean="0">
                <a:solidFill>
                  <a:schemeClr val="bg1"/>
                </a:solidFill>
              </a:rPr>
              <a:t>	</a:t>
            </a:r>
            <a:r>
              <a:rPr lang="en-GB" sz="1800" b="1" u="none" kern="0" dirty="0" smtClean="0">
                <a:solidFill>
                  <a:schemeClr val="bg1"/>
                </a:solidFill>
              </a:rPr>
              <a:t> Google Scholar </a:t>
            </a:r>
            <a:r>
              <a:rPr lang="en-GB" sz="1800" u="none" kern="0" dirty="0" smtClean="0">
                <a:solidFill>
                  <a:schemeClr val="bg1"/>
                </a:solidFill>
              </a:rPr>
              <a:t>search for “Generalised likelihood uncertainty”: </a:t>
            </a:r>
            <a:r>
              <a:rPr lang="en-GB" sz="1800" u="none" dirty="0" smtClean="0">
                <a:solidFill>
                  <a:schemeClr val="bg1"/>
                </a:solidFill>
              </a:rPr>
              <a:t>350 papers</a:t>
            </a:r>
          </a:p>
          <a:p>
            <a:pPr marL="627063" indent="-269875" algn="just">
              <a:defRPr/>
            </a:pPr>
            <a:endParaRPr lang="en-GB" sz="1800" u="none" dirty="0" smtClean="0">
              <a:solidFill>
                <a:schemeClr val="bg1"/>
              </a:solidFill>
            </a:endParaRPr>
          </a:p>
          <a:p>
            <a:pPr marL="627063" indent="-269875" algn="just">
              <a:buFont typeface="Wingdings" pitchFamily="2" charset="2"/>
              <a:buChar char="ü"/>
              <a:defRPr/>
            </a:pPr>
            <a:r>
              <a:rPr lang="en-GB" sz="1800" u="none" dirty="0" smtClean="0">
                <a:solidFill>
                  <a:schemeClr val="bg1"/>
                </a:solidFill>
              </a:rPr>
              <a:t>It has often been defined as an “informal” statistical method</a:t>
            </a:r>
          </a:p>
          <a:p>
            <a:pPr marL="627063" indent="-269875" algn="just">
              <a:buFont typeface="Wingdings" pitchFamily="2" charset="2"/>
              <a:buChar char="ü"/>
              <a:defRPr/>
            </a:pPr>
            <a:endParaRPr lang="en-GB" sz="1800" u="none" dirty="0" smtClean="0">
              <a:solidFill>
                <a:schemeClr val="bg1"/>
              </a:solidFill>
            </a:endParaRPr>
          </a:p>
          <a:p>
            <a:pPr marL="627063" indent="-269875" algn="just">
              <a:buFont typeface="Wingdings" pitchFamily="2" charset="2"/>
              <a:buChar char="ü"/>
              <a:defRPr/>
            </a:pPr>
            <a:r>
              <a:rPr lang="en-GB" sz="1800" u="none" dirty="0" smtClean="0">
                <a:solidFill>
                  <a:schemeClr val="bg1"/>
                </a:solidFill>
              </a:rPr>
              <a:t>Criticised for being subjective and therefore not coherent (Christensen, 2004; </a:t>
            </a:r>
            <a:r>
              <a:rPr lang="en-GB" sz="1800" u="none" dirty="0" err="1" smtClean="0">
                <a:solidFill>
                  <a:schemeClr val="bg1"/>
                </a:solidFill>
              </a:rPr>
              <a:t>Montanari</a:t>
            </a:r>
            <a:r>
              <a:rPr lang="en-GB" sz="1800" u="none" dirty="0" smtClean="0">
                <a:solidFill>
                  <a:schemeClr val="bg1"/>
                </a:solidFill>
              </a:rPr>
              <a:t>, 2005; </a:t>
            </a:r>
            <a:r>
              <a:rPr lang="en-GB" sz="1800" u="none" dirty="0" err="1" smtClean="0">
                <a:solidFill>
                  <a:schemeClr val="bg1"/>
                </a:solidFill>
              </a:rPr>
              <a:t>Mantovan</a:t>
            </a:r>
            <a:r>
              <a:rPr lang="en-GB" sz="1800" u="none" dirty="0" smtClean="0">
                <a:solidFill>
                  <a:schemeClr val="bg1"/>
                </a:solidFill>
              </a:rPr>
              <a:t> and </a:t>
            </a:r>
            <a:r>
              <a:rPr lang="en-GB" sz="1800" u="none" dirty="0" err="1" smtClean="0">
                <a:solidFill>
                  <a:schemeClr val="bg1"/>
                </a:solidFill>
              </a:rPr>
              <a:t>Todini</a:t>
            </a:r>
            <a:r>
              <a:rPr lang="en-GB" sz="1800" u="none" dirty="0" smtClean="0">
                <a:solidFill>
                  <a:schemeClr val="bg1"/>
                </a:solidFill>
              </a:rPr>
              <a:t>, 2006; </a:t>
            </a:r>
            <a:r>
              <a:rPr lang="en-GB" sz="1800" u="none" dirty="0" err="1" smtClean="0">
                <a:solidFill>
                  <a:schemeClr val="bg1"/>
                </a:solidFill>
              </a:rPr>
              <a:t>Mantovan</a:t>
            </a:r>
            <a:r>
              <a:rPr lang="en-GB" sz="1800" u="none" dirty="0" smtClean="0">
                <a:solidFill>
                  <a:schemeClr val="bg1"/>
                </a:solidFill>
              </a:rPr>
              <a:t> et al., 2007)</a:t>
            </a:r>
          </a:p>
          <a:p>
            <a:pPr marL="627063" indent="-269875" algn="just">
              <a:defRPr/>
            </a:pPr>
            <a:endParaRPr lang="en-GB" sz="1800" u="none" dirty="0" smtClean="0">
              <a:solidFill>
                <a:schemeClr val="bg1"/>
              </a:solidFill>
            </a:endParaRPr>
          </a:p>
          <a:p>
            <a:pPr marL="627063" indent="-269875" algn="just">
              <a:buFont typeface="Wingdings" pitchFamily="2" charset="2"/>
              <a:buChar char="ü"/>
              <a:defRPr/>
            </a:pPr>
            <a:r>
              <a:rPr lang="en-GB" sz="1800" u="none" dirty="0" smtClean="0">
                <a:solidFill>
                  <a:schemeClr val="bg1"/>
                </a:solidFill>
              </a:rPr>
              <a:t>Successfully applied by many researchers (</a:t>
            </a:r>
            <a:r>
              <a:rPr lang="en-GB" sz="1800" u="none" dirty="0" err="1" smtClean="0">
                <a:solidFill>
                  <a:schemeClr val="bg1"/>
                </a:solidFill>
              </a:rPr>
              <a:t>Aronica</a:t>
            </a:r>
            <a:r>
              <a:rPr lang="en-GB" sz="1800" u="none" dirty="0" smtClean="0">
                <a:solidFill>
                  <a:schemeClr val="bg1"/>
                </a:solidFill>
              </a:rPr>
              <a:t> et al., 2002; </a:t>
            </a:r>
            <a:r>
              <a:rPr lang="en-GB" sz="1800" u="none" dirty="0" err="1" smtClean="0">
                <a:solidFill>
                  <a:schemeClr val="bg1"/>
                </a:solidFill>
              </a:rPr>
              <a:t>Borga</a:t>
            </a:r>
            <a:r>
              <a:rPr lang="en-GB" sz="1800" u="none" dirty="0" smtClean="0">
                <a:solidFill>
                  <a:schemeClr val="bg1"/>
                </a:solidFill>
              </a:rPr>
              <a:t> et al., 2006; </a:t>
            </a:r>
            <a:r>
              <a:rPr lang="en-GB" sz="1800" u="none" dirty="0" err="1" smtClean="0">
                <a:solidFill>
                  <a:schemeClr val="bg1"/>
                </a:solidFill>
              </a:rPr>
              <a:t>Freni</a:t>
            </a:r>
            <a:r>
              <a:rPr lang="en-GB" sz="1800" u="none" dirty="0" smtClean="0">
                <a:solidFill>
                  <a:schemeClr val="bg1"/>
                </a:solidFill>
              </a:rPr>
              <a:t> et al., 2009)</a:t>
            </a:r>
          </a:p>
          <a:p>
            <a:pPr marL="627063" indent="-269875" algn="just">
              <a:defRPr/>
            </a:pPr>
            <a:endParaRPr lang="en-GB" sz="1800" u="none" dirty="0" smtClean="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ttangolo arrotondato 51"/>
          <p:cNvSpPr/>
          <p:nvPr/>
        </p:nvSpPr>
        <p:spPr bwMode="auto">
          <a:xfrm>
            <a:off x="0" y="1988840"/>
            <a:ext cx="2915816" cy="792088"/>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sng" strike="noStrike" cap="none" normalizeH="0" baseline="0" smtClean="0">
              <a:ln>
                <a:noFill/>
              </a:ln>
              <a:solidFill>
                <a:schemeClr val="tx1"/>
              </a:solidFill>
              <a:effectLst/>
              <a:latin typeface="Arial" charset="0"/>
            </a:endParaRPr>
          </a:p>
        </p:txBody>
      </p:sp>
      <p:cxnSp>
        <p:nvCxnSpPr>
          <p:cNvPr id="41" name="Connettore 7 40"/>
          <p:cNvCxnSpPr/>
          <p:nvPr/>
        </p:nvCxnSpPr>
        <p:spPr bwMode="auto">
          <a:xfrm rot="16200000" flipH="1" flipV="1">
            <a:off x="2518110" y="2455230"/>
            <a:ext cx="1728192" cy="3099668"/>
          </a:xfrm>
          <a:prstGeom prst="curvedConnector3">
            <a:avLst>
              <a:gd name="adj1" fmla="val -6013"/>
            </a:avLst>
          </a:prstGeom>
          <a:solidFill>
            <a:schemeClr val="accent1"/>
          </a:solidFill>
          <a:ln w="19050" cap="flat" cmpd="sng" algn="ctr">
            <a:solidFill>
              <a:schemeClr val="bg1"/>
            </a:solidFill>
            <a:prstDash val="solid"/>
            <a:round/>
            <a:headEnd type="none" w="med" len="med"/>
            <a:tailEnd type="stealth" w="lg" len="lg"/>
          </a:ln>
          <a:effectLst/>
        </p:spPr>
      </p:cxnSp>
      <p:sp>
        <p:nvSpPr>
          <p:cNvPr id="16" name="Rettangolo 15"/>
          <p:cNvSpPr/>
          <p:nvPr/>
        </p:nvSpPr>
        <p:spPr>
          <a:xfrm>
            <a:off x="414048" y="928670"/>
            <a:ext cx="7658414" cy="1126462"/>
          </a:xfrm>
          <a:prstGeom prst="rect">
            <a:avLst/>
          </a:prstGeom>
        </p:spPr>
        <p:txBody>
          <a:bodyPr wrap="square">
            <a:spAutoFit/>
          </a:bodyPr>
          <a:lstStyle/>
          <a:p>
            <a:pPr algn="ctr">
              <a:spcBef>
                <a:spcPct val="20000"/>
              </a:spcBef>
              <a:defRPr/>
            </a:pPr>
            <a:r>
              <a:rPr lang="en-GB" b="1" dirty="0" smtClean="0">
                <a:solidFill>
                  <a:schemeClr val="bg1"/>
                </a:solidFill>
                <a:latin typeface="Verdana" pitchFamily="34" charset="0"/>
              </a:rPr>
              <a:t>Placing existing techniques into the theory’s framework</a:t>
            </a:r>
          </a:p>
          <a:p>
            <a:pPr algn="ctr">
              <a:spcBef>
                <a:spcPct val="20000"/>
              </a:spcBef>
              <a:defRPr/>
            </a:pPr>
            <a:r>
              <a:rPr lang="en-GB" sz="1600" u="none" kern="0" dirty="0" smtClean="0"/>
              <a:t>Generalised Likelihood Uncertainty Estimation (GLUE)</a:t>
            </a:r>
            <a:endParaRPr lang="en-GB" sz="1600" u="none" kern="0" dirty="0"/>
          </a:p>
        </p:txBody>
      </p:sp>
      <p:sp>
        <p:nvSpPr>
          <p:cNvPr id="46" name="Rettangolo arrotondato 45"/>
          <p:cNvSpPr/>
          <p:nvPr/>
        </p:nvSpPr>
        <p:spPr bwMode="auto">
          <a:xfrm>
            <a:off x="265184" y="4869160"/>
            <a:ext cx="3096344" cy="136815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en-GB" sz="1600" b="0" i="0" u="none" strike="noStrike" cap="none" normalizeH="0" baseline="0" dirty="0" smtClean="0">
                <a:ln>
                  <a:noFill/>
                </a:ln>
                <a:solidFill>
                  <a:schemeClr val="tx1"/>
                </a:solidFill>
                <a:effectLst/>
                <a:latin typeface="Arial" charset="0"/>
              </a:rPr>
              <a:t>P</a:t>
            </a:r>
            <a:r>
              <a:rPr kumimoji="0" lang="en-GB" sz="1600" b="0" i="0" u="none" strike="noStrike" cap="none" normalizeH="0" dirty="0" smtClean="0">
                <a:ln>
                  <a:noFill/>
                </a:ln>
                <a:solidFill>
                  <a:schemeClr val="tx1"/>
                </a:solidFill>
                <a:effectLst/>
                <a:latin typeface="Arial" charset="0"/>
              </a:rPr>
              <a:t>ick up a parameter vector from the model parameter space accordingly to probability </a:t>
            </a:r>
            <a:r>
              <a:rPr kumimoji="0" lang="en-GB" sz="1600" b="0" i="1" u="none" strike="noStrike" cap="none" normalizeH="0" dirty="0" smtClean="0">
                <a:ln>
                  <a:noFill/>
                </a:ln>
                <a:solidFill>
                  <a:schemeClr val="tx1"/>
                </a:solidFill>
                <a:effectLst/>
                <a:latin typeface="Times New Roman" pitchFamily="18" charset="0"/>
                <a:cs typeface="Times New Roman" pitchFamily="18" charset="0"/>
              </a:rPr>
              <a:t>f</a:t>
            </a:r>
            <a:r>
              <a:rPr kumimoji="0" lang="en-GB" sz="1600" b="0" i="0" u="none" strike="noStrike" cap="none" normalizeH="0" dirty="0" smtClean="0">
                <a:ln>
                  <a:noFill/>
                </a:ln>
                <a:solidFill>
                  <a:schemeClr val="tx1"/>
                </a:solidFill>
                <a:effectLst/>
                <a:latin typeface="Times New Roman" pitchFamily="18" charset="0"/>
                <a:cs typeface="Times New Roman" pitchFamily="18" charset="0"/>
              </a:rPr>
              <a:t>(</a:t>
            </a:r>
            <a:r>
              <a:rPr kumimoji="0" lang="en-GB" sz="1600" b="0" i="1" u="none" strike="noStrike" cap="none" normalizeH="0" dirty="0" smtClean="0">
                <a:ln>
                  <a:noFill/>
                </a:ln>
                <a:solidFill>
                  <a:schemeClr val="tx1"/>
                </a:solidFill>
                <a:effectLst/>
                <a:latin typeface="Symbol" pitchFamily="18" charset="2"/>
                <a:cs typeface="Times New Roman" pitchFamily="18" charset="0"/>
              </a:rPr>
              <a:t>e</a:t>
            </a:r>
            <a:r>
              <a:rPr kumimoji="0" lang="en-GB" sz="1600" b="0" i="0" u="none" strike="noStrike" cap="none" normalizeH="0" dirty="0" smtClean="0">
                <a:ln>
                  <a:noFill/>
                </a:ln>
                <a:solidFill>
                  <a:schemeClr val="tx1"/>
                </a:solidFill>
                <a:effectLst/>
                <a:latin typeface="Times New Roman" pitchFamily="18" charset="0"/>
                <a:cs typeface="Times New Roman" pitchFamily="18" charset="0"/>
              </a:rPr>
              <a:t>)  </a:t>
            </a:r>
            <a:r>
              <a:rPr kumimoji="0" lang="en-GB" sz="1600" b="0" i="0" u="none" strike="noStrike" cap="none" normalizeH="0" dirty="0" smtClean="0">
                <a:ln>
                  <a:noFill/>
                </a:ln>
                <a:solidFill>
                  <a:srgbClr val="FF3300"/>
                </a:solidFill>
                <a:effectLst/>
                <a:latin typeface="Times New Roman" pitchFamily="18" charset="0"/>
                <a:cs typeface="Times New Roman" pitchFamily="18" charset="0"/>
              </a:rPr>
              <a:t>(</a:t>
            </a:r>
            <a:r>
              <a:rPr lang="en-GB" sz="1600" u="none" dirty="0" smtClean="0">
                <a:solidFill>
                  <a:srgbClr val="FF3300"/>
                </a:solidFill>
              </a:rPr>
              <a:t>uniform distribution is often used)</a:t>
            </a:r>
            <a:endParaRPr kumimoji="0" lang="en-GB" sz="1600" b="0" i="0" u="none" strike="noStrike" cap="none" normalizeH="0" baseline="0" dirty="0" smtClean="0">
              <a:ln>
                <a:noFill/>
              </a:ln>
              <a:solidFill>
                <a:srgbClr val="FF3300"/>
              </a:solidFill>
              <a:effectLst/>
              <a:latin typeface="Arial" charset="0"/>
            </a:endParaRPr>
          </a:p>
        </p:txBody>
      </p:sp>
      <p:sp>
        <p:nvSpPr>
          <p:cNvPr id="57" name="Rettangolo arrotondato 56"/>
          <p:cNvSpPr/>
          <p:nvPr/>
        </p:nvSpPr>
        <p:spPr bwMode="auto">
          <a:xfrm>
            <a:off x="3790392" y="5085184"/>
            <a:ext cx="2304256" cy="504056"/>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Input</a:t>
            </a:r>
            <a:r>
              <a:rPr kumimoji="0" lang="en-GB" sz="1600" b="0" i="0" u="none" strike="noStrike" cap="none" normalizeH="0" dirty="0" smtClean="0">
                <a:ln>
                  <a:noFill/>
                </a:ln>
                <a:solidFill>
                  <a:schemeClr val="tx1"/>
                </a:solidFill>
                <a:effectLst/>
                <a:latin typeface="Arial" charset="0"/>
              </a:rPr>
              <a:t> data vector</a:t>
            </a:r>
          </a:p>
          <a:p>
            <a:pPr marL="0" marR="0" indent="0" algn="ctr" defTabSz="914400" rtl="0" eaLnBrk="1" fontAlgn="base" latinLnBrk="0" hangingPunct="1">
              <a:lnSpc>
                <a:spcPct val="100000"/>
              </a:lnSpc>
              <a:spcBef>
                <a:spcPct val="0"/>
              </a:spcBef>
              <a:spcAft>
                <a:spcPct val="0"/>
              </a:spcAft>
              <a:buClrTx/>
              <a:buSzTx/>
              <a:buFontTx/>
              <a:buNone/>
              <a:tabLst/>
            </a:pPr>
            <a:r>
              <a:rPr lang="en-GB" sz="1600" u="none" baseline="0" dirty="0" smtClean="0">
                <a:cs typeface="Times New Roman" pitchFamily="18" charset="0"/>
              </a:rPr>
              <a:t>(certain)</a:t>
            </a:r>
            <a:endParaRPr kumimoji="0" lang="en-GB"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8" name="Freccia in giù 67"/>
          <p:cNvSpPr/>
          <p:nvPr/>
        </p:nvSpPr>
        <p:spPr bwMode="auto">
          <a:xfrm rot="10800000">
            <a:off x="4729680" y="4797152"/>
            <a:ext cx="432048" cy="21602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smtClean="0">
              <a:ln>
                <a:noFill/>
              </a:ln>
              <a:solidFill>
                <a:schemeClr val="tx1"/>
              </a:solidFill>
              <a:effectLst/>
              <a:latin typeface="Arial" charset="0"/>
            </a:endParaRPr>
          </a:p>
        </p:txBody>
      </p:sp>
      <p:sp>
        <p:nvSpPr>
          <p:cNvPr id="102" name="Freccia in giù 101"/>
          <p:cNvSpPr/>
          <p:nvPr/>
        </p:nvSpPr>
        <p:spPr bwMode="auto">
          <a:xfrm rot="16200000">
            <a:off x="6189503" y="3736696"/>
            <a:ext cx="360041" cy="32071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smtClean="0">
              <a:ln>
                <a:noFill/>
              </a:ln>
              <a:solidFill>
                <a:schemeClr val="tx1"/>
              </a:solidFill>
              <a:effectLst/>
              <a:latin typeface="Arial" charset="0"/>
            </a:endParaRPr>
          </a:p>
        </p:txBody>
      </p:sp>
      <p:sp>
        <p:nvSpPr>
          <p:cNvPr id="103" name="Rettangolo arrotondato 102"/>
          <p:cNvSpPr/>
          <p:nvPr/>
        </p:nvSpPr>
        <p:spPr bwMode="auto">
          <a:xfrm>
            <a:off x="6336704" y="5157192"/>
            <a:ext cx="2627784" cy="108012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rPr>
              <a:t>Problems:</a:t>
            </a:r>
          </a:p>
          <a:p>
            <a:pPr marL="342900" marR="0" indent="-342900" defTabSz="914400" rtl="0" eaLnBrk="1" fontAlgn="base" latinLnBrk="0" hangingPunct="1">
              <a:lnSpc>
                <a:spcPct val="100000"/>
              </a:lnSpc>
              <a:spcBef>
                <a:spcPct val="0"/>
              </a:spcBef>
              <a:spcAft>
                <a:spcPct val="0"/>
              </a:spcAft>
              <a:buClrTx/>
              <a:buSzTx/>
              <a:buFontTx/>
              <a:buAutoNum type="arabicParenR"/>
              <a:tabLst/>
            </a:pPr>
            <a:r>
              <a:rPr kumimoji="0" lang="en-GB" sz="1400" b="0" i="0" u="none" strike="noStrike" cap="none" normalizeH="0" baseline="0" dirty="0" smtClean="0">
                <a:ln>
                  <a:noFill/>
                </a:ln>
                <a:solidFill>
                  <a:schemeClr val="tx1"/>
                </a:solidFill>
                <a:effectLst/>
                <a:latin typeface="Arial" charset="0"/>
              </a:rPr>
              <a:t>computational demands;</a:t>
            </a:r>
          </a:p>
          <a:p>
            <a:pPr marL="342900" marR="0" indent="-342900" defTabSz="914400" rtl="0" eaLnBrk="1" fontAlgn="base" latinLnBrk="0" hangingPunct="1">
              <a:lnSpc>
                <a:spcPct val="100000"/>
              </a:lnSpc>
              <a:spcBef>
                <a:spcPct val="0"/>
              </a:spcBef>
              <a:spcAft>
                <a:spcPct val="0"/>
              </a:spcAft>
              <a:buClrTx/>
              <a:buSzTx/>
              <a:buFontTx/>
              <a:buAutoNum type="arabicParenR"/>
              <a:tabLst/>
            </a:pPr>
            <a:r>
              <a:rPr lang="en-GB" sz="1400" u="none" dirty="0" smtClean="0">
                <a:latin typeface="Arial" pitchFamily="34" charset="0"/>
                <a:cs typeface="Arial" pitchFamily="34" charset="0"/>
              </a:rPr>
              <a:t>informal likelihood and rescaling method are subjective</a:t>
            </a:r>
            <a:endParaRPr kumimoji="0" lang="en-GB"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Freccia in giù 26"/>
          <p:cNvSpPr/>
          <p:nvPr/>
        </p:nvSpPr>
        <p:spPr bwMode="auto">
          <a:xfrm rot="14230031">
            <a:off x="3369911" y="4704193"/>
            <a:ext cx="432048" cy="25535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smtClean="0">
              <a:ln>
                <a:noFill/>
              </a:ln>
              <a:solidFill>
                <a:schemeClr val="tx1"/>
              </a:solidFill>
              <a:effectLst/>
              <a:latin typeface="Arial" charset="0"/>
            </a:endParaRPr>
          </a:p>
        </p:txBody>
      </p:sp>
      <p:sp>
        <p:nvSpPr>
          <p:cNvPr id="30" name="Rettangolo arrotondato 29"/>
          <p:cNvSpPr/>
          <p:nvPr/>
        </p:nvSpPr>
        <p:spPr bwMode="auto">
          <a:xfrm rot="19482017">
            <a:off x="1438057" y="3259415"/>
            <a:ext cx="2246178" cy="28803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Repeat j times</a:t>
            </a:r>
            <a:endParaRPr kumimoji="0" lang="en-GB" sz="1600" b="0" i="1" u="none" strike="noStrike" cap="none" normalizeH="0" baseline="-25000" dirty="0" smtClean="0">
              <a:ln>
                <a:noFill/>
              </a:ln>
              <a:solidFill>
                <a:schemeClr val="tx1"/>
              </a:solidFill>
              <a:effectLst/>
              <a:latin typeface="Times New Roman" pitchFamily="18" charset="0"/>
              <a:cs typeface="Times New Roman" pitchFamily="18" charset="0"/>
            </a:endParaRPr>
          </a:p>
        </p:txBody>
      </p:sp>
      <p:sp>
        <p:nvSpPr>
          <p:cNvPr id="20" name="Rettangolo arrotondato 19"/>
          <p:cNvSpPr/>
          <p:nvPr/>
        </p:nvSpPr>
        <p:spPr bwMode="auto">
          <a:xfrm>
            <a:off x="3762403" y="3140968"/>
            <a:ext cx="2304256" cy="1584176"/>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kumimoji="0" lang="en-GB" sz="1600" b="0" i="0" u="none" strike="noStrike" cap="none" normalizeH="0" baseline="0" dirty="0" smtClean="0">
                <a:ln>
                  <a:noFill/>
                </a:ln>
                <a:solidFill>
                  <a:schemeClr val="tx1"/>
                </a:solidFill>
                <a:effectLst/>
                <a:latin typeface="Arial" charset="0"/>
              </a:rPr>
              <a:t>Compute model output </a:t>
            </a:r>
            <a:r>
              <a:rPr kumimoji="0" lang="en-GB" sz="1600" b="0" i="1" u="none" strike="noStrike" cap="none" normalizeH="0" baseline="0" dirty="0" err="1" smtClean="0">
                <a:ln>
                  <a:noFill/>
                </a:ln>
                <a:solidFill>
                  <a:schemeClr val="tx1"/>
                </a:solidFill>
                <a:effectLst/>
                <a:latin typeface="Times New Roman" pitchFamily="18" charset="0"/>
                <a:cs typeface="Times New Roman" pitchFamily="18" charset="0"/>
              </a:rPr>
              <a:t>Q</a:t>
            </a:r>
            <a:r>
              <a:rPr kumimoji="0" lang="en-GB" sz="1600" b="0" i="1" u="none" strike="noStrike" cap="none" normalizeH="0" baseline="-25000" dirty="0" err="1" smtClean="0">
                <a:ln>
                  <a:noFill/>
                </a:ln>
                <a:solidFill>
                  <a:schemeClr val="tx1"/>
                </a:solidFill>
                <a:effectLst/>
                <a:latin typeface="Times New Roman" pitchFamily="18" charset="0"/>
                <a:cs typeface="Times New Roman" pitchFamily="18" charset="0"/>
              </a:rPr>
              <a:t>p</a:t>
            </a:r>
            <a:r>
              <a:rPr lang="en-GB" sz="1600" u="none" dirty="0" smtClean="0"/>
              <a:t>, compute model likelihood L(</a:t>
            </a:r>
            <a:r>
              <a:rPr lang="en-GB" sz="1600" b="1" i="1" u="none" dirty="0" smtClean="0">
                <a:latin typeface="Symbol" pitchFamily="18" charset="2"/>
              </a:rPr>
              <a:t>e</a:t>
            </a:r>
            <a:r>
              <a:rPr lang="en-GB" sz="1600" u="none" dirty="0" smtClean="0"/>
              <a:t>) and obtain an estimate</a:t>
            </a:r>
            <a:r>
              <a:rPr kumimoji="0" lang="en-GB" sz="1600" b="0" i="0" u="none" strike="noStrike" cap="none" normalizeH="0" baseline="0" dirty="0" smtClean="0">
                <a:ln>
                  <a:noFill/>
                </a:ln>
                <a:solidFill>
                  <a:schemeClr val="tx1"/>
                </a:solidFill>
                <a:effectLst/>
                <a:latin typeface="Arial" charset="0"/>
              </a:rPr>
              <a:t> of </a:t>
            </a:r>
            <a:r>
              <a:rPr kumimoji="0" lang="en-GB" sz="1600" b="0" i="1" u="none" strike="noStrike" cap="none" normalizeH="0" baseline="0" dirty="0" err="1" smtClean="0">
                <a:ln>
                  <a:noFill/>
                </a:ln>
                <a:solidFill>
                  <a:schemeClr val="tx1"/>
                </a:solidFill>
                <a:effectLst/>
                <a:latin typeface="Times New Roman" pitchFamily="18" charset="0"/>
                <a:cs typeface="Times New Roman" pitchFamily="18" charset="0"/>
              </a:rPr>
              <a:t>f</a:t>
            </a:r>
            <a:r>
              <a:rPr kumimoji="0" lang="en-GB" sz="1600" b="0" i="1" u="none" strike="noStrike" cap="none" normalizeH="0" baseline="-25000" dirty="0" err="1" smtClean="0">
                <a:ln>
                  <a:noFill/>
                </a:ln>
                <a:solidFill>
                  <a:schemeClr val="tx1"/>
                </a:solidFill>
                <a:effectLst/>
                <a:latin typeface="Times New Roman" pitchFamily="18" charset="0"/>
                <a:cs typeface="Times New Roman" pitchFamily="18" charset="0"/>
              </a:rPr>
              <a:t>Qp</a:t>
            </a: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GB" sz="1600" b="0" i="1" u="none" strike="noStrike" cap="none" normalizeH="0" baseline="0" dirty="0" err="1" smtClean="0">
                <a:ln>
                  <a:noFill/>
                </a:ln>
                <a:solidFill>
                  <a:schemeClr val="tx1"/>
                </a:solidFill>
                <a:effectLst/>
                <a:latin typeface="Times New Roman" pitchFamily="18" charset="0"/>
                <a:cs typeface="Times New Roman" pitchFamily="18" charset="0"/>
              </a:rPr>
              <a:t>Q</a:t>
            </a:r>
            <a:r>
              <a:rPr kumimoji="0" lang="en-GB" sz="1600" b="0" i="1" u="none" strike="noStrike" cap="none" normalizeH="0" baseline="-25000" dirty="0" err="1" smtClean="0">
                <a:ln>
                  <a:noFill/>
                </a:ln>
                <a:solidFill>
                  <a:schemeClr val="tx1"/>
                </a:solidFill>
                <a:effectLst/>
                <a:latin typeface="Times New Roman" pitchFamily="18" charset="0"/>
                <a:cs typeface="Times New Roman" pitchFamily="18" charset="0"/>
              </a:rPr>
              <a:t>p</a:t>
            </a:r>
            <a:r>
              <a:rPr kumimoji="0" lang="en-GB" sz="16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
        <p:nvSpPr>
          <p:cNvPr id="21" name="Freccia in giù 20"/>
          <p:cNvSpPr/>
          <p:nvPr/>
        </p:nvSpPr>
        <p:spPr bwMode="auto">
          <a:xfrm rot="16200000">
            <a:off x="6189503" y="3736696"/>
            <a:ext cx="360041" cy="32071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smtClean="0">
              <a:ln>
                <a:noFill/>
              </a:ln>
              <a:solidFill>
                <a:schemeClr val="tx1"/>
              </a:solidFill>
              <a:effectLst/>
              <a:latin typeface="Arial" charset="0"/>
            </a:endParaRPr>
          </a:p>
        </p:txBody>
      </p:sp>
      <p:grpSp>
        <p:nvGrpSpPr>
          <p:cNvPr id="2" name="Gruppo 17"/>
          <p:cNvGrpSpPr/>
          <p:nvPr/>
        </p:nvGrpSpPr>
        <p:grpSpPr>
          <a:xfrm>
            <a:off x="6601888" y="2780928"/>
            <a:ext cx="1512168" cy="2088232"/>
            <a:chOff x="-324544" y="4725144"/>
            <a:chExt cx="1512168" cy="2088232"/>
          </a:xfrm>
        </p:grpSpPr>
        <p:sp>
          <p:nvSpPr>
            <p:cNvPr id="31" name="Rettangolo arrotondato 30"/>
            <p:cNvSpPr/>
            <p:nvPr/>
          </p:nvSpPr>
          <p:spPr bwMode="auto">
            <a:xfrm>
              <a:off x="-324544" y="4725144"/>
              <a:ext cx="1512168" cy="208823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en-GB" sz="1400" b="0" i="0" u="none" strike="noStrike" cap="none" normalizeH="0" baseline="0" dirty="0" smtClean="0">
                  <a:ln>
                    <a:noFill/>
                  </a:ln>
                  <a:solidFill>
                    <a:schemeClr val="tx1"/>
                  </a:solidFill>
                  <a:effectLst/>
                  <a:latin typeface="Arial" charset="0"/>
                </a:rPr>
                <a:t>Obtain </a:t>
              </a:r>
              <a:r>
                <a:rPr kumimoji="0" lang="en-GB"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GB" sz="1400" b="0" i="1" u="none" strike="noStrike" cap="none" normalizeH="0" baseline="0" dirty="0" smtClean="0">
                  <a:ln>
                    <a:noFill/>
                  </a:ln>
                  <a:solidFill>
                    <a:schemeClr val="tx1"/>
                  </a:solidFill>
                  <a:effectLst/>
                  <a:latin typeface="Times New Roman" pitchFamily="18" charset="0"/>
                  <a:cs typeface="Times New Roman" pitchFamily="18" charset="0"/>
                </a:rPr>
                <a:t>j</a:t>
              </a:r>
              <a:r>
                <a:rPr kumimoji="0" lang="en-GB" sz="1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GB" sz="1400" b="0" i="0" u="none" strike="noStrike" cap="none" normalizeH="0" baseline="0" dirty="0" smtClean="0">
                  <a:ln>
                    <a:noFill/>
                  </a:ln>
                  <a:solidFill>
                    <a:schemeClr val="tx1"/>
                  </a:solidFill>
                  <a:effectLst/>
                  <a:latin typeface="Arial" charset="0"/>
                </a:rPr>
                <a:t>points lying</a:t>
              </a:r>
              <a:r>
                <a:rPr kumimoji="0" lang="en-GB" sz="1400" b="0" i="0" u="none" strike="noStrike" cap="none" normalizeH="0" dirty="0" smtClean="0">
                  <a:ln>
                    <a:noFill/>
                  </a:ln>
                  <a:solidFill>
                    <a:schemeClr val="tx1"/>
                  </a:solidFill>
                  <a:effectLst/>
                  <a:latin typeface="Arial" charset="0"/>
                </a:rPr>
                <a:t> on </a:t>
              </a:r>
              <a:r>
                <a:rPr lang="en-GB" sz="1400" i="1" dirty="0" err="1" smtClean="0">
                  <a:cs typeface="Times New Roman" pitchFamily="18" charset="0"/>
                </a:rPr>
                <a:t>f</a:t>
              </a:r>
              <a:r>
                <a:rPr lang="en-GB" sz="1400" i="1" baseline="-25000" dirty="0" err="1" smtClean="0">
                  <a:cs typeface="Times New Roman" pitchFamily="18" charset="0"/>
                </a:rPr>
                <a:t>Qp</a:t>
              </a:r>
              <a:r>
                <a:rPr lang="en-GB" sz="1400" dirty="0" smtClean="0">
                  <a:cs typeface="Times New Roman" pitchFamily="18" charset="0"/>
                </a:rPr>
                <a:t>(</a:t>
              </a:r>
              <a:r>
                <a:rPr lang="en-GB" sz="1400" i="1" dirty="0" err="1" smtClean="0">
                  <a:cs typeface="Times New Roman" pitchFamily="18" charset="0"/>
                </a:rPr>
                <a:t>Q</a:t>
              </a:r>
              <a:r>
                <a:rPr lang="en-GB" sz="1400" i="1" baseline="-25000" dirty="0" err="1" smtClean="0">
                  <a:cs typeface="Times New Roman" pitchFamily="18" charset="0"/>
                </a:rPr>
                <a:t>p</a:t>
              </a:r>
              <a:r>
                <a:rPr lang="en-GB" sz="1400" dirty="0" smtClean="0">
                  <a:cs typeface="Times New Roman" pitchFamily="18" charset="0"/>
                </a:rPr>
                <a:t>)</a:t>
              </a:r>
              <a:r>
                <a:rPr lang="en-GB" sz="1400" u="none" dirty="0" smtClean="0">
                  <a:latin typeface="Times New Roman" pitchFamily="18" charset="0"/>
                  <a:cs typeface="Times New Roman" pitchFamily="18" charset="0"/>
                </a:rPr>
                <a:t> </a:t>
              </a:r>
              <a:r>
                <a:rPr kumimoji="0" lang="en-GB" sz="1400" b="0" i="0" u="none" strike="noStrike" cap="none" normalizeH="0" dirty="0" smtClean="0">
                  <a:ln>
                    <a:noFill/>
                  </a:ln>
                  <a:solidFill>
                    <a:schemeClr val="tx1"/>
                  </a:solidFill>
                  <a:effectLst/>
                  <a:latin typeface="Arial" charset="0"/>
                </a:rPr>
                <a:t>and infer the related probability distribution</a:t>
              </a:r>
              <a:endParaRPr kumimoji="0" lang="en-GB" sz="1400" b="0" i="0" u="none" strike="noStrike" cap="none" normalizeH="0" baseline="0" dirty="0" smtClean="0">
                <a:ln>
                  <a:noFill/>
                </a:ln>
                <a:solidFill>
                  <a:schemeClr val="tx1"/>
                </a:solidFill>
                <a:effectLst/>
                <a:latin typeface="Arial" charset="0"/>
              </a:endParaRPr>
            </a:p>
          </p:txBody>
        </p:sp>
        <p:grpSp>
          <p:nvGrpSpPr>
            <p:cNvPr id="3" name="Gruppo 27"/>
            <p:cNvGrpSpPr/>
            <p:nvPr/>
          </p:nvGrpSpPr>
          <p:grpSpPr>
            <a:xfrm>
              <a:off x="-180528" y="6156126"/>
              <a:ext cx="1069088" cy="513234"/>
              <a:chOff x="2267744" y="5013176"/>
              <a:chExt cx="1069088" cy="513234"/>
            </a:xfrm>
          </p:grpSpPr>
          <p:grpSp>
            <p:nvGrpSpPr>
              <p:cNvPr id="4" name="Gruppo 17"/>
              <p:cNvGrpSpPr/>
              <p:nvPr/>
            </p:nvGrpSpPr>
            <p:grpSpPr>
              <a:xfrm>
                <a:off x="2544744" y="5013176"/>
                <a:ext cx="792088" cy="513234"/>
                <a:chOff x="5065024" y="6526138"/>
                <a:chExt cx="792088" cy="513234"/>
              </a:xfrm>
            </p:grpSpPr>
            <p:cxnSp>
              <p:nvCxnSpPr>
                <p:cNvPr id="35" name="Connettore 2 34"/>
                <p:cNvCxnSpPr/>
                <p:nvPr/>
              </p:nvCxnSpPr>
              <p:spPr bwMode="auto">
                <a:xfrm>
                  <a:off x="5065024" y="7029400"/>
                  <a:ext cx="792088"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6" name="Connettore 2 35"/>
                <p:cNvCxnSpPr/>
                <p:nvPr/>
              </p:nvCxnSpPr>
              <p:spPr bwMode="auto">
                <a:xfrm rot="5400000" flipH="1" flipV="1">
                  <a:off x="4820233" y="6781961"/>
                  <a:ext cx="513234"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7" name="Figura a mano libera 36"/>
                <p:cNvSpPr/>
                <p:nvPr/>
              </p:nvSpPr>
              <p:spPr bwMode="auto">
                <a:xfrm>
                  <a:off x="5065024" y="6700207"/>
                  <a:ext cx="645459" cy="339165"/>
                </a:xfrm>
                <a:custGeom>
                  <a:avLst/>
                  <a:gdLst>
                    <a:gd name="connsiteX0" fmla="*/ 0 w 645459"/>
                    <a:gd name="connsiteY0" fmla="*/ 321235 h 339165"/>
                    <a:gd name="connsiteX1" fmla="*/ 98612 w 645459"/>
                    <a:gd name="connsiteY1" fmla="*/ 303306 h 339165"/>
                    <a:gd name="connsiteX2" fmla="*/ 116541 w 645459"/>
                    <a:gd name="connsiteY2" fmla="*/ 267447 h 339165"/>
                    <a:gd name="connsiteX3" fmla="*/ 125506 w 645459"/>
                    <a:gd name="connsiteY3" fmla="*/ 222624 h 339165"/>
                    <a:gd name="connsiteX4" fmla="*/ 152400 w 645459"/>
                    <a:gd name="connsiteY4" fmla="*/ 7471 h 339165"/>
                    <a:gd name="connsiteX5" fmla="*/ 233083 w 645459"/>
                    <a:gd name="connsiteY5" fmla="*/ 177800 h 339165"/>
                    <a:gd name="connsiteX6" fmla="*/ 268941 w 645459"/>
                    <a:gd name="connsiteY6" fmla="*/ 249518 h 339165"/>
                    <a:gd name="connsiteX7" fmla="*/ 295835 w 645459"/>
                    <a:gd name="connsiteY7" fmla="*/ 276412 h 339165"/>
                    <a:gd name="connsiteX8" fmla="*/ 313765 w 645459"/>
                    <a:gd name="connsiteY8" fmla="*/ 276412 h 339165"/>
                    <a:gd name="connsiteX9" fmla="*/ 313765 w 645459"/>
                    <a:gd name="connsiteY9" fmla="*/ 285377 h 339165"/>
                    <a:gd name="connsiteX10" fmla="*/ 385483 w 645459"/>
                    <a:gd name="connsiteY10" fmla="*/ 303306 h 339165"/>
                    <a:gd name="connsiteX11" fmla="*/ 645459 w 645459"/>
                    <a:gd name="connsiteY11" fmla="*/ 339165 h 33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459" h="339165">
                      <a:moveTo>
                        <a:pt x="0" y="321235"/>
                      </a:moveTo>
                      <a:cubicBezTo>
                        <a:pt x="39594" y="316753"/>
                        <a:pt x="79188" y="312271"/>
                        <a:pt x="98612" y="303306"/>
                      </a:cubicBezTo>
                      <a:cubicBezTo>
                        <a:pt x="118036" y="294341"/>
                        <a:pt x="112059" y="280894"/>
                        <a:pt x="116541" y="267447"/>
                      </a:cubicBezTo>
                      <a:cubicBezTo>
                        <a:pt x="121023" y="254000"/>
                        <a:pt x="119530" y="265953"/>
                        <a:pt x="125506" y="222624"/>
                      </a:cubicBezTo>
                      <a:cubicBezTo>
                        <a:pt x="131482" y="179295"/>
                        <a:pt x="134471" y="14942"/>
                        <a:pt x="152400" y="7471"/>
                      </a:cubicBezTo>
                      <a:cubicBezTo>
                        <a:pt x="170330" y="0"/>
                        <a:pt x="213660" y="137459"/>
                        <a:pt x="233083" y="177800"/>
                      </a:cubicBezTo>
                      <a:cubicBezTo>
                        <a:pt x="252507" y="218141"/>
                        <a:pt x="258482" y="233083"/>
                        <a:pt x="268941" y="249518"/>
                      </a:cubicBezTo>
                      <a:cubicBezTo>
                        <a:pt x="279400" y="265953"/>
                        <a:pt x="288364" y="271930"/>
                        <a:pt x="295835" y="276412"/>
                      </a:cubicBezTo>
                      <a:cubicBezTo>
                        <a:pt x="303306" y="280894"/>
                        <a:pt x="310777" y="274918"/>
                        <a:pt x="313765" y="276412"/>
                      </a:cubicBezTo>
                      <a:cubicBezTo>
                        <a:pt x="316753" y="277906"/>
                        <a:pt x="301812" y="280895"/>
                        <a:pt x="313765" y="285377"/>
                      </a:cubicBezTo>
                      <a:cubicBezTo>
                        <a:pt x="325718" y="289859"/>
                        <a:pt x="330201" y="294341"/>
                        <a:pt x="385483" y="303306"/>
                      </a:cubicBezTo>
                      <a:cubicBezTo>
                        <a:pt x="440765" y="312271"/>
                        <a:pt x="543112" y="325718"/>
                        <a:pt x="645459" y="339165"/>
                      </a:cubicBezTo>
                    </a:path>
                  </a:pathLst>
                </a:cu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smtClean="0">
                    <a:ln>
                      <a:noFill/>
                    </a:ln>
                    <a:solidFill>
                      <a:schemeClr val="tx1"/>
                    </a:solidFill>
                    <a:effectLst/>
                    <a:latin typeface="Arial" charset="0"/>
                  </a:endParaRPr>
                </a:p>
              </p:txBody>
            </p:sp>
          </p:grpSp>
          <p:sp>
            <p:nvSpPr>
              <p:cNvPr id="34" name="CasellaDiTesto 33"/>
              <p:cNvSpPr txBox="1"/>
              <p:nvPr/>
            </p:nvSpPr>
            <p:spPr>
              <a:xfrm rot="16200000">
                <a:off x="2154216" y="5126704"/>
                <a:ext cx="504056" cy="276999"/>
              </a:xfrm>
              <a:prstGeom prst="rect">
                <a:avLst/>
              </a:prstGeom>
              <a:noFill/>
            </p:spPr>
            <p:txBody>
              <a:bodyPr wrap="square" rtlCol="0">
                <a:spAutoFit/>
              </a:bodyPr>
              <a:lstStyle/>
              <a:p>
                <a:r>
                  <a:rPr lang="it-IT" sz="1200" i="1" u="none" dirty="0" smtClean="0"/>
                  <a:t>p</a:t>
                </a:r>
                <a:r>
                  <a:rPr lang="it-IT" sz="1200" u="none" dirty="0" smtClean="0"/>
                  <a:t>(</a:t>
                </a:r>
                <a:r>
                  <a:rPr lang="it-IT" sz="1200" i="1" u="none" dirty="0" smtClean="0"/>
                  <a:t>x</a:t>
                </a:r>
                <a:r>
                  <a:rPr lang="it-IT" sz="1200" u="none" dirty="0" smtClean="0"/>
                  <a:t>)</a:t>
                </a:r>
                <a:endParaRPr lang="it-IT" sz="1200" u="none" dirty="0"/>
              </a:p>
            </p:txBody>
          </p:sp>
        </p:grpSp>
      </p:grpSp>
      <p:sp>
        <p:nvSpPr>
          <p:cNvPr id="47" name="Rettangolo arrotondato 46"/>
          <p:cNvSpPr/>
          <p:nvPr/>
        </p:nvSpPr>
        <p:spPr bwMode="auto">
          <a:xfrm>
            <a:off x="3491880" y="2132856"/>
            <a:ext cx="5472608" cy="504056"/>
          </a:xfrm>
          <a:prstGeom prst="roundRect">
            <a:avLst/>
          </a:prstGeom>
          <a:solidFill>
            <a:srgbClr val="FF3300">
              <a:alpha val="49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600" i="1" dirty="0" err="1" smtClean="0">
                <a:cs typeface="Times New Roman" pitchFamily="18" charset="0"/>
              </a:rPr>
              <a:t>f</a:t>
            </a:r>
            <a:r>
              <a:rPr lang="en-GB" sz="1600" i="1" baseline="-25000" dirty="0" err="1" smtClean="0">
                <a:cs typeface="Times New Roman" pitchFamily="18" charset="0"/>
              </a:rPr>
              <a:t>Qp</a:t>
            </a:r>
            <a:r>
              <a:rPr lang="en-GB" sz="1600" dirty="0" smtClean="0">
                <a:cs typeface="Times New Roman" pitchFamily="18" charset="0"/>
              </a:rPr>
              <a:t>(</a:t>
            </a:r>
            <a:r>
              <a:rPr lang="en-GB" sz="1600" i="1" dirty="0" err="1" smtClean="0">
                <a:cs typeface="Times New Roman" pitchFamily="18" charset="0"/>
              </a:rPr>
              <a:t>Q</a:t>
            </a:r>
            <a:r>
              <a:rPr lang="en-GB" sz="1600" i="1" baseline="-25000" dirty="0" err="1" smtClean="0">
                <a:cs typeface="Times New Roman" pitchFamily="18" charset="0"/>
              </a:rPr>
              <a:t>p</a:t>
            </a:r>
            <a:r>
              <a:rPr lang="en-GB" sz="1600" dirty="0" smtClean="0">
                <a:cs typeface="Times New Roman" pitchFamily="18" charset="0"/>
              </a:rPr>
              <a:t>)</a:t>
            </a:r>
            <a:r>
              <a:rPr lang="en-GB" sz="1600" u="none" dirty="0" smtClean="0">
                <a:latin typeface="Times New Roman" pitchFamily="18" charset="0"/>
                <a:cs typeface="Times New Roman" pitchFamily="18" charset="0"/>
              </a:rPr>
              <a:t> </a:t>
            </a:r>
            <a:r>
              <a:rPr lang="en-GB" sz="1600" u="none" dirty="0" smtClean="0"/>
              <a:t>is computed by rescaling an informal likelihood measure for the model (usually a goodness of fit index)</a:t>
            </a:r>
            <a:r>
              <a:rPr lang="en-GB" sz="1600" u="none" dirty="0" smtClean="0">
                <a:latin typeface="Times New Roman" pitchFamily="18" charset="0"/>
                <a:cs typeface="Times New Roman" pitchFamily="18" charset="0"/>
              </a:rPr>
              <a:t> </a:t>
            </a:r>
            <a:endParaRPr kumimoji="0" lang="en-GB"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8" name="Freccia bidirezionale verticale 47"/>
          <p:cNvSpPr/>
          <p:nvPr/>
        </p:nvSpPr>
        <p:spPr bwMode="auto">
          <a:xfrm>
            <a:off x="5580112" y="2636912"/>
            <a:ext cx="288032" cy="504056"/>
          </a:xfrm>
          <a:prstGeom prst="upDownArrow">
            <a:avLst/>
          </a:prstGeom>
          <a:solidFill>
            <a:srgbClr val="FF3300">
              <a:alpha val="49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sng" strike="noStrike" cap="none" normalizeH="0" baseline="0" smtClean="0">
              <a:ln>
                <a:noFill/>
              </a:ln>
              <a:solidFill>
                <a:schemeClr val="tx1"/>
              </a:solidFill>
              <a:effectLst/>
              <a:latin typeface="Arial" charset="0"/>
            </a:endParaRPr>
          </a:p>
        </p:txBody>
      </p:sp>
      <p:pic>
        <p:nvPicPr>
          <p:cNvPr id="50" name="Immagine 49" descr="glue.jpeg"/>
          <p:cNvPicPr>
            <a:picLocks noChangeAspect="1"/>
          </p:cNvPicPr>
          <p:nvPr/>
        </p:nvPicPr>
        <p:blipFill>
          <a:blip r:embed="rId2" cstate="print"/>
          <a:stretch>
            <a:fillRect/>
          </a:stretch>
        </p:blipFill>
        <p:spPr>
          <a:xfrm>
            <a:off x="107504" y="2001117"/>
            <a:ext cx="2736304" cy="532614"/>
          </a:xfrm>
          <a:prstGeom prst="rect">
            <a:avLst/>
          </a:prstGeom>
        </p:spPr>
      </p:pic>
      <p:sp>
        <p:nvSpPr>
          <p:cNvPr id="51" name="Rettangolo 50"/>
          <p:cNvSpPr/>
          <p:nvPr/>
        </p:nvSpPr>
        <p:spPr>
          <a:xfrm>
            <a:off x="395536" y="2492896"/>
            <a:ext cx="2271648" cy="338554"/>
          </a:xfrm>
          <a:prstGeom prst="rect">
            <a:avLst/>
          </a:prstGeom>
        </p:spPr>
        <p:txBody>
          <a:bodyPr wrap="none">
            <a:spAutoFit/>
          </a:bodyPr>
          <a:lstStyle/>
          <a:p>
            <a:r>
              <a:rPr lang="en-GB" sz="1600" u="none" dirty="0" err="1" smtClean="0"/>
              <a:t>Beven</a:t>
            </a:r>
            <a:r>
              <a:rPr lang="en-GB" sz="1600" u="none" dirty="0" smtClean="0"/>
              <a:t> and Freer, 2001</a:t>
            </a:r>
            <a:endParaRPr lang="en-GB"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771243" y="1157288"/>
            <a:ext cx="7444095" cy="830997"/>
          </a:xfrm>
          <a:prstGeom prst="rect">
            <a:avLst/>
          </a:prstGeom>
        </p:spPr>
        <p:txBody>
          <a:bodyPr wrap="square">
            <a:spAutoFit/>
          </a:bodyPr>
          <a:lstStyle/>
          <a:p>
            <a:pPr algn="ctr">
              <a:spcBef>
                <a:spcPct val="20000"/>
              </a:spcBef>
              <a:defRPr/>
            </a:pPr>
            <a:r>
              <a:rPr lang="en-GB" b="1" dirty="0" smtClean="0">
                <a:solidFill>
                  <a:schemeClr val="bg1"/>
                </a:solidFill>
                <a:latin typeface="Verdana" pitchFamily="34" charset="0"/>
              </a:rPr>
              <a:t>Placing existing techniques into the theory’s framework</a:t>
            </a:r>
          </a:p>
        </p:txBody>
      </p:sp>
      <p:sp>
        <p:nvSpPr>
          <p:cNvPr id="21" name="Rettangolo 4"/>
          <p:cNvSpPr>
            <a:spLocks noChangeArrowheads="1"/>
          </p:cNvSpPr>
          <p:nvPr/>
        </p:nvSpPr>
        <p:spPr bwMode="auto">
          <a:xfrm>
            <a:off x="72008" y="2377911"/>
            <a:ext cx="9036496" cy="3139321"/>
          </a:xfrm>
          <a:prstGeom prst="rect">
            <a:avLst/>
          </a:prstGeom>
          <a:noFill/>
          <a:ln w="9525">
            <a:noFill/>
            <a:miter lim="800000"/>
            <a:headEnd/>
            <a:tailEnd/>
          </a:ln>
        </p:spPr>
        <p:txBody>
          <a:bodyPr wrap="square">
            <a:spAutoFit/>
          </a:bodyPr>
          <a:lstStyle/>
          <a:p>
            <a:pPr marL="176213" indent="-176213" algn="just">
              <a:buFont typeface="Arial" charset="0"/>
              <a:buChar char="•"/>
              <a:defRPr/>
            </a:pPr>
            <a:r>
              <a:rPr lang="en-GB" sz="1800" b="1" u="none" kern="0" dirty="0" smtClean="0">
                <a:solidFill>
                  <a:schemeClr val="bg1"/>
                </a:solidFill>
              </a:rPr>
              <a:t>Bayesian Forecasting systems (BFS; </a:t>
            </a:r>
            <a:r>
              <a:rPr lang="en-GB" sz="1800" b="1" u="none" kern="0" dirty="0" err="1" smtClean="0">
                <a:solidFill>
                  <a:schemeClr val="bg1"/>
                </a:solidFill>
              </a:rPr>
              <a:t>Krzysztofowicz</a:t>
            </a:r>
            <a:r>
              <a:rPr lang="en-GB" sz="1800" b="1" u="none" kern="0" dirty="0" smtClean="0">
                <a:solidFill>
                  <a:schemeClr val="bg1"/>
                </a:solidFill>
              </a:rPr>
              <a:t>, 2002)</a:t>
            </a:r>
            <a:r>
              <a:rPr lang="en-GB" sz="1800" u="none" dirty="0" smtClean="0">
                <a:solidFill>
                  <a:schemeClr val="bg1"/>
                </a:solidFill>
              </a:rPr>
              <a:t>:</a:t>
            </a:r>
          </a:p>
          <a:p>
            <a:pPr marL="176213" indent="-176213" algn="just">
              <a:buFont typeface="Arial" charset="0"/>
              <a:buChar char="•"/>
              <a:defRPr/>
            </a:pPr>
            <a:endParaRPr lang="en-GB" sz="1800" u="none" dirty="0" smtClean="0">
              <a:solidFill>
                <a:schemeClr val="bg1"/>
              </a:solidFill>
            </a:endParaRPr>
          </a:p>
          <a:p>
            <a:pPr marL="627063" indent="-269875" algn="just">
              <a:buFont typeface="Wingdings" pitchFamily="2" charset="2"/>
              <a:buChar char="ü"/>
              <a:defRPr/>
            </a:pPr>
            <a:r>
              <a:rPr lang="en-GB" sz="1800" u="none" dirty="0" smtClean="0">
                <a:solidFill>
                  <a:schemeClr val="bg1"/>
                </a:solidFill>
              </a:rPr>
              <a:t>Described in a series of papers by </a:t>
            </a:r>
            <a:r>
              <a:rPr lang="en-GB" sz="1800" u="none" dirty="0" err="1" smtClean="0">
                <a:solidFill>
                  <a:schemeClr val="bg1"/>
                </a:solidFill>
              </a:rPr>
              <a:t>Krzysztofowicz</a:t>
            </a:r>
            <a:r>
              <a:rPr lang="en-GB" sz="1800" u="none" dirty="0" smtClean="0">
                <a:solidFill>
                  <a:schemeClr val="bg1"/>
                </a:solidFill>
              </a:rPr>
              <a:t> and other published from 1999 to 2004.</a:t>
            </a:r>
          </a:p>
          <a:p>
            <a:pPr marL="627063" indent="-269875" algn="just">
              <a:defRPr/>
            </a:pPr>
            <a:endParaRPr lang="en-GB" sz="1800" u="none" dirty="0" smtClean="0">
              <a:solidFill>
                <a:schemeClr val="bg1"/>
              </a:solidFill>
            </a:endParaRPr>
          </a:p>
          <a:p>
            <a:pPr marL="627063" indent="-269875" algn="just">
              <a:buFont typeface="Wingdings" pitchFamily="2" charset="2"/>
              <a:buChar char="ü"/>
              <a:defRPr/>
            </a:pPr>
            <a:r>
              <a:rPr lang="en-GB" sz="1800" u="none" dirty="0" smtClean="0">
                <a:solidFill>
                  <a:schemeClr val="bg1"/>
                </a:solidFill>
              </a:rPr>
              <a:t>It has been conceived to estimate the uncertainty of a river stage (or river flow) forecast derived through a rainfall forecast and a hydrological model as a mean to transform precipitation into river stage (or river flow).</a:t>
            </a:r>
          </a:p>
          <a:p>
            <a:pPr marL="627063" indent="-269875" algn="just">
              <a:buFont typeface="Wingdings" pitchFamily="2" charset="2"/>
              <a:buChar char="ü"/>
              <a:defRPr/>
            </a:pPr>
            <a:endParaRPr lang="en-GB" sz="1800" u="none" dirty="0" smtClean="0">
              <a:solidFill>
                <a:schemeClr val="bg1"/>
              </a:solidFill>
            </a:endParaRPr>
          </a:p>
          <a:p>
            <a:pPr marL="627063" indent="-269875" algn="just">
              <a:buFont typeface="Wingdings" pitchFamily="2" charset="2"/>
              <a:buChar char="ü"/>
              <a:defRPr/>
            </a:pPr>
            <a:r>
              <a:rPr lang="en-GB" sz="1800" u="none" dirty="0" smtClean="0">
                <a:solidFill>
                  <a:schemeClr val="bg1"/>
                </a:solidFill>
              </a:rPr>
              <a:t>Basic assumption: dominant source of uncertainty is rainfall prediction. Parameter uncertainty and data uncertainty implicitly accounted for.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ttangolo arrotondato 51"/>
          <p:cNvSpPr/>
          <p:nvPr/>
        </p:nvSpPr>
        <p:spPr bwMode="auto">
          <a:xfrm>
            <a:off x="0" y="2031352"/>
            <a:ext cx="2915816" cy="792088"/>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sng" strike="noStrike" cap="none" normalizeH="0" baseline="0" smtClean="0">
              <a:ln>
                <a:noFill/>
              </a:ln>
              <a:solidFill>
                <a:schemeClr val="tx1"/>
              </a:solidFill>
              <a:effectLst/>
              <a:latin typeface="Arial" charset="0"/>
            </a:endParaRPr>
          </a:p>
        </p:txBody>
      </p:sp>
      <p:sp>
        <p:nvSpPr>
          <p:cNvPr id="16" name="Rettangolo 15"/>
          <p:cNvSpPr/>
          <p:nvPr/>
        </p:nvSpPr>
        <p:spPr>
          <a:xfrm>
            <a:off x="642910" y="857232"/>
            <a:ext cx="7586976" cy="1126462"/>
          </a:xfrm>
          <a:prstGeom prst="rect">
            <a:avLst/>
          </a:prstGeom>
        </p:spPr>
        <p:txBody>
          <a:bodyPr wrap="square">
            <a:spAutoFit/>
          </a:bodyPr>
          <a:lstStyle/>
          <a:p>
            <a:pPr algn="ctr">
              <a:spcBef>
                <a:spcPct val="20000"/>
              </a:spcBef>
              <a:defRPr/>
            </a:pPr>
            <a:r>
              <a:rPr lang="en-GB" b="1" dirty="0" smtClean="0">
                <a:solidFill>
                  <a:schemeClr val="bg1"/>
                </a:solidFill>
                <a:latin typeface="Verdana" pitchFamily="34" charset="0"/>
              </a:rPr>
              <a:t>Placing existing techniques into the theory’s framework</a:t>
            </a:r>
          </a:p>
          <a:p>
            <a:pPr algn="ctr">
              <a:spcBef>
                <a:spcPct val="20000"/>
              </a:spcBef>
              <a:defRPr/>
            </a:pPr>
            <a:r>
              <a:rPr lang="en-GB" sz="1600" u="none" kern="0" dirty="0" smtClean="0">
                <a:solidFill>
                  <a:schemeClr val="bg1"/>
                </a:solidFill>
              </a:rPr>
              <a:t>Bayesian Forecasting System (BFS)</a:t>
            </a:r>
            <a:endParaRPr lang="en-GB" sz="1600" u="none" kern="0" dirty="0">
              <a:solidFill>
                <a:schemeClr val="bg1"/>
              </a:solidFill>
            </a:endParaRPr>
          </a:p>
        </p:txBody>
      </p:sp>
      <p:sp>
        <p:nvSpPr>
          <p:cNvPr id="46" name="Rettangolo arrotondato 45"/>
          <p:cNvSpPr/>
          <p:nvPr/>
        </p:nvSpPr>
        <p:spPr bwMode="auto">
          <a:xfrm>
            <a:off x="265184" y="4869160"/>
            <a:ext cx="3096344" cy="64807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en-GB" sz="1600" b="0" i="0" u="none" strike="noStrike" cap="none" normalizeH="0" baseline="0" dirty="0" smtClean="0">
                <a:ln>
                  <a:noFill/>
                </a:ln>
                <a:solidFill>
                  <a:schemeClr val="tx1"/>
                </a:solidFill>
                <a:effectLst/>
                <a:latin typeface="Arial" charset="0"/>
              </a:rPr>
              <a:t>P</a:t>
            </a:r>
            <a:r>
              <a:rPr kumimoji="0" lang="en-GB" sz="1600" b="0" i="0" u="none" strike="noStrike" cap="none" normalizeH="0" dirty="0" smtClean="0">
                <a:ln>
                  <a:noFill/>
                </a:ln>
                <a:solidFill>
                  <a:schemeClr val="tx1"/>
                </a:solidFill>
                <a:effectLst/>
                <a:latin typeface="Arial" charset="0"/>
              </a:rPr>
              <a:t>arameter vector</a:t>
            </a:r>
          </a:p>
          <a:p>
            <a:pPr algn="ctr"/>
            <a:r>
              <a:rPr kumimoji="0" lang="en-GB" sz="1600" b="0" i="0" u="none" strike="noStrike" cap="none" normalizeH="0" dirty="0" smtClean="0">
                <a:ln>
                  <a:noFill/>
                </a:ln>
                <a:solidFill>
                  <a:srgbClr val="FF3300"/>
                </a:solidFill>
                <a:effectLst/>
                <a:latin typeface="Arial" pitchFamily="34" charset="0"/>
                <a:cs typeface="Arial" pitchFamily="34" charset="0"/>
              </a:rPr>
              <a:t>(</a:t>
            </a:r>
            <a:r>
              <a:rPr lang="en-GB" sz="1600" u="none" dirty="0" smtClean="0">
                <a:solidFill>
                  <a:srgbClr val="FF3300"/>
                </a:solidFill>
                <a:latin typeface="Arial" pitchFamily="34" charset="0"/>
                <a:cs typeface="Arial" pitchFamily="34" charset="0"/>
              </a:rPr>
              <a:t>certain)</a:t>
            </a:r>
            <a:endParaRPr kumimoji="0" lang="en-GB" sz="1600" b="0" i="0" u="none" strike="noStrike" cap="none" normalizeH="0" baseline="0" dirty="0" smtClean="0">
              <a:ln>
                <a:noFill/>
              </a:ln>
              <a:solidFill>
                <a:srgbClr val="FF3300"/>
              </a:solidFill>
              <a:effectLst/>
              <a:latin typeface="Arial" pitchFamily="34" charset="0"/>
              <a:cs typeface="Arial" pitchFamily="34" charset="0"/>
            </a:endParaRPr>
          </a:p>
        </p:txBody>
      </p:sp>
      <p:sp>
        <p:nvSpPr>
          <p:cNvPr id="57" name="Rettangolo arrotondato 56"/>
          <p:cNvSpPr/>
          <p:nvPr/>
        </p:nvSpPr>
        <p:spPr bwMode="auto">
          <a:xfrm>
            <a:off x="3790392" y="5085184"/>
            <a:ext cx="2304256" cy="504056"/>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Input</a:t>
            </a:r>
            <a:r>
              <a:rPr kumimoji="0" lang="en-GB" sz="1600" b="0" i="0" u="none" strike="noStrike" cap="none" normalizeH="0" dirty="0" smtClean="0">
                <a:ln>
                  <a:noFill/>
                </a:ln>
                <a:solidFill>
                  <a:schemeClr val="tx1"/>
                </a:solidFill>
                <a:effectLst/>
                <a:latin typeface="Arial" charset="0"/>
              </a:rPr>
              <a:t> data vector</a:t>
            </a:r>
          </a:p>
          <a:p>
            <a:pPr marL="0" marR="0" indent="0" algn="ctr" defTabSz="914400" rtl="0" eaLnBrk="1" fontAlgn="base" latinLnBrk="0" hangingPunct="1">
              <a:lnSpc>
                <a:spcPct val="100000"/>
              </a:lnSpc>
              <a:spcBef>
                <a:spcPct val="0"/>
              </a:spcBef>
              <a:spcAft>
                <a:spcPct val="0"/>
              </a:spcAft>
              <a:buClrTx/>
              <a:buSzTx/>
              <a:buFontTx/>
              <a:buNone/>
              <a:tabLst/>
            </a:pPr>
            <a:r>
              <a:rPr lang="en-GB" sz="1600" u="none" baseline="0" dirty="0" smtClean="0">
                <a:latin typeface="Arial" pitchFamily="34" charset="0"/>
                <a:cs typeface="Arial" pitchFamily="34" charset="0"/>
              </a:rPr>
              <a:t>(certain)</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8" name="Freccia in giù 67"/>
          <p:cNvSpPr/>
          <p:nvPr/>
        </p:nvSpPr>
        <p:spPr bwMode="auto">
          <a:xfrm rot="10800000">
            <a:off x="4729680" y="4797152"/>
            <a:ext cx="432048" cy="21602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smtClean="0">
              <a:ln>
                <a:noFill/>
              </a:ln>
              <a:solidFill>
                <a:schemeClr val="tx1"/>
              </a:solidFill>
              <a:effectLst/>
              <a:latin typeface="Arial" charset="0"/>
            </a:endParaRPr>
          </a:p>
        </p:txBody>
      </p:sp>
      <p:sp>
        <p:nvSpPr>
          <p:cNvPr id="102" name="Freccia in giù 101"/>
          <p:cNvSpPr/>
          <p:nvPr/>
        </p:nvSpPr>
        <p:spPr bwMode="auto">
          <a:xfrm rot="16200000">
            <a:off x="6189503" y="3736696"/>
            <a:ext cx="360041" cy="32071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smtClean="0">
              <a:ln>
                <a:noFill/>
              </a:ln>
              <a:solidFill>
                <a:schemeClr val="tx1"/>
              </a:solidFill>
              <a:effectLst/>
              <a:latin typeface="Arial" charset="0"/>
            </a:endParaRPr>
          </a:p>
        </p:txBody>
      </p:sp>
      <p:sp>
        <p:nvSpPr>
          <p:cNvPr id="103" name="Rettangolo arrotondato 102"/>
          <p:cNvSpPr/>
          <p:nvPr/>
        </p:nvSpPr>
        <p:spPr bwMode="auto">
          <a:xfrm>
            <a:off x="6336704" y="5157192"/>
            <a:ext cx="2627784" cy="108012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rPr>
              <a:t>Problems:</a:t>
            </a:r>
          </a:p>
          <a:p>
            <a:pPr marL="342900" marR="0" indent="-342900" defTabSz="914400" rtl="0" eaLnBrk="1" fontAlgn="base" latinLnBrk="0" hangingPunct="1">
              <a:lnSpc>
                <a:spcPct val="100000"/>
              </a:lnSpc>
              <a:spcBef>
                <a:spcPct val="0"/>
              </a:spcBef>
              <a:spcAft>
                <a:spcPct val="0"/>
              </a:spcAft>
              <a:buClrTx/>
              <a:buSzTx/>
              <a:buFontTx/>
              <a:buAutoNum type="arabicParenR"/>
              <a:tabLst/>
            </a:pPr>
            <a:r>
              <a:rPr kumimoji="0" lang="en-GB" sz="1400" b="0" i="0" u="none" strike="noStrike" cap="none" normalizeH="0" baseline="0" dirty="0" smtClean="0">
                <a:ln>
                  <a:noFill/>
                </a:ln>
                <a:solidFill>
                  <a:schemeClr val="tx1"/>
                </a:solidFill>
                <a:effectLst/>
                <a:latin typeface="Arial" charset="0"/>
              </a:rPr>
              <a:t>The </a:t>
            </a:r>
            <a:r>
              <a:rPr kumimoji="0" lang="en-GB" sz="1400" b="0" i="0" u="none" strike="noStrike" cap="none" normalizeH="0" baseline="0" dirty="0" err="1" smtClean="0">
                <a:ln>
                  <a:noFill/>
                </a:ln>
                <a:solidFill>
                  <a:schemeClr val="tx1"/>
                </a:solidFill>
                <a:effectLst/>
                <a:latin typeface="Arial" charset="0"/>
              </a:rPr>
              <a:t>bivariate</a:t>
            </a:r>
            <a:r>
              <a:rPr kumimoji="0" lang="en-GB" sz="1400" b="0" i="0" u="none" strike="noStrike" cap="none" normalizeH="0" baseline="0" dirty="0" smtClean="0">
                <a:ln>
                  <a:noFill/>
                </a:ln>
                <a:solidFill>
                  <a:schemeClr val="tx1"/>
                </a:solidFill>
                <a:effectLst/>
                <a:latin typeface="Arial" charset="0"/>
              </a:rPr>
              <a:t> meta-Gaussian distribution hardly</a:t>
            </a:r>
            <a:r>
              <a:rPr kumimoji="0" lang="en-GB" sz="1400" b="0" i="0" u="none" strike="noStrike" cap="none" normalizeH="0" dirty="0" smtClean="0">
                <a:ln>
                  <a:noFill/>
                </a:ln>
                <a:solidFill>
                  <a:schemeClr val="tx1"/>
                </a:solidFill>
                <a:effectLst/>
                <a:latin typeface="Arial" charset="0"/>
              </a:rPr>
              <a:t> provides a good fit</a:t>
            </a:r>
            <a:endParaRPr kumimoji="0" lang="en-GB" sz="1400" b="0" i="0" u="none" strike="noStrike" cap="none" normalizeH="0" baseline="0" dirty="0" smtClean="0">
              <a:ln>
                <a:noFill/>
              </a:ln>
              <a:solidFill>
                <a:schemeClr val="tx1"/>
              </a:solidFill>
              <a:effectLst/>
              <a:latin typeface="Arial" charset="0"/>
            </a:endParaRPr>
          </a:p>
        </p:txBody>
      </p:sp>
      <p:sp>
        <p:nvSpPr>
          <p:cNvPr id="27" name="Freccia in giù 26"/>
          <p:cNvSpPr/>
          <p:nvPr/>
        </p:nvSpPr>
        <p:spPr bwMode="auto">
          <a:xfrm rot="14230031">
            <a:off x="3369911" y="4704193"/>
            <a:ext cx="432048" cy="25535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smtClean="0">
              <a:ln>
                <a:noFill/>
              </a:ln>
              <a:solidFill>
                <a:schemeClr val="tx1"/>
              </a:solidFill>
              <a:effectLst/>
              <a:latin typeface="Arial" charset="0"/>
            </a:endParaRPr>
          </a:p>
        </p:txBody>
      </p:sp>
      <p:sp>
        <p:nvSpPr>
          <p:cNvPr id="20" name="Rettangolo arrotondato 19"/>
          <p:cNvSpPr/>
          <p:nvPr/>
        </p:nvSpPr>
        <p:spPr bwMode="auto">
          <a:xfrm>
            <a:off x="3762403" y="3140968"/>
            <a:ext cx="2304256" cy="1584176"/>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kumimoji="0" lang="en-GB" sz="1600" b="0" i="0" u="none" strike="noStrike" cap="none" normalizeH="0" baseline="0" dirty="0" smtClean="0">
                <a:ln>
                  <a:noFill/>
                </a:ln>
                <a:solidFill>
                  <a:schemeClr val="tx1"/>
                </a:solidFill>
                <a:effectLst/>
                <a:latin typeface="Arial" charset="0"/>
              </a:rPr>
              <a:t>Compute model output </a:t>
            </a:r>
            <a:r>
              <a:rPr kumimoji="0" lang="en-GB" sz="1600" b="0" i="1" u="none" strike="noStrike" cap="none" normalizeH="0" baseline="0" dirty="0" err="1" smtClean="0">
                <a:ln>
                  <a:noFill/>
                </a:ln>
                <a:solidFill>
                  <a:schemeClr val="tx1"/>
                </a:solidFill>
                <a:effectLst/>
                <a:latin typeface="Times New Roman" pitchFamily="18" charset="0"/>
                <a:cs typeface="Times New Roman" pitchFamily="18" charset="0"/>
              </a:rPr>
              <a:t>Q</a:t>
            </a:r>
            <a:r>
              <a:rPr kumimoji="0" lang="en-GB" sz="1600" b="0" i="1" u="none" strike="noStrike" cap="none" normalizeH="0" baseline="-25000" dirty="0" err="1" smtClean="0">
                <a:ln>
                  <a:noFill/>
                </a:ln>
                <a:solidFill>
                  <a:schemeClr val="tx1"/>
                </a:solidFill>
                <a:effectLst/>
                <a:latin typeface="Times New Roman" pitchFamily="18" charset="0"/>
                <a:cs typeface="Times New Roman" pitchFamily="18" charset="0"/>
              </a:rPr>
              <a:t>p</a:t>
            </a:r>
            <a:r>
              <a:rPr lang="en-GB" sz="1600" u="none" dirty="0" smtClean="0"/>
              <a:t>, </a:t>
            </a:r>
            <a:r>
              <a:rPr lang="en-GB" sz="1600" u="none" dirty="0" smtClean="0">
                <a:solidFill>
                  <a:srgbClr val="FF0000"/>
                </a:solidFill>
                <a:latin typeface="Arial" pitchFamily="34" charset="0"/>
                <a:cs typeface="Arial" pitchFamily="34" charset="0"/>
              </a:rPr>
              <a:t>and compute </a:t>
            </a:r>
            <a:r>
              <a:rPr lang="en-GB" sz="1600" i="1" dirty="0" err="1" smtClean="0">
                <a:solidFill>
                  <a:srgbClr val="FF0000"/>
                </a:solidFill>
                <a:latin typeface="Arial" pitchFamily="34" charset="0"/>
                <a:cs typeface="Arial" pitchFamily="34" charset="0"/>
              </a:rPr>
              <a:t>f</a:t>
            </a:r>
            <a:r>
              <a:rPr lang="en-GB" sz="1600" i="1" baseline="-25000" dirty="0" err="1" smtClean="0">
                <a:solidFill>
                  <a:srgbClr val="FF0000"/>
                </a:solidFill>
                <a:latin typeface="Arial" pitchFamily="34" charset="0"/>
                <a:cs typeface="Arial" pitchFamily="34" charset="0"/>
              </a:rPr>
              <a:t>Qp</a:t>
            </a:r>
            <a:r>
              <a:rPr kumimoji="0" lang="en-GB" sz="1600" b="0" i="0" u="none" strike="noStrike" cap="none" normalizeH="0" baseline="0" dirty="0" smtClean="0">
                <a:ln>
                  <a:noFill/>
                </a:ln>
                <a:solidFill>
                  <a:srgbClr val="FF0000"/>
                </a:solidFill>
                <a:effectLst/>
                <a:latin typeface="Arial" pitchFamily="34" charset="0"/>
                <a:cs typeface="Arial" pitchFamily="34" charset="0"/>
              </a:rPr>
              <a:t>(</a:t>
            </a:r>
            <a:r>
              <a:rPr lang="en-GB" sz="1600" i="1" dirty="0" err="1" smtClean="0">
                <a:solidFill>
                  <a:srgbClr val="FF0000"/>
                </a:solidFill>
                <a:latin typeface="Arial" pitchFamily="34" charset="0"/>
                <a:cs typeface="Arial" pitchFamily="34" charset="0"/>
              </a:rPr>
              <a:t>Q</a:t>
            </a:r>
            <a:r>
              <a:rPr lang="en-GB" sz="1600" i="1" baseline="-25000" dirty="0" err="1" smtClean="0">
                <a:solidFill>
                  <a:srgbClr val="FF0000"/>
                </a:solidFill>
                <a:latin typeface="Arial" pitchFamily="34" charset="0"/>
                <a:cs typeface="Arial" pitchFamily="34" charset="0"/>
              </a:rPr>
              <a:t>p</a:t>
            </a:r>
            <a:r>
              <a:rPr lang="en-GB" sz="1600" dirty="0" smtClean="0">
                <a:solidFill>
                  <a:srgbClr val="FF0000"/>
                </a:solidFill>
                <a:latin typeface="Arial" pitchFamily="34" charset="0"/>
                <a:cs typeface="Arial" pitchFamily="34" charset="0"/>
              </a:rPr>
              <a:t> </a:t>
            </a:r>
            <a:r>
              <a:rPr kumimoji="0" lang="en-GB" sz="1600" b="0" i="0" u="none" strike="noStrike" cap="none" normalizeH="0" baseline="0" dirty="0" smtClean="0">
                <a:ln>
                  <a:noFill/>
                </a:ln>
                <a:solidFill>
                  <a:srgbClr val="FF0000"/>
                </a:solidFill>
                <a:effectLst/>
                <a:latin typeface="Arial" pitchFamily="34" charset="0"/>
                <a:cs typeface="Arial" pitchFamily="34" charset="0"/>
              </a:rPr>
              <a:t>| </a:t>
            </a:r>
            <a:r>
              <a:rPr lang="en-GB" sz="1600" i="1" u="none" dirty="0" smtClean="0">
                <a:solidFill>
                  <a:srgbClr val="FF0000"/>
                </a:solidFill>
                <a:latin typeface="Arial" pitchFamily="34" charset="0"/>
                <a:cs typeface="Arial" pitchFamily="34" charset="0"/>
              </a:rPr>
              <a:t>S</a:t>
            </a:r>
            <a:r>
              <a:rPr lang="en-GB" sz="1600" u="none" dirty="0" smtClean="0">
                <a:solidFill>
                  <a:srgbClr val="FF0000"/>
                </a:solidFill>
                <a:latin typeface="Arial" pitchFamily="34" charset="0"/>
                <a:cs typeface="Arial" pitchFamily="34" charset="0"/>
              </a:rPr>
              <a:t>(</a:t>
            </a:r>
            <a:r>
              <a:rPr lang="en-GB" sz="1600" u="none" dirty="0" err="1" smtClean="0">
                <a:solidFill>
                  <a:srgbClr val="FF0000"/>
                </a:solidFill>
                <a:latin typeface="Symbol" pitchFamily="18" charset="2"/>
                <a:cs typeface="Arial" pitchFamily="34" charset="0"/>
              </a:rPr>
              <a:t>e</a:t>
            </a:r>
            <a:r>
              <a:rPr lang="en-GB" sz="1600" u="none" dirty="0" err="1" smtClean="0">
                <a:solidFill>
                  <a:srgbClr val="FF0000"/>
                </a:solidFill>
                <a:latin typeface="Arial" pitchFamily="34" charset="0"/>
                <a:cs typeface="Arial" pitchFamily="34" charset="0"/>
              </a:rPr>
              <a:t>,</a:t>
            </a:r>
            <a:r>
              <a:rPr lang="en-GB" sz="1600" b="1" u="none" dirty="0" err="1" smtClean="0">
                <a:solidFill>
                  <a:srgbClr val="FF0000"/>
                </a:solidFill>
                <a:latin typeface="Arial" pitchFamily="34" charset="0"/>
                <a:cs typeface="Arial" pitchFamily="34" charset="0"/>
              </a:rPr>
              <a:t>I</a:t>
            </a:r>
            <a:r>
              <a:rPr lang="en-GB" sz="1600" u="none" dirty="0" smtClean="0">
                <a:solidFill>
                  <a:srgbClr val="FF0000"/>
                </a:solidFill>
                <a:latin typeface="Arial" pitchFamily="34" charset="0"/>
                <a:cs typeface="Arial" pitchFamily="34" charset="0"/>
              </a:rPr>
              <a:t>)) from historical model runs</a:t>
            </a:r>
            <a:endParaRPr kumimoji="0" lang="en-GB" sz="1600" b="0" i="0" u="none" strike="noStrike" cap="none" normalizeH="0" baseline="0" dirty="0" smtClean="0">
              <a:ln>
                <a:noFill/>
              </a:ln>
              <a:solidFill>
                <a:srgbClr val="FF0000"/>
              </a:solidFill>
              <a:effectLst/>
              <a:latin typeface="Arial" pitchFamily="34" charset="0"/>
              <a:cs typeface="Arial" pitchFamily="34" charset="0"/>
            </a:endParaRPr>
          </a:p>
        </p:txBody>
      </p:sp>
      <p:sp>
        <p:nvSpPr>
          <p:cNvPr id="21" name="Freccia in giù 20"/>
          <p:cNvSpPr/>
          <p:nvPr/>
        </p:nvSpPr>
        <p:spPr bwMode="auto">
          <a:xfrm rot="16200000">
            <a:off x="6189503" y="3736696"/>
            <a:ext cx="360041" cy="32071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smtClean="0">
              <a:ln>
                <a:noFill/>
              </a:ln>
              <a:solidFill>
                <a:schemeClr val="tx1"/>
              </a:solidFill>
              <a:effectLst/>
              <a:latin typeface="Arial" charset="0"/>
            </a:endParaRPr>
          </a:p>
        </p:txBody>
      </p:sp>
      <p:grpSp>
        <p:nvGrpSpPr>
          <p:cNvPr id="2" name="Gruppo 17"/>
          <p:cNvGrpSpPr/>
          <p:nvPr/>
        </p:nvGrpSpPr>
        <p:grpSpPr>
          <a:xfrm>
            <a:off x="6601888" y="3356992"/>
            <a:ext cx="1512168" cy="1080120"/>
            <a:chOff x="-324544" y="4725144"/>
            <a:chExt cx="1512168" cy="1080120"/>
          </a:xfrm>
        </p:grpSpPr>
        <p:sp>
          <p:nvSpPr>
            <p:cNvPr id="31" name="Rettangolo arrotondato 30"/>
            <p:cNvSpPr/>
            <p:nvPr/>
          </p:nvSpPr>
          <p:spPr bwMode="auto">
            <a:xfrm>
              <a:off x="-324544" y="4725144"/>
              <a:ext cx="1512168" cy="108012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en-GB" sz="1400" b="0" i="0" u="none" strike="noStrike" cap="none" normalizeH="0" baseline="0" dirty="0" smtClean="0">
                  <a:ln>
                    <a:noFill/>
                  </a:ln>
                  <a:solidFill>
                    <a:schemeClr val="tx1"/>
                  </a:solidFill>
                  <a:effectLst/>
                  <a:latin typeface="Arial" charset="0"/>
                </a:rPr>
                <a:t>Obtain </a:t>
              </a:r>
              <a:r>
                <a:rPr lang="en-GB" sz="1400" i="1" dirty="0" err="1" smtClean="0">
                  <a:cs typeface="Times New Roman" pitchFamily="18" charset="0"/>
                </a:rPr>
                <a:t>f</a:t>
              </a:r>
              <a:r>
                <a:rPr lang="en-GB" sz="1400" i="1" baseline="-25000" dirty="0" err="1" smtClean="0">
                  <a:cs typeface="Times New Roman" pitchFamily="18" charset="0"/>
                </a:rPr>
                <a:t>Qp</a:t>
              </a:r>
              <a:r>
                <a:rPr lang="en-GB" sz="1400" dirty="0" smtClean="0">
                  <a:cs typeface="Times New Roman" pitchFamily="18" charset="0"/>
                </a:rPr>
                <a:t>(</a:t>
              </a:r>
              <a:r>
                <a:rPr lang="en-GB" sz="1400" i="1" dirty="0" err="1" smtClean="0">
                  <a:cs typeface="Times New Roman" pitchFamily="18" charset="0"/>
                </a:rPr>
                <a:t>Q</a:t>
              </a:r>
              <a:r>
                <a:rPr lang="en-GB" sz="1400" i="1" baseline="-25000" dirty="0" err="1" smtClean="0">
                  <a:cs typeface="Times New Roman" pitchFamily="18" charset="0"/>
                </a:rPr>
                <a:t>p</a:t>
              </a:r>
              <a:r>
                <a:rPr lang="en-GB" sz="1400" dirty="0" smtClean="0">
                  <a:cs typeface="Times New Roman" pitchFamily="18" charset="0"/>
                </a:rPr>
                <a:t>)</a:t>
              </a:r>
              <a:endParaRPr kumimoji="0" lang="en-GB" sz="1400" b="0" i="0" u="none" strike="noStrike" cap="none" normalizeH="0" baseline="0" dirty="0" smtClean="0">
                <a:ln>
                  <a:noFill/>
                </a:ln>
                <a:solidFill>
                  <a:schemeClr val="tx1"/>
                </a:solidFill>
                <a:effectLst/>
                <a:latin typeface="Arial" charset="0"/>
              </a:endParaRPr>
            </a:p>
          </p:txBody>
        </p:sp>
        <p:grpSp>
          <p:nvGrpSpPr>
            <p:cNvPr id="3" name="Gruppo 27"/>
            <p:cNvGrpSpPr/>
            <p:nvPr/>
          </p:nvGrpSpPr>
          <p:grpSpPr>
            <a:xfrm>
              <a:off x="-180528" y="5157193"/>
              <a:ext cx="1069088" cy="513234"/>
              <a:chOff x="2267744" y="4014243"/>
              <a:chExt cx="1069088" cy="513234"/>
            </a:xfrm>
          </p:grpSpPr>
          <p:grpSp>
            <p:nvGrpSpPr>
              <p:cNvPr id="4" name="Gruppo 17"/>
              <p:cNvGrpSpPr/>
              <p:nvPr/>
            </p:nvGrpSpPr>
            <p:grpSpPr>
              <a:xfrm>
                <a:off x="2544744" y="4014243"/>
                <a:ext cx="792088" cy="513234"/>
                <a:chOff x="5065024" y="5527205"/>
                <a:chExt cx="792088" cy="513234"/>
              </a:xfrm>
            </p:grpSpPr>
            <p:cxnSp>
              <p:nvCxnSpPr>
                <p:cNvPr id="35" name="Connettore 2 34"/>
                <p:cNvCxnSpPr/>
                <p:nvPr/>
              </p:nvCxnSpPr>
              <p:spPr bwMode="auto">
                <a:xfrm>
                  <a:off x="5065024" y="6030467"/>
                  <a:ext cx="792088"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6" name="Connettore 2 35"/>
                <p:cNvCxnSpPr/>
                <p:nvPr/>
              </p:nvCxnSpPr>
              <p:spPr bwMode="auto">
                <a:xfrm rot="5400000" flipH="1" flipV="1">
                  <a:off x="4820233" y="5783028"/>
                  <a:ext cx="513234"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7" name="Figura a mano libera 36"/>
                <p:cNvSpPr/>
                <p:nvPr/>
              </p:nvSpPr>
              <p:spPr bwMode="auto">
                <a:xfrm>
                  <a:off x="5065024" y="5701274"/>
                  <a:ext cx="645459" cy="339165"/>
                </a:xfrm>
                <a:custGeom>
                  <a:avLst/>
                  <a:gdLst>
                    <a:gd name="connsiteX0" fmla="*/ 0 w 645459"/>
                    <a:gd name="connsiteY0" fmla="*/ 321235 h 339165"/>
                    <a:gd name="connsiteX1" fmla="*/ 98612 w 645459"/>
                    <a:gd name="connsiteY1" fmla="*/ 303306 h 339165"/>
                    <a:gd name="connsiteX2" fmla="*/ 116541 w 645459"/>
                    <a:gd name="connsiteY2" fmla="*/ 267447 h 339165"/>
                    <a:gd name="connsiteX3" fmla="*/ 125506 w 645459"/>
                    <a:gd name="connsiteY3" fmla="*/ 222624 h 339165"/>
                    <a:gd name="connsiteX4" fmla="*/ 152400 w 645459"/>
                    <a:gd name="connsiteY4" fmla="*/ 7471 h 339165"/>
                    <a:gd name="connsiteX5" fmla="*/ 233083 w 645459"/>
                    <a:gd name="connsiteY5" fmla="*/ 177800 h 339165"/>
                    <a:gd name="connsiteX6" fmla="*/ 268941 w 645459"/>
                    <a:gd name="connsiteY6" fmla="*/ 249518 h 339165"/>
                    <a:gd name="connsiteX7" fmla="*/ 295835 w 645459"/>
                    <a:gd name="connsiteY7" fmla="*/ 276412 h 339165"/>
                    <a:gd name="connsiteX8" fmla="*/ 313765 w 645459"/>
                    <a:gd name="connsiteY8" fmla="*/ 276412 h 339165"/>
                    <a:gd name="connsiteX9" fmla="*/ 313765 w 645459"/>
                    <a:gd name="connsiteY9" fmla="*/ 285377 h 339165"/>
                    <a:gd name="connsiteX10" fmla="*/ 385483 w 645459"/>
                    <a:gd name="connsiteY10" fmla="*/ 303306 h 339165"/>
                    <a:gd name="connsiteX11" fmla="*/ 645459 w 645459"/>
                    <a:gd name="connsiteY11" fmla="*/ 339165 h 33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459" h="339165">
                      <a:moveTo>
                        <a:pt x="0" y="321235"/>
                      </a:moveTo>
                      <a:cubicBezTo>
                        <a:pt x="39594" y="316753"/>
                        <a:pt x="79188" y="312271"/>
                        <a:pt x="98612" y="303306"/>
                      </a:cubicBezTo>
                      <a:cubicBezTo>
                        <a:pt x="118036" y="294341"/>
                        <a:pt x="112059" y="280894"/>
                        <a:pt x="116541" y="267447"/>
                      </a:cubicBezTo>
                      <a:cubicBezTo>
                        <a:pt x="121023" y="254000"/>
                        <a:pt x="119530" y="265953"/>
                        <a:pt x="125506" y="222624"/>
                      </a:cubicBezTo>
                      <a:cubicBezTo>
                        <a:pt x="131482" y="179295"/>
                        <a:pt x="134471" y="14942"/>
                        <a:pt x="152400" y="7471"/>
                      </a:cubicBezTo>
                      <a:cubicBezTo>
                        <a:pt x="170330" y="0"/>
                        <a:pt x="213660" y="137459"/>
                        <a:pt x="233083" y="177800"/>
                      </a:cubicBezTo>
                      <a:cubicBezTo>
                        <a:pt x="252507" y="218141"/>
                        <a:pt x="258482" y="233083"/>
                        <a:pt x="268941" y="249518"/>
                      </a:cubicBezTo>
                      <a:cubicBezTo>
                        <a:pt x="279400" y="265953"/>
                        <a:pt x="288364" y="271930"/>
                        <a:pt x="295835" y="276412"/>
                      </a:cubicBezTo>
                      <a:cubicBezTo>
                        <a:pt x="303306" y="280894"/>
                        <a:pt x="310777" y="274918"/>
                        <a:pt x="313765" y="276412"/>
                      </a:cubicBezTo>
                      <a:cubicBezTo>
                        <a:pt x="316753" y="277906"/>
                        <a:pt x="301812" y="280895"/>
                        <a:pt x="313765" y="285377"/>
                      </a:cubicBezTo>
                      <a:cubicBezTo>
                        <a:pt x="325718" y="289859"/>
                        <a:pt x="330201" y="294341"/>
                        <a:pt x="385483" y="303306"/>
                      </a:cubicBezTo>
                      <a:cubicBezTo>
                        <a:pt x="440765" y="312271"/>
                        <a:pt x="543112" y="325718"/>
                        <a:pt x="645459" y="339165"/>
                      </a:cubicBezTo>
                    </a:path>
                  </a:pathLst>
                </a:cu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smtClean="0">
                    <a:ln>
                      <a:noFill/>
                    </a:ln>
                    <a:solidFill>
                      <a:schemeClr val="tx1"/>
                    </a:solidFill>
                    <a:effectLst/>
                    <a:latin typeface="Arial" charset="0"/>
                  </a:endParaRPr>
                </a:p>
              </p:txBody>
            </p:sp>
          </p:grpSp>
          <p:sp>
            <p:nvSpPr>
              <p:cNvPr id="34" name="CasellaDiTesto 33"/>
              <p:cNvSpPr txBox="1"/>
              <p:nvPr/>
            </p:nvSpPr>
            <p:spPr>
              <a:xfrm rot="16200000">
                <a:off x="2154216" y="4127771"/>
                <a:ext cx="504056" cy="276999"/>
              </a:xfrm>
              <a:prstGeom prst="rect">
                <a:avLst/>
              </a:prstGeom>
              <a:noFill/>
            </p:spPr>
            <p:txBody>
              <a:bodyPr wrap="square" rtlCol="0">
                <a:spAutoFit/>
              </a:bodyPr>
              <a:lstStyle/>
              <a:p>
                <a:r>
                  <a:rPr lang="it-IT" sz="1200" i="1" u="none" dirty="0" smtClean="0"/>
                  <a:t>p</a:t>
                </a:r>
                <a:r>
                  <a:rPr lang="it-IT" sz="1200" u="none" dirty="0" smtClean="0"/>
                  <a:t>(</a:t>
                </a:r>
                <a:r>
                  <a:rPr lang="it-IT" sz="1200" i="1" u="none" dirty="0" smtClean="0"/>
                  <a:t>x</a:t>
                </a:r>
                <a:r>
                  <a:rPr lang="it-IT" sz="1200" u="none" dirty="0" smtClean="0"/>
                  <a:t>)</a:t>
                </a:r>
                <a:endParaRPr lang="it-IT" sz="1200" u="none" dirty="0"/>
              </a:p>
            </p:txBody>
          </p:sp>
        </p:grpSp>
      </p:grpSp>
      <p:sp>
        <p:nvSpPr>
          <p:cNvPr id="47" name="Rettangolo arrotondato 46"/>
          <p:cNvSpPr/>
          <p:nvPr/>
        </p:nvSpPr>
        <p:spPr bwMode="auto">
          <a:xfrm>
            <a:off x="3779912" y="2132856"/>
            <a:ext cx="4104456" cy="504056"/>
          </a:xfrm>
          <a:prstGeom prst="roundRect">
            <a:avLst/>
          </a:prstGeom>
          <a:solidFill>
            <a:srgbClr val="FF3300">
              <a:alpha val="49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600" i="1" dirty="0" err="1" smtClean="0">
                <a:latin typeface="Arial" pitchFamily="34" charset="0"/>
                <a:cs typeface="Arial" pitchFamily="34" charset="0"/>
              </a:rPr>
              <a:t>f</a:t>
            </a:r>
            <a:r>
              <a:rPr lang="en-GB" sz="1600" i="1" baseline="-25000" dirty="0" err="1" smtClean="0">
                <a:latin typeface="Arial" pitchFamily="34" charset="0"/>
                <a:cs typeface="Arial" pitchFamily="34" charset="0"/>
              </a:rPr>
              <a:t>Qp</a:t>
            </a:r>
            <a:r>
              <a:rPr lang="en-GB" sz="1600" dirty="0" smtClean="0">
                <a:latin typeface="Arial" pitchFamily="34" charset="0"/>
                <a:cs typeface="Arial" pitchFamily="34" charset="0"/>
              </a:rPr>
              <a:t>(</a:t>
            </a:r>
            <a:r>
              <a:rPr lang="en-GB" sz="1600" i="1" dirty="0" err="1" smtClean="0">
                <a:latin typeface="Arial" pitchFamily="34" charset="0"/>
                <a:cs typeface="Arial" pitchFamily="34" charset="0"/>
              </a:rPr>
              <a:t>Q</a:t>
            </a:r>
            <a:r>
              <a:rPr lang="en-GB" sz="1600" i="1" baseline="-25000" dirty="0" err="1" smtClean="0">
                <a:latin typeface="Arial" pitchFamily="34" charset="0"/>
                <a:cs typeface="Arial" pitchFamily="34" charset="0"/>
              </a:rPr>
              <a:t>p</a:t>
            </a:r>
            <a:r>
              <a:rPr lang="en-GB" sz="1600" dirty="0" smtClean="0">
                <a:latin typeface="Arial" pitchFamily="34" charset="0"/>
                <a:cs typeface="Arial" pitchFamily="34" charset="0"/>
              </a:rPr>
              <a:t> | </a:t>
            </a:r>
            <a:r>
              <a:rPr lang="en-GB" sz="1600" i="1" dirty="0" smtClean="0">
                <a:latin typeface="Arial" pitchFamily="34" charset="0"/>
                <a:cs typeface="Arial" pitchFamily="34" charset="0"/>
              </a:rPr>
              <a:t>S</a:t>
            </a:r>
            <a:r>
              <a:rPr lang="en-GB" sz="1600" dirty="0" smtClean="0">
                <a:latin typeface="Arial" pitchFamily="34" charset="0"/>
                <a:cs typeface="Arial" pitchFamily="34" charset="0"/>
              </a:rPr>
              <a:t>(</a:t>
            </a:r>
            <a:r>
              <a:rPr lang="en-GB" sz="1600" dirty="0" err="1" smtClean="0">
                <a:latin typeface="Symbol" pitchFamily="18" charset="2"/>
                <a:cs typeface="Arial" pitchFamily="34" charset="0"/>
              </a:rPr>
              <a:t>e</a:t>
            </a:r>
            <a:r>
              <a:rPr lang="en-GB" sz="1600" dirty="0" err="1" smtClean="0">
                <a:latin typeface="Arial" pitchFamily="34" charset="0"/>
                <a:cs typeface="Arial" pitchFamily="34" charset="0"/>
              </a:rPr>
              <a:t>,</a:t>
            </a:r>
            <a:r>
              <a:rPr lang="en-GB" sz="1600" b="1" dirty="0" err="1" smtClean="0">
                <a:latin typeface="Arial" pitchFamily="34" charset="0"/>
                <a:cs typeface="Arial" pitchFamily="34" charset="0"/>
              </a:rPr>
              <a:t>I</a:t>
            </a:r>
            <a:r>
              <a:rPr lang="en-GB" sz="1600" dirty="0" smtClean="0">
                <a:latin typeface="Arial" pitchFamily="34" charset="0"/>
                <a:cs typeface="Arial" pitchFamily="34" charset="0"/>
              </a:rPr>
              <a:t>))</a:t>
            </a:r>
            <a:r>
              <a:rPr lang="en-GB" sz="1600" u="none" dirty="0" smtClean="0">
                <a:latin typeface="Arial" pitchFamily="34" charset="0"/>
                <a:cs typeface="Arial" pitchFamily="34" charset="0"/>
              </a:rPr>
              <a:t> is computed by assuming that </a:t>
            </a:r>
            <a:r>
              <a:rPr lang="en-GB" sz="1600" i="1" dirty="0" err="1" smtClean="0">
                <a:latin typeface="Arial" pitchFamily="34" charset="0"/>
                <a:cs typeface="Arial" pitchFamily="34" charset="0"/>
              </a:rPr>
              <a:t>f</a:t>
            </a:r>
            <a:r>
              <a:rPr lang="en-GB" sz="1600" i="1" baseline="-25000" dirty="0" err="1" smtClean="0">
                <a:latin typeface="Arial" pitchFamily="34" charset="0"/>
                <a:cs typeface="Arial" pitchFamily="34" charset="0"/>
              </a:rPr>
              <a:t>Qp</a:t>
            </a:r>
            <a:r>
              <a:rPr lang="en-GB" sz="1600" dirty="0" smtClean="0">
                <a:latin typeface="Arial" pitchFamily="34" charset="0"/>
                <a:cs typeface="Arial" pitchFamily="34" charset="0"/>
              </a:rPr>
              <a:t>(</a:t>
            </a:r>
            <a:r>
              <a:rPr lang="en-GB" sz="1600" i="1" dirty="0" err="1" smtClean="0">
                <a:latin typeface="Arial" pitchFamily="34" charset="0"/>
                <a:cs typeface="Arial" pitchFamily="34" charset="0"/>
              </a:rPr>
              <a:t>Q</a:t>
            </a:r>
            <a:r>
              <a:rPr lang="en-GB" sz="1600" i="1" baseline="-25000" dirty="0" err="1" smtClean="0">
                <a:latin typeface="Arial" pitchFamily="34" charset="0"/>
                <a:cs typeface="Arial" pitchFamily="34" charset="0"/>
              </a:rPr>
              <a:t>p</a:t>
            </a:r>
            <a:r>
              <a:rPr lang="en-GB" sz="1600" dirty="0" smtClean="0">
                <a:latin typeface="Arial" pitchFamily="34" charset="0"/>
                <a:cs typeface="Arial" pitchFamily="34" charset="0"/>
              </a:rPr>
              <a:t>,</a:t>
            </a:r>
            <a:r>
              <a:rPr lang="en-GB" sz="1600" i="1" dirty="0" smtClean="0">
                <a:latin typeface="Arial" pitchFamily="34" charset="0"/>
                <a:cs typeface="Arial" pitchFamily="34" charset="0"/>
              </a:rPr>
              <a:t> S</a:t>
            </a:r>
            <a:r>
              <a:rPr lang="en-GB" sz="1600" dirty="0" smtClean="0">
                <a:latin typeface="Arial" pitchFamily="34" charset="0"/>
                <a:cs typeface="Arial" pitchFamily="34" charset="0"/>
              </a:rPr>
              <a:t>(</a:t>
            </a:r>
            <a:r>
              <a:rPr lang="en-GB" sz="1600" dirty="0" err="1" smtClean="0">
                <a:latin typeface="Symbol" pitchFamily="18" charset="2"/>
                <a:cs typeface="Arial" pitchFamily="34" charset="0"/>
              </a:rPr>
              <a:t>e</a:t>
            </a:r>
            <a:r>
              <a:rPr lang="en-GB" sz="1600" dirty="0" err="1" smtClean="0">
                <a:latin typeface="Arial" pitchFamily="34" charset="0"/>
                <a:cs typeface="Arial" pitchFamily="34" charset="0"/>
              </a:rPr>
              <a:t>,</a:t>
            </a:r>
            <a:r>
              <a:rPr lang="en-GB" sz="1600" b="1" dirty="0" err="1" smtClean="0">
                <a:latin typeface="Arial" pitchFamily="34" charset="0"/>
                <a:cs typeface="Arial" pitchFamily="34" charset="0"/>
              </a:rPr>
              <a:t>I</a:t>
            </a:r>
            <a:r>
              <a:rPr lang="en-GB" sz="1600" dirty="0" smtClean="0">
                <a:latin typeface="Arial" pitchFamily="34" charset="0"/>
                <a:cs typeface="Arial" pitchFamily="34" charset="0"/>
              </a:rPr>
              <a:t>))</a:t>
            </a:r>
            <a:r>
              <a:rPr lang="en-GB" sz="1600" u="none" dirty="0" smtClean="0">
                <a:latin typeface="Arial" pitchFamily="34" charset="0"/>
                <a:cs typeface="Arial" pitchFamily="34" charset="0"/>
              </a:rPr>
              <a:t> is </a:t>
            </a:r>
            <a:r>
              <a:rPr lang="en-GB" sz="1600" u="none" dirty="0" err="1" smtClean="0">
                <a:latin typeface="Arial" pitchFamily="34" charset="0"/>
                <a:cs typeface="Arial" pitchFamily="34" charset="0"/>
              </a:rPr>
              <a:t>bivariate</a:t>
            </a:r>
            <a:r>
              <a:rPr lang="en-GB" sz="1600" u="none" dirty="0" smtClean="0">
                <a:latin typeface="Arial" pitchFamily="34" charset="0"/>
                <a:cs typeface="Arial" pitchFamily="34" charset="0"/>
              </a:rPr>
              <a:t> meta-Gaussian</a:t>
            </a:r>
            <a:endParaRPr kumimoji="0" lang="en-GB" sz="1600" b="0" i="0" u="none" strike="noStrike" cap="none" normalizeH="0" baseline="0" dirty="0" smtClean="0">
              <a:ln>
                <a:noFill/>
              </a:ln>
              <a:effectLst/>
              <a:latin typeface="Arial" pitchFamily="34" charset="0"/>
              <a:cs typeface="Arial" pitchFamily="34" charset="0"/>
            </a:endParaRPr>
          </a:p>
        </p:txBody>
      </p:sp>
      <p:sp>
        <p:nvSpPr>
          <p:cNvPr id="48" name="Freccia bidirezionale verticale 47"/>
          <p:cNvSpPr/>
          <p:nvPr/>
        </p:nvSpPr>
        <p:spPr bwMode="auto">
          <a:xfrm>
            <a:off x="5580112" y="2636912"/>
            <a:ext cx="288032" cy="504056"/>
          </a:xfrm>
          <a:prstGeom prst="upDownArrow">
            <a:avLst/>
          </a:prstGeom>
          <a:solidFill>
            <a:srgbClr val="FF3300">
              <a:alpha val="49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sng" strike="noStrike" cap="none" normalizeH="0" baseline="0" smtClean="0">
              <a:ln>
                <a:noFill/>
              </a:ln>
              <a:solidFill>
                <a:schemeClr val="tx1"/>
              </a:solidFill>
              <a:effectLst/>
              <a:latin typeface="Arial" charset="0"/>
            </a:endParaRPr>
          </a:p>
        </p:txBody>
      </p:sp>
      <p:sp>
        <p:nvSpPr>
          <p:cNvPr id="51" name="Rettangolo 50"/>
          <p:cNvSpPr/>
          <p:nvPr/>
        </p:nvSpPr>
        <p:spPr>
          <a:xfrm>
            <a:off x="395536" y="2492896"/>
            <a:ext cx="2111475" cy="338554"/>
          </a:xfrm>
          <a:prstGeom prst="rect">
            <a:avLst/>
          </a:prstGeom>
        </p:spPr>
        <p:txBody>
          <a:bodyPr wrap="none">
            <a:spAutoFit/>
          </a:bodyPr>
          <a:lstStyle/>
          <a:p>
            <a:r>
              <a:rPr lang="en-GB" sz="1600" u="none" dirty="0" err="1" smtClean="0">
                <a:latin typeface="Arial" pitchFamily="34" charset="0"/>
                <a:cs typeface="Arial" pitchFamily="34" charset="0"/>
              </a:rPr>
              <a:t>Krzysztofowicz</a:t>
            </a:r>
            <a:r>
              <a:rPr lang="en-GB" sz="1600" u="none" dirty="0" smtClean="0">
                <a:latin typeface="Arial" pitchFamily="34" charset="0"/>
                <a:cs typeface="Arial" pitchFamily="34" charset="0"/>
              </a:rPr>
              <a:t>, 2002</a:t>
            </a:r>
            <a:endParaRPr lang="en-GB" sz="1600" dirty="0">
              <a:latin typeface="Arial" pitchFamily="34" charset="0"/>
              <a:cs typeface="Arial" pitchFamily="34" charset="0"/>
            </a:endParaRPr>
          </a:p>
        </p:txBody>
      </p:sp>
      <p:pic>
        <p:nvPicPr>
          <p:cNvPr id="26" name="Immagine 25" descr="kr.jpeg"/>
          <p:cNvPicPr>
            <a:picLocks noChangeAspect="1"/>
          </p:cNvPicPr>
          <p:nvPr/>
        </p:nvPicPr>
        <p:blipFill>
          <a:blip r:embed="rId2" cstate="print"/>
          <a:stretch>
            <a:fillRect/>
          </a:stretch>
        </p:blipFill>
        <p:spPr>
          <a:xfrm>
            <a:off x="107504" y="2060848"/>
            <a:ext cx="2736304" cy="386651"/>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771243" y="1157288"/>
            <a:ext cx="7444095" cy="830997"/>
          </a:xfrm>
          <a:prstGeom prst="rect">
            <a:avLst/>
          </a:prstGeom>
        </p:spPr>
        <p:txBody>
          <a:bodyPr wrap="square">
            <a:spAutoFit/>
          </a:bodyPr>
          <a:lstStyle/>
          <a:p>
            <a:pPr algn="ctr">
              <a:spcBef>
                <a:spcPct val="20000"/>
              </a:spcBef>
              <a:defRPr/>
            </a:pPr>
            <a:r>
              <a:rPr lang="en-GB" b="1" dirty="0" smtClean="0">
                <a:solidFill>
                  <a:schemeClr val="bg1"/>
                </a:solidFill>
                <a:latin typeface="Verdana" pitchFamily="34" charset="0"/>
              </a:rPr>
              <a:t>Placing existing techniques into the theory’s framework</a:t>
            </a:r>
          </a:p>
        </p:txBody>
      </p:sp>
      <p:sp>
        <p:nvSpPr>
          <p:cNvPr id="21" name="Rettangolo 4"/>
          <p:cNvSpPr>
            <a:spLocks noChangeArrowheads="1"/>
          </p:cNvSpPr>
          <p:nvPr/>
        </p:nvSpPr>
        <p:spPr bwMode="auto">
          <a:xfrm>
            <a:off x="72008" y="2274545"/>
            <a:ext cx="9036496" cy="3416320"/>
          </a:xfrm>
          <a:prstGeom prst="rect">
            <a:avLst/>
          </a:prstGeom>
          <a:noFill/>
          <a:ln w="9525">
            <a:noFill/>
            <a:miter lim="800000"/>
            <a:headEnd/>
            <a:tailEnd/>
          </a:ln>
        </p:spPr>
        <p:txBody>
          <a:bodyPr wrap="square">
            <a:spAutoFit/>
          </a:bodyPr>
          <a:lstStyle/>
          <a:p>
            <a:pPr marL="176213" indent="-176213" algn="just">
              <a:buFont typeface="Arial" charset="0"/>
              <a:buChar char="•"/>
              <a:defRPr/>
            </a:pPr>
            <a:r>
              <a:rPr lang="en-GB" sz="1800" b="1" u="none" kern="0" dirty="0" smtClean="0">
                <a:solidFill>
                  <a:schemeClr val="bg1"/>
                </a:solidFill>
              </a:rPr>
              <a:t>Meta-Gaussian approach </a:t>
            </a:r>
            <a:r>
              <a:rPr lang="en-GB" sz="1800" b="1" u="none" kern="0" spc="-60" dirty="0" smtClean="0">
                <a:solidFill>
                  <a:schemeClr val="bg1"/>
                </a:solidFill>
              </a:rPr>
              <a:t>(</a:t>
            </a:r>
            <a:r>
              <a:rPr lang="en-GB" sz="1800" b="1" u="none" kern="0" spc="-60" dirty="0" err="1" smtClean="0">
                <a:solidFill>
                  <a:schemeClr val="bg1"/>
                </a:solidFill>
              </a:rPr>
              <a:t>Montanari</a:t>
            </a:r>
            <a:r>
              <a:rPr lang="en-GB" sz="1800" b="1" u="none" kern="0" spc="-60" dirty="0" smtClean="0">
                <a:solidFill>
                  <a:schemeClr val="bg1"/>
                </a:solidFill>
              </a:rPr>
              <a:t> and </a:t>
            </a:r>
            <a:r>
              <a:rPr lang="en-GB" sz="1800" b="1" u="none" kern="0" spc="-60" dirty="0" err="1" smtClean="0">
                <a:solidFill>
                  <a:schemeClr val="bg1"/>
                </a:solidFill>
              </a:rPr>
              <a:t>Brath</a:t>
            </a:r>
            <a:r>
              <a:rPr lang="en-GB" sz="1800" b="1" u="none" kern="0" spc="-60" dirty="0" smtClean="0">
                <a:solidFill>
                  <a:schemeClr val="bg1"/>
                </a:solidFill>
              </a:rPr>
              <a:t>, 2004; </a:t>
            </a:r>
            <a:r>
              <a:rPr lang="en-GB" sz="1800" b="1" u="none" kern="0" spc="-60" dirty="0" err="1" smtClean="0">
                <a:solidFill>
                  <a:schemeClr val="bg1"/>
                </a:solidFill>
              </a:rPr>
              <a:t>Montanari</a:t>
            </a:r>
            <a:r>
              <a:rPr lang="en-GB" sz="1800" b="1" u="none" kern="0" spc="-60" dirty="0" smtClean="0">
                <a:solidFill>
                  <a:schemeClr val="bg1"/>
                </a:solidFill>
              </a:rPr>
              <a:t> and </a:t>
            </a:r>
            <a:r>
              <a:rPr lang="en-GB" sz="1800" b="1" u="none" kern="0" spc="-60" dirty="0" err="1" smtClean="0">
                <a:solidFill>
                  <a:schemeClr val="bg1"/>
                </a:solidFill>
              </a:rPr>
              <a:t>Grossi</a:t>
            </a:r>
            <a:r>
              <a:rPr lang="en-GB" sz="1800" b="1" u="none" kern="0" spc="-60" dirty="0" smtClean="0">
                <a:solidFill>
                  <a:schemeClr val="bg1"/>
                </a:solidFill>
              </a:rPr>
              <a:t>, 2008)</a:t>
            </a:r>
            <a:r>
              <a:rPr lang="en-GB" sz="1800" u="none" dirty="0" smtClean="0">
                <a:solidFill>
                  <a:schemeClr val="bg1"/>
                </a:solidFill>
              </a:rPr>
              <a:t>:</a:t>
            </a:r>
          </a:p>
          <a:p>
            <a:pPr marL="176213" indent="-176213" algn="just">
              <a:buFont typeface="Arial" charset="0"/>
              <a:buChar char="•"/>
              <a:defRPr/>
            </a:pPr>
            <a:endParaRPr lang="en-GB" sz="1800" u="none" dirty="0" smtClean="0">
              <a:solidFill>
                <a:schemeClr val="bg1"/>
              </a:solidFill>
            </a:endParaRPr>
          </a:p>
          <a:p>
            <a:pPr marL="627063" indent="-269875" algn="just">
              <a:buFont typeface="Wingdings" pitchFamily="2" charset="2"/>
              <a:buChar char="ü"/>
              <a:defRPr/>
            </a:pPr>
            <a:r>
              <a:rPr lang="en-GB" sz="1800" u="none" dirty="0" smtClean="0">
                <a:solidFill>
                  <a:schemeClr val="bg1"/>
                </a:solidFill>
              </a:rPr>
              <a:t>Data and parameter uncertainty implicitly accounted for.</a:t>
            </a:r>
          </a:p>
          <a:p>
            <a:pPr marL="627063" indent="-269875" algn="just">
              <a:defRPr/>
            </a:pPr>
            <a:endParaRPr lang="en-GB" sz="1800" u="none" dirty="0" smtClean="0">
              <a:solidFill>
                <a:schemeClr val="bg1"/>
              </a:solidFill>
            </a:endParaRPr>
          </a:p>
          <a:p>
            <a:pPr marL="627063" indent="-269875" algn="just">
              <a:defRPr/>
            </a:pPr>
            <a:endParaRPr lang="en-GB" sz="1800" u="none" dirty="0" smtClean="0">
              <a:solidFill>
                <a:schemeClr val="bg1"/>
              </a:solidFill>
            </a:endParaRPr>
          </a:p>
          <a:p>
            <a:pPr marL="627063" indent="-269875" algn="just">
              <a:buFont typeface="Wingdings" pitchFamily="2" charset="2"/>
              <a:buChar char="ü"/>
              <a:defRPr/>
            </a:pPr>
            <a:r>
              <a:rPr lang="en-GB" sz="1800" u="none" dirty="0" smtClean="0">
                <a:solidFill>
                  <a:schemeClr val="bg1"/>
                </a:solidFill>
              </a:rPr>
              <a:t>It has been conceived to estimate the uncertainty of an optimal rainfall-runoff model with an optimal parameter set.</a:t>
            </a:r>
          </a:p>
          <a:p>
            <a:pPr marL="627063" indent="-269875" algn="just">
              <a:buFont typeface="Wingdings" pitchFamily="2" charset="2"/>
              <a:buChar char="ü"/>
              <a:defRPr/>
            </a:pPr>
            <a:endParaRPr lang="en-GB" sz="1800" u="none" dirty="0" smtClean="0">
              <a:solidFill>
                <a:schemeClr val="bg1"/>
              </a:solidFill>
            </a:endParaRPr>
          </a:p>
          <a:p>
            <a:pPr marL="627063" indent="-269875" algn="just">
              <a:buFont typeface="Wingdings" pitchFamily="2" charset="2"/>
              <a:buChar char="ü"/>
              <a:defRPr/>
            </a:pPr>
            <a:r>
              <a:rPr lang="en-GB" sz="1800" u="none" dirty="0" smtClean="0">
                <a:solidFill>
                  <a:schemeClr val="bg1"/>
                </a:solidFill>
              </a:rPr>
              <a:t>Basic assumption: joint distribution of model prediction and model error is </a:t>
            </a:r>
            <a:r>
              <a:rPr lang="en-GB" sz="1800" u="none" dirty="0" err="1" smtClean="0">
                <a:solidFill>
                  <a:schemeClr val="bg1"/>
                </a:solidFill>
              </a:rPr>
              <a:t>bivariate</a:t>
            </a:r>
            <a:r>
              <a:rPr lang="en-GB" sz="1800" u="none" dirty="0" smtClean="0">
                <a:solidFill>
                  <a:schemeClr val="bg1"/>
                </a:solidFill>
              </a:rPr>
              <a:t> meta-Gaussian.</a:t>
            </a:r>
          </a:p>
          <a:p>
            <a:pPr marL="627063" indent="-269875" algn="just">
              <a:defRPr/>
            </a:pPr>
            <a:endParaRPr lang="en-GB" sz="1800" u="none" dirty="0" smtClean="0">
              <a:solidFill>
                <a:schemeClr val="bg1"/>
              </a:solidFill>
            </a:endParaRPr>
          </a:p>
          <a:p>
            <a:pPr marL="627063" indent="-269875" algn="just">
              <a:defRPr/>
            </a:pPr>
            <a:endParaRPr lang="en-GB" sz="1800" u="none" dirty="0" smtClean="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ttangolo arrotondato 51"/>
          <p:cNvSpPr/>
          <p:nvPr/>
        </p:nvSpPr>
        <p:spPr bwMode="auto">
          <a:xfrm>
            <a:off x="0" y="1988840"/>
            <a:ext cx="2915816" cy="792088"/>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sng" strike="noStrike" cap="none" normalizeH="0" baseline="0" smtClean="0">
              <a:ln>
                <a:noFill/>
              </a:ln>
              <a:solidFill>
                <a:schemeClr val="tx1"/>
              </a:solidFill>
              <a:effectLst/>
              <a:latin typeface="Arial" charset="0"/>
            </a:endParaRPr>
          </a:p>
        </p:txBody>
      </p:sp>
      <p:sp>
        <p:nvSpPr>
          <p:cNvPr id="16" name="Rettangolo 15"/>
          <p:cNvSpPr/>
          <p:nvPr/>
        </p:nvSpPr>
        <p:spPr>
          <a:xfrm>
            <a:off x="699801" y="802340"/>
            <a:ext cx="7301223" cy="1126462"/>
          </a:xfrm>
          <a:prstGeom prst="rect">
            <a:avLst/>
          </a:prstGeom>
        </p:spPr>
        <p:txBody>
          <a:bodyPr wrap="square">
            <a:spAutoFit/>
          </a:bodyPr>
          <a:lstStyle/>
          <a:p>
            <a:pPr algn="ctr">
              <a:spcBef>
                <a:spcPct val="20000"/>
              </a:spcBef>
              <a:defRPr/>
            </a:pPr>
            <a:r>
              <a:rPr lang="en-GB" b="1" dirty="0" smtClean="0">
                <a:solidFill>
                  <a:schemeClr val="bg1"/>
                </a:solidFill>
                <a:latin typeface="Verdana" pitchFamily="34" charset="0"/>
              </a:rPr>
              <a:t>Placing existing techniques into the theory’s framework</a:t>
            </a:r>
          </a:p>
          <a:p>
            <a:pPr algn="ctr">
              <a:spcBef>
                <a:spcPct val="20000"/>
              </a:spcBef>
              <a:defRPr/>
            </a:pPr>
            <a:r>
              <a:rPr lang="en-GB" sz="1600" u="none" kern="0" dirty="0" smtClean="0">
                <a:solidFill>
                  <a:schemeClr val="bg1"/>
                </a:solidFill>
              </a:rPr>
              <a:t>Meta-Gaussian Approach</a:t>
            </a:r>
            <a:endParaRPr lang="en-GB" sz="1600" u="none" kern="0" dirty="0">
              <a:solidFill>
                <a:schemeClr val="bg1"/>
              </a:solidFill>
            </a:endParaRPr>
          </a:p>
        </p:txBody>
      </p:sp>
      <p:sp>
        <p:nvSpPr>
          <p:cNvPr id="46" name="Rettangolo arrotondato 45"/>
          <p:cNvSpPr/>
          <p:nvPr/>
        </p:nvSpPr>
        <p:spPr bwMode="auto">
          <a:xfrm>
            <a:off x="265184" y="4869160"/>
            <a:ext cx="3096344" cy="648072"/>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en-GB" sz="1600" b="0" i="0" u="none" strike="noStrike" cap="none" normalizeH="0" baseline="0" dirty="0" smtClean="0">
                <a:ln>
                  <a:noFill/>
                </a:ln>
                <a:solidFill>
                  <a:schemeClr val="tx1"/>
                </a:solidFill>
                <a:effectLst/>
                <a:latin typeface="Arial" charset="0"/>
              </a:rPr>
              <a:t>P</a:t>
            </a:r>
            <a:r>
              <a:rPr kumimoji="0" lang="en-GB" sz="1600" b="0" i="0" u="none" strike="noStrike" cap="none" normalizeH="0" dirty="0" smtClean="0">
                <a:ln>
                  <a:noFill/>
                </a:ln>
                <a:solidFill>
                  <a:schemeClr val="tx1"/>
                </a:solidFill>
                <a:effectLst/>
                <a:latin typeface="Arial" charset="0"/>
              </a:rPr>
              <a:t>arameter vector</a:t>
            </a:r>
          </a:p>
          <a:p>
            <a:pPr algn="ctr"/>
            <a:r>
              <a:rPr kumimoji="0" lang="en-GB" sz="1600" b="0" i="0" u="none" strike="noStrike" cap="none" normalizeH="0" dirty="0" smtClean="0">
                <a:ln>
                  <a:noFill/>
                </a:ln>
                <a:solidFill>
                  <a:srgbClr val="FF3300"/>
                </a:solidFill>
                <a:effectLst/>
                <a:latin typeface="Arial" pitchFamily="34" charset="0"/>
                <a:cs typeface="Arial" pitchFamily="34" charset="0"/>
              </a:rPr>
              <a:t>(</a:t>
            </a:r>
            <a:r>
              <a:rPr lang="en-GB" sz="1600" u="none" dirty="0" smtClean="0">
                <a:solidFill>
                  <a:srgbClr val="FF3300"/>
                </a:solidFill>
                <a:latin typeface="Arial" pitchFamily="34" charset="0"/>
                <a:cs typeface="Arial" pitchFamily="34" charset="0"/>
              </a:rPr>
              <a:t>certain)</a:t>
            </a:r>
            <a:endParaRPr kumimoji="0" lang="en-GB" sz="1600" b="0" i="0" u="none" strike="noStrike" cap="none" normalizeH="0" baseline="0" dirty="0" smtClean="0">
              <a:ln>
                <a:noFill/>
              </a:ln>
              <a:solidFill>
                <a:srgbClr val="FF3300"/>
              </a:solidFill>
              <a:effectLst/>
              <a:latin typeface="Arial" pitchFamily="34" charset="0"/>
              <a:cs typeface="Arial" pitchFamily="34" charset="0"/>
            </a:endParaRPr>
          </a:p>
        </p:txBody>
      </p:sp>
      <p:sp>
        <p:nvSpPr>
          <p:cNvPr id="57" name="Rettangolo arrotondato 56"/>
          <p:cNvSpPr/>
          <p:nvPr/>
        </p:nvSpPr>
        <p:spPr bwMode="auto">
          <a:xfrm>
            <a:off x="3790392" y="5085184"/>
            <a:ext cx="2304256" cy="504056"/>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Input</a:t>
            </a:r>
            <a:r>
              <a:rPr kumimoji="0" lang="en-GB" sz="1600" b="0" i="0" u="none" strike="noStrike" cap="none" normalizeH="0" dirty="0" smtClean="0">
                <a:ln>
                  <a:noFill/>
                </a:ln>
                <a:solidFill>
                  <a:schemeClr val="tx1"/>
                </a:solidFill>
                <a:effectLst/>
                <a:latin typeface="Arial" charset="0"/>
              </a:rPr>
              <a:t> data vector</a:t>
            </a:r>
          </a:p>
          <a:p>
            <a:pPr marL="0" marR="0" indent="0" algn="ctr" defTabSz="914400" rtl="0" eaLnBrk="1" fontAlgn="base" latinLnBrk="0" hangingPunct="1">
              <a:lnSpc>
                <a:spcPct val="100000"/>
              </a:lnSpc>
              <a:spcBef>
                <a:spcPct val="0"/>
              </a:spcBef>
              <a:spcAft>
                <a:spcPct val="0"/>
              </a:spcAft>
              <a:buClrTx/>
              <a:buSzTx/>
              <a:buFontTx/>
              <a:buNone/>
              <a:tabLst/>
            </a:pPr>
            <a:r>
              <a:rPr lang="en-GB" sz="1600" u="none" baseline="0" dirty="0" smtClean="0">
                <a:latin typeface="Arial" pitchFamily="34" charset="0"/>
                <a:cs typeface="Arial" pitchFamily="34" charset="0"/>
              </a:rPr>
              <a:t>(certain)</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8" name="Freccia in giù 67"/>
          <p:cNvSpPr/>
          <p:nvPr/>
        </p:nvSpPr>
        <p:spPr bwMode="auto">
          <a:xfrm rot="10800000">
            <a:off x="4729680" y="4797152"/>
            <a:ext cx="432048" cy="216024"/>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smtClean="0">
              <a:ln>
                <a:noFill/>
              </a:ln>
              <a:solidFill>
                <a:schemeClr val="tx1"/>
              </a:solidFill>
              <a:effectLst/>
              <a:latin typeface="Arial" charset="0"/>
            </a:endParaRPr>
          </a:p>
        </p:txBody>
      </p:sp>
      <p:sp>
        <p:nvSpPr>
          <p:cNvPr id="102" name="Freccia in giù 101"/>
          <p:cNvSpPr/>
          <p:nvPr/>
        </p:nvSpPr>
        <p:spPr bwMode="auto">
          <a:xfrm rot="16200000">
            <a:off x="6189503" y="3736696"/>
            <a:ext cx="360041" cy="32071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smtClean="0">
              <a:ln>
                <a:noFill/>
              </a:ln>
              <a:solidFill>
                <a:schemeClr val="tx1"/>
              </a:solidFill>
              <a:effectLst/>
              <a:latin typeface="Arial" charset="0"/>
            </a:endParaRPr>
          </a:p>
        </p:txBody>
      </p:sp>
      <p:sp>
        <p:nvSpPr>
          <p:cNvPr id="103" name="Rettangolo arrotondato 102"/>
          <p:cNvSpPr/>
          <p:nvPr/>
        </p:nvSpPr>
        <p:spPr bwMode="auto">
          <a:xfrm>
            <a:off x="6336704" y="5157192"/>
            <a:ext cx="2627784" cy="108012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smtClean="0">
                <a:ln>
                  <a:noFill/>
                </a:ln>
                <a:solidFill>
                  <a:schemeClr val="tx1"/>
                </a:solidFill>
                <a:effectLst/>
                <a:latin typeface="Arial" charset="0"/>
              </a:rPr>
              <a:t>Problems:</a:t>
            </a:r>
          </a:p>
          <a:p>
            <a:pPr marL="342900" marR="0" indent="-342900" defTabSz="914400" rtl="0" eaLnBrk="1" fontAlgn="base" latinLnBrk="0" hangingPunct="1">
              <a:lnSpc>
                <a:spcPct val="100000"/>
              </a:lnSpc>
              <a:spcBef>
                <a:spcPct val="0"/>
              </a:spcBef>
              <a:spcAft>
                <a:spcPct val="0"/>
              </a:spcAft>
              <a:buClrTx/>
              <a:buSzTx/>
              <a:buFontTx/>
              <a:buAutoNum type="arabicParenR"/>
              <a:tabLst/>
            </a:pPr>
            <a:r>
              <a:rPr kumimoji="0" lang="en-GB" sz="1400" b="0" i="0" u="none" strike="noStrike" cap="none" normalizeH="0" baseline="0" dirty="0" smtClean="0">
                <a:ln>
                  <a:noFill/>
                </a:ln>
                <a:solidFill>
                  <a:schemeClr val="tx1"/>
                </a:solidFill>
                <a:effectLst/>
                <a:latin typeface="Arial" charset="0"/>
              </a:rPr>
              <a:t>Needs to be calibrated with long series of historical model runs</a:t>
            </a:r>
          </a:p>
        </p:txBody>
      </p:sp>
      <p:sp>
        <p:nvSpPr>
          <p:cNvPr id="27" name="Freccia in giù 26"/>
          <p:cNvSpPr/>
          <p:nvPr/>
        </p:nvSpPr>
        <p:spPr bwMode="auto">
          <a:xfrm rot="14230031">
            <a:off x="3369911" y="4704193"/>
            <a:ext cx="432048" cy="25535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smtClean="0">
              <a:ln>
                <a:noFill/>
              </a:ln>
              <a:solidFill>
                <a:schemeClr val="tx1"/>
              </a:solidFill>
              <a:effectLst/>
              <a:latin typeface="Arial" charset="0"/>
            </a:endParaRPr>
          </a:p>
        </p:txBody>
      </p:sp>
      <p:sp>
        <p:nvSpPr>
          <p:cNvPr id="20" name="Rettangolo arrotondato 19"/>
          <p:cNvSpPr/>
          <p:nvPr/>
        </p:nvSpPr>
        <p:spPr bwMode="auto">
          <a:xfrm>
            <a:off x="3762403" y="3140968"/>
            <a:ext cx="2304256" cy="1584176"/>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kumimoji="0" lang="en-GB" sz="1600" b="0" i="0" u="none" strike="noStrike" cap="none" normalizeH="0" baseline="0" dirty="0" smtClean="0">
                <a:ln>
                  <a:noFill/>
                </a:ln>
                <a:solidFill>
                  <a:schemeClr val="tx1"/>
                </a:solidFill>
                <a:effectLst/>
                <a:latin typeface="Arial" charset="0"/>
              </a:rPr>
              <a:t>Compute model output </a:t>
            </a:r>
            <a:r>
              <a:rPr kumimoji="0" lang="en-GB" sz="1600" b="0" i="1" u="none" strike="noStrike" cap="none" normalizeH="0" baseline="0" dirty="0" err="1" smtClean="0">
                <a:ln>
                  <a:noFill/>
                </a:ln>
                <a:solidFill>
                  <a:schemeClr val="tx1"/>
                </a:solidFill>
                <a:effectLst/>
                <a:latin typeface="Times New Roman" pitchFamily="18" charset="0"/>
                <a:cs typeface="Times New Roman" pitchFamily="18" charset="0"/>
              </a:rPr>
              <a:t>Q</a:t>
            </a:r>
            <a:r>
              <a:rPr kumimoji="0" lang="en-GB" sz="1600" b="0" i="1" u="none" strike="noStrike" cap="none" normalizeH="0" baseline="-25000" dirty="0" err="1" smtClean="0">
                <a:ln>
                  <a:noFill/>
                </a:ln>
                <a:solidFill>
                  <a:schemeClr val="tx1"/>
                </a:solidFill>
                <a:effectLst/>
                <a:latin typeface="Times New Roman" pitchFamily="18" charset="0"/>
                <a:cs typeface="Times New Roman" pitchFamily="18" charset="0"/>
              </a:rPr>
              <a:t>p</a:t>
            </a:r>
            <a:r>
              <a:rPr lang="en-GB" sz="1600" u="none" dirty="0" smtClean="0"/>
              <a:t>, </a:t>
            </a:r>
            <a:r>
              <a:rPr lang="en-GB" sz="1600" u="none" dirty="0" smtClean="0">
                <a:solidFill>
                  <a:srgbClr val="FF3300"/>
                </a:solidFill>
                <a:latin typeface="Arial" pitchFamily="34" charset="0"/>
                <a:cs typeface="Arial" pitchFamily="34" charset="0"/>
              </a:rPr>
              <a:t>and compute </a:t>
            </a:r>
            <a:r>
              <a:rPr kumimoji="0" lang="en-GB" sz="1600" b="0" i="1" u="none" strike="noStrike" cap="none" normalizeH="0" baseline="0" dirty="0" smtClean="0">
                <a:ln>
                  <a:noFill/>
                </a:ln>
                <a:solidFill>
                  <a:srgbClr val="FF3300"/>
                </a:solidFill>
                <a:effectLst/>
                <a:latin typeface="Arial" pitchFamily="34" charset="0"/>
                <a:cs typeface="Arial" pitchFamily="34" charset="0"/>
              </a:rPr>
              <a:t>f</a:t>
            </a:r>
            <a:r>
              <a:rPr kumimoji="0" lang="en-GB" sz="1600" b="0" i="0" u="none" strike="noStrike" cap="none" normalizeH="0" baseline="0" dirty="0" smtClean="0">
                <a:ln>
                  <a:noFill/>
                </a:ln>
                <a:solidFill>
                  <a:srgbClr val="FF3300"/>
                </a:solidFill>
                <a:effectLst/>
                <a:latin typeface="Arial" pitchFamily="34" charset="0"/>
                <a:cs typeface="Arial" pitchFamily="34" charset="0"/>
              </a:rPr>
              <a:t>(</a:t>
            </a:r>
            <a:r>
              <a:rPr kumimoji="0" lang="en-GB" sz="1600" b="0" i="1" u="none" strike="noStrike" cap="none" normalizeH="0" baseline="0" dirty="0" smtClean="0">
                <a:ln>
                  <a:noFill/>
                </a:ln>
                <a:solidFill>
                  <a:srgbClr val="FF3300"/>
                </a:solidFill>
                <a:effectLst/>
                <a:latin typeface="Arial" pitchFamily="34" charset="0"/>
                <a:cs typeface="Arial" pitchFamily="34" charset="0"/>
              </a:rPr>
              <a:t>e</a:t>
            </a:r>
            <a:r>
              <a:rPr kumimoji="0" lang="en-GB" sz="1600" b="0" i="0" u="none" strike="noStrike" cap="none" normalizeH="0" baseline="0" dirty="0" smtClean="0">
                <a:ln>
                  <a:noFill/>
                </a:ln>
                <a:solidFill>
                  <a:srgbClr val="FF3300"/>
                </a:solidFill>
                <a:effectLst/>
                <a:latin typeface="Arial" pitchFamily="34" charset="0"/>
                <a:cs typeface="Arial" pitchFamily="34" charset="0"/>
              </a:rPr>
              <a:t>| </a:t>
            </a:r>
            <a:r>
              <a:rPr lang="en-GB" sz="1600" i="1" u="none" dirty="0" smtClean="0">
                <a:solidFill>
                  <a:srgbClr val="FF3300"/>
                </a:solidFill>
                <a:latin typeface="Arial" pitchFamily="34" charset="0"/>
                <a:cs typeface="Arial" pitchFamily="34" charset="0"/>
              </a:rPr>
              <a:t>Q</a:t>
            </a:r>
            <a:r>
              <a:rPr lang="en-GB" sz="1600" i="1" u="none" baseline="-25000" dirty="0" smtClean="0">
                <a:solidFill>
                  <a:srgbClr val="FF3300"/>
                </a:solidFill>
                <a:latin typeface="Arial" pitchFamily="34" charset="0"/>
                <a:cs typeface="Arial" pitchFamily="34" charset="0"/>
              </a:rPr>
              <a:t>P</a:t>
            </a:r>
            <a:r>
              <a:rPr lang="en-GB" sz="1600" u="none" dirty="0" smtClean="0">
                <a:solidFill>
                  <a:srgbClr val="FF3300"/>
                </a:solidFill>
                <a:latin typeface="Arial" pitchFamily="34" charset="0"/>
                <a:cs typeface="Arial" pitchFamily="34" charset="0"/>
              </a:rPr>
              <a:t>) from historical model runs</a:t>
            </a:r>
            <a:endParaRPr kumimoji="0" lang="en-GB" sz="1600" b="0" i="0" u="none" strike="noStrike" cap="none" normalizeH="0" baseline="0" dirty="0" smtClean="0">
              <a:ln>
                <a:noFill/>
              </a:ln>
              <a:solidFill>
                <a:srgbClr val="FF3300"/>
              </a:solidFill>
              <a:effectLst/>
              <a:latin typeface="Arial" pitchFamily="34" charset="0"/>
              <a:cs typeface="Arial" pitchFamily="34" charset="0"/>
            </a:endParaRPr>
          </a:p>
        </p:txBody>
      </p:sp>
      <p:sp>
        <p:nvSpPr>
          <p:cNvPr id="21" name="Freccia in giù 20"/>
          <p:cNvSpPr/>
          <p:nvPr/>
        </p:nvSpPr>
        <p:spPr bwMode="auto">
          <a:xfrm rot="16200000">
            <a:off x="6189503" y="3736696"/>
            <a:ext cx="360041" cy="32071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smtClean="0">
              <a:ln>
                <a:noFill/>
              </a:ln>
              <a:solidFill>
                <a:schemeClr val="tx1"/>
              </a:solidFill>
              <a:effectLst/>
              <a:latin typeface="Arial" charset="0"/>
            </a:endParaRPr>
          </a:p>
        </p:txBody>
      </p:sp>
      <p:grpSp>
        <p:nvGrpSpPr>
          <p:cNvPr id="2" name="Gruppo 17"/>
          <p:cNvGrpSpPr/>
          <p:nvPr/>
        </p:nvGrpSpPr>
        <p:grpSpPr>
          <a:xfrm>
            <a:off x="6601888" y="3356992"/>
            <a:ext cx="1512168" cy="1080120"/>
            <a:chOff x="-324544" y="4725144"/>
            <a:chExt cx="1512168" cy="1080120"/>
          </a:xfrm>
        </p:grpSpPr>
        <p:sp>
          <p:nvSpPr>
            <p:cNvPr id="31" name="Rettangolo arrotondato 30"/>
            <p:cNvSpPr/>
            <p:nvPr/>
          </p:nvSpPr>
          <p:spPr bwMode="auto">
            <a:xfrm>
              <a:off x="-324544" y="4725144"/>
              <a:ext cx="1512168" cy="108012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kumimoji="0" lang="en-GB" sz="1400" b="0" i="0" u="none" strike="noStrike" cap="none" normalizeH="0" baseline="0" dirty="0" smtClean="0">
                  <a:ln>
                    <a:noFill/>
                  </a:ln>
                  <a:solidFill>
                    <a:schemeClr val="tx1"/>
                  </a:solidFill>
                  <a:effectLst/>
                  <a:latin typeface="Arial" charset="0"/>
                </a:rPr>
                <a:t>Obtain </a:t>
              </a:r>
              <a:r>
                <a:rPr lang="en-GB" sz="1400" i="1" dirty="0" err="1" smtClean="0">
                  <a:cs typeface="Times New Roman" pitchFamily="18" charset="0"/>
                </a:rPr>
                <a:t>f</a:t>
              </a:r>
              <a:r>
                <a:rPr lang="en-GB" sz="1400" i="1" baseline="-25000" dirty="0" err="1" smtClean="0">
                  <a:cs typeface="Times New Roman" pitchFamily="18" charset="0"/>
                </a:rPr>
                <a:t>Qp</a:t>
              </a:r>
              <a:r>
                <a:rPr lang="en-GB" sz="1400" dirty="0" smtClean="0">
                  <a:cs typeface="Times New Roman" pitchFamily="18" charset="0"/>
                </a:rPr>
                <a:t>(</a:t>
              </a:r>
              <a:r>
                <a:rPr lang="en-GB" sz="1400" i="1" dirty="0" err="1" smtClean="0">
                  <a:cs typeface="Times New Roman" pitchFamily="18" charset="0"/>
                </a:rPr>
                <a:t>Q</a:t>
              </a:r>
              <a:r>
                <a:rPr lang="en-GB" sz="1400" i="1" baseline="-25000" dirty="0" err="1" smtClean="0">
                  <a:cs typeface="Times New Roman" pitchFamily="18" charset="0"/>
                </a:rPr>
                <a:t>p</a:t>
              </a:r>
              <a:r>
                <a:rPr lang="en-GB" sz="1400" dirty="0" smtClean="0">
                  <a:cs typeface="Times New Roman" pitchFamily="18" charset="0"/>
                </a:rPr>
                <a:t>)</a:t>
              </a:r>
              <a:endParaRPr kumimoji="0" lang="en-GB" sz="1400" b="0" i="0" u="none" strike="noStrike" cap="none" normalizeH="0" baseline="0" dirty="0" smtClean="0">
                <a:ln>
                  <a:noFill/>
                </a:ln>
                <a:solidFill>
                  <a:schemeClr val="tx1"/>
                </a:solidFill>
                <a:effectLst/>
                <a:latin typeface="Arial" charset="0"/>
              </a:endParaRPr>
            </a:p>
          </p:txBody>
        </p:sp>
        <p:grpSp>
          <p:nvGrpSpPr>
            <p:cNvPr id="3" name="Gruppo 27"/>
            <p:cNvGrpSpPr/>
            <p:nvPr/>
          </p:nvGrpSpPr>
          <p:grpSpPr>
            <a:xfrm>
              <a:off x="-180528" y="5157193"/>
              <a:ext cx="1069088" cy="513234"/>
              <a:chOff x="2267744" y="4014243"/>
              <a:chExt cx="1069088" cy="513234"/>
            </a:xfrm>
          </p:grpSpPr>
          <p:grpSp>
            <p:nvGrpSpPr>
              <p:cNvPr id="4" name="Gruppo 17"/>
              <p:cNvGrpSpPr/>
              <p:nvPr/>
            </p:nvGrpSpPr>
            <p:grpSpPr>
              <a:xfrm>
                <a:off x="2544744" y="4014243"/>
                <a:ext cx="792088" cy="513234"/>
                <a:chOff x="5065024" y="5527205"/>
                <a:chExt cx="792088" cy="513234"/>
              </a:xfrm>
            </p:grpSpPr>
            <p:cxnSp>
              <p:nvCxnSpPr>
                <p:cNvPr id="35" name="Connettore 2 34"/>
                <p:cNvCxnSpPr/>
                <p:nvPr/>
              </p:nvCxnSpPr>
              <p:spPr bwMode="auto">
                <a:xfrm>
                  <a:off x="5065024" y="6030467"/>
                  <a:ext cx="792088"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6" name="Connettore 2 35"/>
                <p:cNvCxnSpPr/>
                <p:nvPr/>
              </p:nvCxnSpPr>
              <p:spPr bwMode="auto">
                <a:xfrm rot="5400000" flipH="1" flipV="1">
                  <a:off x="4820233" y="5783028"/>
                  <a:ext cx="513234"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7" name="Figura a mano libera 36"/>
                <p:cNvSpPr/>
                <p:nvPr/>
              </p:nvSpPr>
              <p:spPr bwMode="auto">
                <a:xfrm>
                  <a:off x="5065024" y="5701274"/>
                  <a:ext cx="645459" cy="339165"/>
                </a:xfrm>
                <a:custGeom>
                  <a:avLst/>
                  <a:gdLst>
                    <a:gd name="connsiteX0" fmla="*/ 0 w 645459"/>
                    <a:gd name="connsiteY0" fmla="*/ 321235 h 339165"/>
                    <a:gd name="connsiteX1" fmla="*/ 98612 w 645459"/>
                    <a:gd name="connsiteY1" fmla="*/ 303306 h 339165"/>
                    <a:gd name="connsiteX2" fmla="*/ 116541 w 645459"/>
                    <a:gd name="connsiteY2" fmla="*/ 267447 h 339165"/>
                    <a:gd name="connsiteX3" fmla="*/ 125506 w 645459"/>
                    <a:gd name="connsiteY3" fmla="*/ 222624 h 339165"/>
                    <a:gd name="connsiteX4" fmla="*/ 152400 w 645459"/>
                    <a:gd name="connsiteY4" fmla="*/ 7471 h 339165"/>
                    <a:gd name="connsiteX5" fmla="*/ 233083 w 645459"/>
                    <a:gd name="connsiteY5" fmla="*/ 177800 h 339165"/>
                    <a:gd name="connsiteX6" fmla="*/ 268941 w 645459"/>
                    <a:gd name="connsiteY6" fmla="*/ 249518 h 339165"/>
                    <a:gd name="connsiteX7" fmla="*/ 295835 w 645459"/>
                    <a:gd name="connsiteY7" fmla="*/ 276412 h 339165"/>
                    <a:gd name="connsiteX8" fmla="*/ 313765 w 645459"/>
                    <a:gd name="connsiteY8" fmla="*/ 276412 h 339165"/>
                    <a:gd name="connsiteX9" fmla="*/ 313765 w 645459"/>
                    <a:gd name="connsiteY9" fmla="*/ 285377 h 339165"/>
                    <a:gd name="connsiteX10" fmla="*/ 385483 w 645459"/>
                    <a:gd name="connsiteY10" fmla="*/ 303306 h 339165"/>
                    <a:gd name="connsiteX11" fmla="*/ 645459 w 645459"/>
                    <a:gd name="connsiteY11" fmla="*/ 339165 h 33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45459" h="339165">
                      <a:moveTo>
                        <a:pt x="0" y="321235"/>
                      </a:moveTo>
                      <a:cubicBezTo>
                        <a:pt x="39594" y="316753"/>
                        <a:pt x="79188" y="312271"/>
                        <a:pt x="98612" y="303306"/>
                      </a:cubicBezTo>
                      <a:cubicBezTo>
                        <a:pt x="118036" y="294341"/>
                        <a:pt x="112059" y="280894"/>
                        <a:pt x="116541" y="267447"/>
                      </a:cubicBezTo>
                      <a:cubicBezTo>
                        <a:pt x="121023" y="254000"/>
                        <a:pt x="119530" y="265953"/>
                        <a:pt x="125506" y="222624"/>
                      </a:cubicBezTo>
                      <a:cubicBezTo>
                        <a:pt x="131482" y="179295"/>
                        <a:pt x="134471" y="14942"/>
                        <a:pt x="152400" y="7471"/>
                      </a:cubicBezTo>
                      <a:cubicBezTo>
                        <a:pt x="170330" y="0"/>
                        <a:pt x="213660" y="137459"/>
                        <a:pt x="233083" y="177800"/>
                      </a:cubicBezTo>
                      <a:cubicBezTo>
                        <a:pt x="252507" y="218141"/>
                        <a:pt x="258482" y="233083"/>
                        <a:pt x="268941" y="249518"/>
                      </a:cubicBezTo>
                      <a:cubicBezTo>
                        <a:pt x="279400" y="265953"/>
                        <a:pt x="288364" y="271930"/>
                        <a:pt x="295835" y="276412"/>
                      </a:cubicBezTo>
                      <a:cubicBezTo>
                        <a:pt x="303306" y="280894"/>
                        <a:pt x="310777" y="274918"/>
                        <a:pt x="313765" y="276412"/>
                      </a:cubicBezTo>
                      <a:cubicBezTo>
                        <a:pt x="316753" y="277906"/>
                        <a:pt x="301812" y="280895"/>
                        <a:pt x="313765" y="285377"/>
                      </a:cubicBezTo>
                      <a:cubicBezTo>
                        <a:pt x="325718" y="289859"/>
                        <a:pt x="330201" y="294341"/>
                        <a:pt x="385483" y="303306"/>
                      </a:cubicBezTo>
                      <a:cubicBezTo>
                        <a:pt x="440765" y="312271"/>
                        <a:pt x="543112" y="325718"/>
                        <a:pt x="645459" y="339165"/>
                      </a:cubicBezTo>
                    </a:path>
                  </a:pathLst>
                </a:cu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1800" b="0" i="0" u="sng" strike="noStrike" cap="none" normalizeH="0" baseline="0" smtClean="0">
                    <a:ln>
                      <a:noFill/>
                    </a:ln>
                    <a:solidFill>
                      <a:schemeClr val="tx1"/>
                    </a:solidFill>
                    <a:effectLst/>
                    <a:latin typeface="Arial" charset="0"/>
                  </a:endParaRPr>
                </a:p>
              </p:txBody>
            </p:sp>
          </p:grpSp>
          <p:sp>
            <p:nvSpPr>
              <p:cNvPr id="34" name="CasellaDiTesto 33"/>
              <p:cNvSpPr txBox="1"/>
              <p:nvPr/>
            </p:nvSpPr>
            <p:spPr>
              <a:xfrm rot="16200000">
                <a:off x="2154216" y="4127771"/>
                <a:ext cx="504056" cy="276999"/>
              </a:xfrm>
              <a:prstGeom prst="rect">
                <a:avLst/>
              </a:prstGeom>
              <a:noFill/>
            </p:spPr>
            <p:txBody>
              <a:bodyPr wrap="square" rtlCol="0">
                <a:spAutoFit/>
              </a:bodyPr>
              <a:lstStyle/>
              <a:p>
                <a:r>
                  <a:rPr lang="it-IT" sz="1200" i="1" u="none" dirty="0" smtClean="0"/>
                  <a:t>p</a:t>
                </a:r>
                <a:r>
                  <a:rPr lang="it-IT" sz="1200" u="none" dirty="0" smtClean="0"/>
                  <a:t>(</a:t>
                </a:r>
                <a:r>
                  <a:rPr lang="it-IT" sz="1200" i="1" u="none" dirty="0" smtClean="0"/>
                  <a:t>x</a:t>
                </a:r>
                <a:r>
                  <a:rPr lang="it-IT" sz="1200" u="none" dirty="0" smtClean="0"/>
                  <a:t>)</a:t>
                </a:r>
                <a:endParaRPr lang="it-IT" sz="1200" u="none" dirty="0"/>
              </a:p>
            </p:txBody>
          </p:sp>
        </p:grpSp>
      </p:grpSp>
      <p:sp>
        <p:nvSpPr>
          <p:cNvPr id="47" name="Rettangolo arrotondato 46"/>
          <p:cNvSpPr/>
          <p:nvPr/>
        </p:nvSpPr>
        <p:spPr bwMode="auto">
          <a:xfrm>
            <a:off x="3779912" y="2132856"/>
            <a:ext cx="3888432" cy="504056"/>
          </a:xfrm>
          <a:prstGeom prst="roundRect">
            <a:avLst/>
          </a:prstGeom>
          <a:solidFill>
            <a:srgbClr val="FF3300">
              <a:alpha val="49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GB" sz="1600" i="1" u="none" dirty="0" err="1" smtClean="0">
                <a:latin typeface="Arial" pitchFamily="34" charset="0"/>
                <a:cs typeface="Arial" pitchFamily="34" charset="0"/>
              </a:rPr>
              <a:t>f</a:t>
            </a:r>
            <a:r>
              <a:rPr lang="en-GB" sz="1600" i="1" baseline="-25000" dirty="0" err="1" smtClean="0">
                <a:latin typeface="Arial" pitchFamily="34" charset="0"/>
                <a:cs typeface="Arial" pitchFamily="34" charset="0"/>
              </a:rPr>
              <a:t>e</a:t>
            </a:r>
            <a:r>
              <a:rPr lang="en-GB" sz="1600" i="1" dirty="0" smtClean="0">
                <a:latin typeface="Arial" pitchFamily="34" charset="0"/>
                <a:cs typeface="Arial" pitchFamily="34" charset="0"/>
              </a:rPr>
              <a:t> </a:t>
            </a:r>
            <a:r>
              <a:rPr lang="en-GB" sz="1600" u="none" dirty="0" smtClean="0">
                <a:latin typeface="Arial" pitchFamily="34" charset="0"/>
                <a:cs typeface="Arial" pitchFamily="34" charset="0"/>
              </a:rPr>
              <a:t>(</a:t>
            </a:r>
            <a:r>
              <a:rPr lang="en-GB" sz="1600" i="1" u="none" dirty="0" err="1" smtClean="0">
                <a:latin typeface="Arial" pitchFamily="34" charset="0"/>
                <a:cs typeface="Arial" pitchFamily="34" charset="0"/>
              </a:rPr>
              <a:t>e|Q</a:t>
            </a:r>
            <a:r>
              <a:rPr lang="en-GB" sz="1600" i="1" u="none" baseline="-25000" dirty="0" err="1" smtClean="0">
                <a:latin typeface="Arial" pitchFamily="34" charset="0"/>
                <a:cs typeface="Arial" pitchFamily="34" charset="0"/>
              </a:rPr>
              <a:t>p</a:t>
            </a:r>
            <a:r>
              <a:rPr lang="en-GB" sz="1600" u="none" dirty="0" smtClean="0">
                <a:latin typeface="Arial" pitchFamily="34" charset="0"/>
                <a:cs typeface="Arial" pitchFamily="34" charset="0"/>
              </a:rPr>
              <a:t>) </a:t>
            </a:r>
            <a:r>
              <a:rPr lang="en-GB" sz="1600" u="none" dirty="0" smtClean="0">
                <a:latin typeface="Arial" pitchFamily="34" charset="0"/>
                <a:cs typeface="Arial" pitchFamily="34" charset="0"/>
              </a:rPr>
              <a:t>is computed by assuming that  </a:t>
            </a:r>
            <a:r>
              <a:rPr lang="en-GB" sz="1600" i="1" u="none" dirty="0" err="1" smtClean="0">
                <a:latin typeface="Arial" pitchFamily="34" charset="0"/>
                <a:cs typeface="Arial" pitchFamily="34" charset="0"/>
              </a:rPr>
              <a:t>f</a:t>
            </a:r>
            <a:r>
              <a:rPr lang="en-GB" sz="1600" i="1" baseline="-25000" dirty="0" err="1" smtClean="0">
                <a:latin typeface="Arial" pitchFamily="34" charset="0"/>
                <a:cs typeface="Arial" pitchFamily="34" charset="0"/>
              </a:rPr>
              <a:t>e</a:t>
            </a:r>
            <a:r>
              <a:rPr lang="en-GB" sz="1600" u="none" dirty="0" smtClean="0">
                <a:latin typeface="Arial" pitchFamily="34" charset="0"/>
                <a:cs typeface="Arial" pitchFamily="34" charset="0"/>
              </a:rPr>
              <a:t>(</a:t>
            </a:r>
            <a:r>
              <a:rPr lang="en-GB" sz="1600" i="1" u="none" dirty="0" err="1" smtClean="0">
                <a:latin typeface="Arial" pitchFamily="34" charset="0"/>
                <a:cs typeface="Arial" pitchFamily="34" charset="0"/>
              </a:rPr>
              <a:t>e,Q</a:t>
            </a:r>
            <a:r>
              <a:rPr lang="en-GB" sz="1600" i="1" u="none" baseline="-25000" dirty="0" err="1" smtClean="0">
                <a:latin typeface="Arial" pitchFamily="34" charset="0"/>
                <a:cs typeface="Arial" pitchFamily="34" charset="0"/>
              </a:rPr>
              <a:t>p</a:t>
            </a:r>
            <a:r>
              <a:rPr lang="en-GB" sz="1600" u="none" dirty="0" smtClean="0">
                <a:latin typeface="Arial" pitchFamily="34" charset="0"/>
                <a:cs typeface="Arial" pitchFamily="34" charset="0"/>
              </a:rPr>
              <a:t>) </a:t>
            </a:r>
            <a:r>
              <a:rPr lang="en-GB" sz="1600" u="none" dirty="0" smtClean="0">
                <a:latin typeface="Arial" pitchFamily="34" charset="0"/>
                <a:cs typeface="Arial" pitchFamily="34" charset="0"/>
              </a:rPr>
              <a:t>is </a:t>
            </a:r>
            <a:r>
              <a:rPr lang="en-GB" sz="1600" u="none" dirty="0" err="1" smtClean="0">
                <a:latin typeface="Arial" pitchFamily="34" charset="0"/>
                <a:cs typeface="Arial" pitchFamily="34" charset="0"/>
              </a:rPr>
              <a:t>bivariate</a:t>
            </a:r>
            <a:r>
              <a:rPr lang="en-GB" sz="1600" u="none" dirty="0" smtClean="0">
                <a:latin typeface="Arial" pitchFamily="34" charset="0"/>
                <a:cs typeface="Arial" pitchFamily="34" charset="0"/>
              </a:rPr>
              <a:t> meta-Gaussian</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8" name="Freccia bidirezionale verticale 47"/>
          <p:cNvSpPr/>
          <p:nvPr/>
        </p:nvSpPr>
        <p:spPr bwMode="auto">
          <a:xfrm>
            <a:off x="5580112" y="2636912"/>
            <a:ext cx="288032" cy="504056"/>
          </a:xfrm>
          <a:prstGeom prst="upDownArrow">
            <a:avLst/>
          </a:prstGeom>
          <a:solidFill>
            <a:srgbClr val="FF3300">
              <a:alpha val="49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sng" strike="noStrike" cap="none" normalizeH="0" baseline="0" smtClean="0">
              <a:ln>
                <a:noFill/>
              </a:ln>
              <a:solidFill>
                <a:schemeClr val="tx1"/>
              </a:solidFill>
              <a:effectLst/>
              <a:latin typeface="Arial" charset="0"/>
            </a:endParaRPr>
          </a:p>
        </p:txBody>
      </p:sp>
      <p:pic>
        <p:nvPicPr>
          <p:cNvPr id="24" name="Immagine 23" descr="mobra.jpeg"/>
          <p:cNvPicPr>
            <a:picLocks noChangeAspect="1"/>
          </p:cNvPicPr>
          <p:nvPr/>
        </p:nvPicPr>
        <p:blipFill>
          <a:blip r:embed="rId2" cstate="print"/>
          <a:stretch>
            <a:fillRect/>
          </a:stretch>
        </p:blipFill>
        <p:spPr>
          <a:xfrm>
            <a:off x="144016" y="1999231"/>
            <a:ext cx="2627784" cy="602490"/>
          </a:xfrm>
          <a:prstGeom prst="rect">
            <a:avLst/>
          </a:prstGeom>
        </p:spPr>
      </p:pic>
      <p:sp>
        <p:nvSpPr>
          <p:cNvPr id="51" name="Rettangolo 50"/>
          <p:cNvSpPr/>
          <p:nvPr/>
        </p:nvSpPr>
        <p:spPr>
          <a:xfrm>
            <a:off x="107504" y="2492896"/>
            <a:ext cx="2614818" cy="338554"/>
          </a:xfrm>
          <a:prstGeom prst="rect">
            <a:avLst/>
          </a:prstGeom>
        </p:spPr>
        <p:txBody>
          <a:bodyPr wrap="none">
            <a:spAutoFit/>
          </a:bodyPr>
          <a:lstStyle/>
          <a:p>
            <a:r>
              <a:rPr lang="en-GB" sz="1600" u="none" dirty="0" err="1" smtClean="0">
                <a:latin typeface="Arial" pitchFamily="34" charset="0"/>
                <a:cs typeface="Arial" pitchFamily="34" charset="0"/>
              </a:rPr>
              <a:t>Montanari</a:t>
            </a:r>
            <a:r>
              <a:rPr lang="en-GB" sz="1600" u="none" dirty="0" smtClean="0">
                <a:latin typeface="Arial" pitchFamily="34" charset="0"/>
                <a:cs typeface="Arial" pitchFamily="34" charset="0"/>
              </a:rPr>
              <a:t> and </a:t>
            </a:r>
            <a:r>
              <a:rPr lang="en-GB" sz="1600" u="none" dirty="0" err="1" smtClean="0">
                <a:latin typeface="Arial" pitchFamily="34" charset="0"/>
                <a:cs typeface="Arial" pitchFamily="34" charset="0"/>
              </a:rPr>
              <a:t>Brath</a:t>
            </a:r>
            <a:r>
              <a:rPr lang="en-GB" sz="1600" u="none" dirty="0" smtClean="0">
                <a:latin typeface="Arial" pitchFamily="34" charset="0"/>
                <a:cs typeface="Arial" pitchFamily="34" charset="0"/>
              </a:rPr>
              <a:t>, 2004</a:t>
            </a:r>
            <a:endParaRPr lang="en-GB"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2"/>
          <p:cNvSpPr>
            <a:spLocks noChangeArrowheads="1"/>
          </p:cNvSpPr>
          <p:nvPr/>
        </p:nvSpPr>
        <p:spPr bwMode="auto">
          <a:xfrm>
            <a:off x="0" y="852473"/>
            <a:ext cx="9144000" cy="576263"/>
          </a:xfrm>
          <a:prstGeom prst="rect">
            <a:avLst/>
          </a:prstGeom>
          <a:noFill/>
          <a:ln w="9525">
            <a:noFill/>
            <a:miter lim="800000"/>
            <a:headEnd/>
            <a:tailEnd/>
          </a:ln>
          <a:effectLst/>
        </p:spPr>
        <p:txBody>
          <a:bodyPr lIns="114264" tIns="114264" rIns="0" bIns="114264"/>
          <a:lstStyle/>
          <a:p>
            <a:pPr algn="ctr">
              <a:spcBef>
                <a:spcPct val="50000"/>
              </a:spcBef>
            </a:pPr>
            <a:r>
              <a:rPr lang="it-IT" b="1" dirty="0" err="1" smtClean="0">
                <a:solidFill>
                  <a:schemeClr val="bg1"/>
                </a:solidFill>
                <a:latin typeface="Verdana" pitchFamily="34" charset="0"/>
              </a:rPr>
              <a:t>Example</a:t>
            </a:r>
            <a:r>
              <a:rPr lang="it-IT" b="1" dirty="0" smtClean="0">
                <a:solidFill>
                  <a:schemeClr val="bg1"/>
                </a:solidFill>
                <a:latin typeface="Verdana" pitchFamily="34" charset="0"/>
              </a:rPr>
              <a:t>: Leo Creek at Fanano (Italy)</a:t>
            </a:r>
            <a:endParaRPr lang="it-IT" sz="1600" b="1" dirty="0">
              <a:solidFill>
                <a:schemeClr val="bg1"/>
              </a:solidFill>
              <a:latin typeface="Verdana" pitchFamily="34" charset="0"/>
            </a:endParaRPr>
          </a:p>
        </p:txBody>
      </p:sp>
      <p:sp>
        <p:nvSpPr>
          <p:cNvPr id="30" name="Rettangolo 29"/>
          <p:cNvSpPr/>
          <p:nvPr/>
        </p:nvSpPr>
        <p:spPr>
          <a:xfrm>
            <a:off x="214282" y="1560849"/>
            <a:ext cx="8424863" cy="5324535"/>
          </a:xfrm>
          <a:prstGeom prst="rect">
            <a:avLst/>
          </a:prstGeom>
        </p:spPr>
        <p:txBody>
          <a:bodyPr>
            <a:spAutoFit/>
          </a:bodyPr>
          <a:lstStyle/>
          <a:p>
            <a:pPr algn="just">
              <a:defRPr/>
            </a:pPr>
            <a:r>
              <a:rPr lang="en-GB" sz="1800" b="1" u="none" dirty="0" smtClean="0">
                <a:solidFill>
                  <a:schemeClr val="bg1"/>
                </a:solidFill>
              </a:rPr>
              <a:t>Basin area:</a:t>
            </a:r>
          </a:p>
          <a:p>
            <a:pPr algn="just">
              <a:defRPr/>
            </a:pPr>
            <a:r>
              <a:rPr lang="en-GB" sz="1800" b="1" dirty="0" smtClean="0">
                <a:solidFill>
                  <a:schemeClr val="bg1"/>
                </a:solidFill>
              </a:rPr>
              <a:t>35 km</a:t>
            </a:r>
            <a:r>
              <a:rPr lang="en-GB" sz="1800" b="1" baseline="30000" dirty="0" smtClean="0">
                <a:solidFill>
                  <a:schemeClr val="bg1"/>
                </a:solidFill>
              </a:rPr>
              <a:t>2</a:t>
            </a:r>
          </a:p>
          <a:p>
            <a:pPr algn="just">
              <a:defRPr/>
            </a:pPr>
            <a:endParaRPr lang="en-GB" sz="1800" b="1" u="none" baseline="30000" dirty="0" smtClean="0">
              <a:solidFill>
                <a:schemeClr val="bg1"/>
              </a:solidFill>
            </a:endParaRPr>
          </a:p>
          <a:p>
            <a:pPr algn="just">
              <a:defRPr/>
            </a:pPr>
            <a:endParaRPr lang="en-GB" sz="1800" u="none" baseline="30000" dirty="0" smtClean="0">
              <a:solidFill>
                <a:schemeClr val="bg1"/>
              </a:solidFill>
            </a:endParaRPr>
          </a:p>
          <a:p>
            <a:pPr algn="just">
              <a:defRPr/>
            </a:pPr>
            <a:r>
              <a:rPr lang="en-GB" sz="1800" b="1" dirty="0" smtClean="0">
                <a:solidFill>
                  <a:schemeClr val="bg1"/>
                </a:solidFill>
              </a:rPr>
              <a:t>Main stream length:</a:t>
            </a:r>
          </a:p>
          <a:p>
            <a:pPr algn="just">
              <a:defRPr/>
            </a:pPr>
            <a:r>
              <a:rPr lang="en-GB" sz="1800" b="1" dirty="0" smtClean="0">
                <a:solidFill>
                  <a:schemeClr val="bg1"/>
                </a:solidFill>
              </a:rPr>
              <a:t>10 km</a:t>
            </a:r>
            <a:endParaRPr lang="en-GB" sz="1800" b="1" baseline="30000" dirty="0" smtClean="0">
              <a:solidFill>
                <a:schemeClr val="bg1"/>
              </a:solidFill>
            </a:endParaRPr>
          </a:p>
          <a:p>
            <a:pPr algn="just">
              <a:defRPr/>
            </a:pPr>
            <a:endParaRPr lang="en-GB" sz="1800" u="none" dirty="0" smtClean="0">
              <a:solidFill>
                <a:schemeClr val="bg1"/>
              </a:solidFill>
            </a:endParaRPr>
          </a:p>
          <a:p>
            <a:pPr algn="just">
              <a:defRPr/>
            </a:pPr>
            <a:r>
              <a:rPr lang="en-GB" sz="1800" b="1" dirty="0" smtClean="0">
                <a:solidFill>
                  <a:schemeClr val="bg1"/>
                </a:solidFill>
              </a:rPr>
              <a:t>Max altitude:</a:t>
            </a:r>
          </a:p>
          <a:p>
            <a:pPr algn="just">
              <a:defRPr/>
            </a:pPr>
            <a:r>
              <a:rPr lang="en-GB" sz="1800" b="1" dirty="0" smtClean="0">
                <a:solidFill>
                  <a:schemeClr val="bg1"/>
                </a:solidFill>
              </a:rPr>
              <a:t>1768 m </a:t>
            </a:r>
            <a:r>
              <a:rPr lang="en-GB" sz="1800" b="1" dirty="0" err="1" smtClean="0">
                <a:solidFill>
                  <a:schemeClr val="bg1"/>
                </a:solidFill>
              </a:rPr>
              <a:t>slm</a:t>
            </a:r>
            <a:endParaRPr lang="en-GB" sz="1800" b="1" dirty="0" smtClean="0">
              <a:solidFill>
                <a:schemeClr val="bg1"/>
              </a:solidFill>
            </a:endParaRPr>
          </a:p>
          <a:p>
            <a:pPr algn="just">
              <a:defRPr/>
            </a:pPr>
            <a:endParaRPr lang="en-GB" sz="1800" b="1" baseline="30000" dirty="0" smtClean="0">
              <a:solidFill>
                <a:schemeClr val="bg1"/>
              </a:solidFill>
            </a:endParaRPr>
          </a:p>
          <a:p>
            <a:pPr algn="just">
              <a:defRPr/>
            </a:pPr>
            <a:r>
              <a:rPr lang="en-GB" sz="1800" b="1" dirty="0" smtClean="0">
                <a:solidFill>
                  <a:schemeClr val="bg1"/>
                </a:solidFill>
              </a:rPr>
              <a:t>Mean flow: </a:t>
            </a:r>
          </a:p>
          <a:p>
            <a:pPr algn="just">
              <a:defRPr/>
            </a:pPr>
            <a:r>
              <a:rPr lang="en-GB" sz="1800" b="1" dirty="0" smtClean="0">
                <a:solidFill>
                  <a:schemeClr val="bg1"/>
                </a:solidFill>
              </a:rPr>
              <a:t>5 m</a:t>
            </a:r>
            <a:r>
              <a:rPr lang="en-GB" sz="1800" b="1" baseline="30000" dirty="0" smtClean="0">
                <a:solidFill>
                  <a:schemeClr val="bg1"/>
                </a:solidFill>
              </a:rPr>
              <a:t>3</a:t>
            </a:r>
            <a:r>
              <a:rPr lang="en-GB" sz="1800" b="1" dirty="0" smtClean="0">
                <a:solidFill>
                  <a:schemeClr val="bg1"/>
                </a:solidFill>
              </a:rPr>
              <a:t>/s</a:t>
            </a:r>
          </a:p>
          <a:p>
            <a:pPr algn="just">
              <a:defRPr/>
            </a:pPr>
            <a:endParaRPr lang="en-GB" sz="1800" b="1" dirty="0" smtClean="0">
              <a:solidFill>
                <a:schemeClr val="bg1"/>
              </a:solidFill>
            </a:endParaRPr>
          </a:p>
          <a:p>
            <a:pPr algn="just">
              <a:defRPr/>
            </a:pPr>
            <a:r>
              <a:rPr lang="en-GB" sz="1800" b="1" dirty="0" smtClean="0">
                <a:solidFill>
                  <a:schemeClr val="bg1"/>
                </a:solidFill>
              </a:rPr>
              <a:t>Calibration:</a:t>
            </a:r>
          </a:p>
          <a:p>
            <a:pPr algn="just">
              <a:defRPr/>
            </a:pPr>
            <a:r>
              <a:rPr lang="en-GB" sz="1800" b="1" dirty="0" smtClean="0">
                <a:solidFill>
                  <a:schemeClr val="bg1"/>
                </a:solidFill>
              </a:rPr>
              <a:t>NE=0.62</a:t>
            </a:r>
          </a:p>
          <a:p>
            <a:pPr algn="just">
              <a:defRPr/>
            </a:pPr>
            <a:endParaRPr lang="en-GB" sz="1800" b="1" dirty="0" smtClean="0">
              <a:solidFill>
                <a:schemeClr val="bg1"/>
              </a:solidFill>
            </a:endParaRPr>
          </a:p>
          <a:p>
            <a:pPr algn="just">
              <a:defRPr/>
            </a:pPr>
            <a:endParaRPr lang="en-GB" sz="1800" b="1" dirty="0" smtClean="0">
              <a:solidFill>
                <a:schemeClr val="bg1"/>
              </a:solidFill>
            </a:endParaRPr>
          </a:p>
          <a:p>
            <a:pPr algn="just">
              <a:defRPr/>
            </a:pPr>
            <a:r>
              <a:rPr lang="en-GB" sz="1600" b="1" dirty="0" smtClean="0">
                <a:solidFill>
                  <a:schemeClr val="bg1"/>
                </a:solidFill>
              </a:rPr>
              <a:t>(Courtesy by: Elena </a:t>
            </a:r>
            <a:r>
              <a:rPr lang="en-GB" sz="1600" b="1" dirty="0" err="1" smtClean="0">
                <a:solidFill>
                  <a:schemeClr val="bg1"/>
                </a:solidFill>
              </a:rPr>
              <a:t>Montosi</a:t>
            </a:r>
            <a:r>
              <a:rPr lang="en-GB" sz="1600" b="1" dirty="0" smtClean="0">
                <a:solidFill>
                  <a:schemeClr val="bg1"/>
                </a:solidFill>
              </a:rPr>
              <a:t>)</a:t>
            </a:r>
          </a:p>
          <a:p>
            <a:pPr algn="just">
              <a:defRPr/>
            </a:pPr>
            <a:endParaRPr lang="en-GB" sz="1800" b="1" dirty="0" smtClean="0">
              <a:solidFill>
                <a:schemeClr val="bg1"/>
              </a:solidFill>
            </a:endParaRPr>
          </a:p>
          <a:p>
            <a:pPr algn="just">
              <a:defRPr/>
            </a:pPr>
            <a:endParaRPr lang="en-GB" sz="1800" u="none" dirty="0" smtClean="0">
              <a:solidFill>
                <a:schemeClr val="bg1"/>
              </a:solidFill>
            </a:endParaRPr>
          </a:p>
        </p:txBody>
      </p:sp>
      <p:pic>
        <p:nvPicPr>
          <p:cNvPr id="7" name="Immagine 6" descr="leo1.jpg"/>
          <p:cNvPicPr>
            <a:picLocks noChangeAspect="1"/>
          </p:cNvPicPr>
          <p:nvPr/>
        </p:nvPicPr>
        <p:blipFill>
          <a:blip r:embed="rId2" cstate="print"/>
          <a:stretch>
            <a:fillRect/>
          </a:stretch>
        </p:blipFill>
        <p:spPr>
          <a:xfrm>
            <a:off x="3059832" y="1700808"/>
            <a:ext cx="5596128" cy="4359021"/>
          </a:xfrm>
          <a:prstGeom prst="rect">
            <a:avLst/>
          </a:prstGeom>
        </p:spPr>
      </p:pic>
      <p:pic>
        <p:nvPicPr>
          <p:cNvPr id="11" name="Immagine 10" descr="leo2.jpg"/>
          <p:cNvPicPr>
            <a:picLocks noChangeAspect="1"/>
          </p:cNvPicPr>
          <p:nvPr/>
        </p:nvPicPr>
        <p:blipFill>
          <a:blip r:embed="rId3" cstate="print"/>
          <a:stretch>
            <a:fillRect/>
          </a:stretch>
        </p:blipFill>
        <p:spPr>
          <a:xfrm>
            <a:off x="2987824" y="1715860"/>
            <a:ext cx="6062472" cy="4326636"/>
          </a:xfrm>
          <a:prstGeom prst="rect">
            <a:avLst/>
          </a:prstGeom>
        </p:spPr>
      </p:pic>
      <p:pic>
        <p:nvPicPr>
          <p:cNvPr id="12" name="Immagine 11" descr="leo3.jpg"/>
          <p:cNvPicPr>
            <a:picLocks noChangeAspect="1"/>
          </p:cNvPicPr>
          <p:nvPr/>
        </p:nvPicPr>
        <p:blipFill>
          <a:blip r:embed="rId4" cstate="print"/>
          <a:stretch>
            <a:fillRect/>
          </a:stretch>
        </p:blipFill>
        <p:spPr>
          <a:xfrm>
            <a:off x="2812860" y="1700808"/>
            <a:ext cx="6295644" cy="43460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925911" y="3068960"/>
            <a:ext cx="4814441" cy="3130000"/>
          </a:xfrm>
          <a:prstGeom prst="rect">
            <a:avLst/>
          </a:prstGeom>
          <a:noFill/>
          <a:ln w="9525">
            <a:noFill/>
            <a:miter lim="800000"/>
            <a:headEnd/>
            <a:tailEnd/>
          </a:ln>
          <a:effectLst/>
        </p:spPr>
      </p:pic>
      <p:sp>
        <p:nvSpPr>
          <p:cNvPr id="17" name="Rectangle 2"/>
          <p:cNvSpPr>
            <a:spLocks noChangeArrowheads="1"/>
          </p:cNvSpPr>
          <p:nvPr/>
        </p:nvSpPr>
        <p:spPr bwMode="auto">
          <a:xfrm>
            <a:off x="0" y="852473"/>
            <a:ext cx="9144000" cy="576263"/>
          </a:xfrm>
          <a:prstGeom prst="rect">
            <a:avLst/>
          </a:prstGeom>
          <a:noFill/>
          <a:ln w="9525">
            <a:noFill/>
            <a:miter lim="800000"/>
            <a:headEnd/>
            <a:tailEnd/>
          </a:ln>
          <a:effectLst/>
        </p:spPr>
        <p:txBody>
          <a:bodyPr lIns="114264" tIns="114264" rIns="0" bIns="114264"/>
          <a:lstStyle/>
          <a:p>
            <a:pPr algn="ctr">
              <a:spcBef>
                <a:spcPct val="50000"/>
              </a:spcBef>
            </a:pPr>
            <a:r>
              <a:rPr lang="it-IT" b="1" dirty="0" err="1" smtClean="0">
                <a:solidFill>
                  <a:schemeClr val="bg1"/>
                </a:solidFill>
                <a:latin typeface="Verdana" pitchFamily="34" charset="0"/>
              </a:rPr>
              <a:t>Estimation</a:t>
            </a:r>
            <a:r>
              <a:rPr lang="it-IT" b="1" dirty="0" smtClean="0">
                <a:solidFill>
                  <a:schemeClr val="bg1"/>
                </a:solidFill>
                <a:latin typeface="Verdana" pitchFamily="34" charset="0"/>
              </a:rPr>
              <a:t> </a:t>
            </a:r>
            <a:r>
              <a:rPr lang="it-IT" b="1" dirty="0" err="1" smtClean="0">
                <a:solidFill>
                  <a:schemeClr val="bg1"/>
                </a:solidFill>
                <a:latin typeface="Verdana" pitchFamily="34" charset="0"/>
              </a:rPr>
              <a:t>of</a:t>
            </a:r>
            <a:r>
              <a:rPr lang="it-IT" b="1" dirty="0" smtClean="0">
                <a:solidFill>
                  <a:schemeClr val="bg1"/>
                </a:solidFill>
                <a:latin typeface="Verdana" pitchFamily="34" charset="0"/>
              </a:rPr>
              <a:t> the </a:t>
            </a:r>
            <a:r>
              <a:rPr lang="it-IT" b="1" dirty="0" err="1" smtClean="0">
                <a:solidFill>
                  <a:schemeClr val="bg1"/>
                </a:solidFill>
                <a:latin typeface="Verdana" pitchFamily="34" charset="0"/>
              </a:rPr>
              <a:t>predictive</a:t>
            </a:r>
            <a:r>
              <a:rPr lang="it-IT" b="1" dirty="0" smtClean="0">
                <a:solidFill>
                  <a:schemeClr val="bg1"/>
                </a:solidFill>
                <a:latin typeface="Verdana" pitchFamily="34" charset="0"/>
              </a:rPr>
              <a:t> </a:t>
            </a:r>
            <a:r>
              <a:rPr lang="it-IT" b="1" dirty="0" err="1" smtClean="0">
                <a:solidFill>
                  <a:schemeClr val="bg1"/>
                </a:solidFill>
                <a:latin typeface="Verdana" pitchFamily="34" charset="0"/>
              </a:rPr>
              <a:t>distribution</a:t>
            </a:r>
            <a:endParaRPr lang="it-IT" sz="1600" b="1" dirty="0">
              <a:solidFill>
                <a:schemeClr val="bg1"/>
              </a:solidFill>
              <a:latin typeface="Verdana" pitchFamily="34" charset="0"/>
            </a:endParaRPr>
          </a:p>
        </p:txBody>
      </p:sp>
      <p:sp>
        <p:nvSpPr>
          <p:cNvPr id="30" name="Rettangolo 29"/>
          <p:cNvSpPr/>
          <p:nvPr/>
        </p:nvSpPr>
        <p:spPr>
          <a:xfrm>
            <a:off x="361979" y="1783099"/>
            <a:ext cx="8424863" cy="1477328"/>
          </a:xfrm>
          <a:prstGeom prst="rect">
            <a:avLst/>
          </a:prstGeom>
        </p:spPr>
        <p:txBody>
          <a:bodyPr>
            <a:spAutoFit/>
          </a:bodyPr>
          <a:lstStyle/>
          <a:p>
            <a:pPr algn="just">
              <a:defRPr/>
            </a:pPr>
            <a:r>
              <a:rPr lang="en-GB" sz="1800" u="none" dirty="0" smtClean="0">
                <a:solidFill>
                  <a:srgbClr val="FFFF00"/>
                </a:solidFill>
              </a:rPr>
              <a:t>Rainfall runoff model</a:t>
            </a:r>
            <a:r>
              <a:rPr lang="en-GB" sz="1800" u="none" dirty="0" smtClean="0">
                <a:solidFill>
                  <a:schemeClr val="bg1"/>
                </a:solidFill>
              </a:rPr>
              <a:t>: AFFDEF – Daily time scale – Conceptual , 7 parameters</a:t>
            </a:r>
          </a:p>
          <a:p>
            <a:pPr algn="just">
              <a:defRPr/>
            </a:pPr>
            <a:r>
              <a:rPr lang="en-GB" sz="1800" u="none" dirty="0" smtClean="0">
                <a:solidFill>
                  <a:srgbClr val="FFFF00"/>
                </a:solidFill>
              </a:rPr>
              <a:t>Parameter distribution</a:t>
            </a:r>
            <a:r>
              <a:rPr lang="en-GB" sz="1800" u="none" dirty="0" smtClean="0">
                <a:solidFill>
                  <a:schemeClr val="bg1"/>
                </a:solidFill>
              </a:rPr>
              <a:t>: estimated by using DREAM (</a:t>
            </a:r>
            <a:r>
              <a:rPr lang="en-GB" sz="1800" u="none" dirty="0" err="1" smtClean="0">
                <a:solidFill>
                  <a:schemeClr val="bg1"/>
                </a:solidFill>
              </a:rPr>
              <a:t>Vrugt</a:t>
            </a:r>
            <a:r>
              <a:rPr lang="en-GB" sz="1800" u="none" dirty="0" smtClean="0">
                <a:solidFill>
                  <a:schemeClr val="bg1"/>
                </a:solidFill>
              </a:rPr>
              <a:t> and Robinson, 2007)</a:t>
            </a:r>
          </a:p>
          <a:p>
            <a:pPr algn="just">
              <a:defRPr/>
            </a:pPr>
            <a:r>
              <a:rPr lang="en-GB" sz="1800" dirty="0" smtClean="0">
                <a:solidFill>
                  <a:srgbClr val="FFFF00"/>
                </a:solidFill>
              </a:rPr>
              <a:t>Generation of random samples of model error</a:t>
            </a:r>
            <a:r>
              <a:rPr lang="en-GB" sz="1800" dirty="0" smtClean="0">
                <a:solidFill>
                  <a:schemeClr val="bg1"/>
                </a:solidFill>
              </a:rPr>
              <a:t>: by using the meta – Gaussian approach (</a:t>
            </a:r>
            <a:r>
              <a:rPr lang="en-GB" sz="1800" dirty="0" err="1" smtClean="0">
                <a:solidFill>
                  <a:schemeClr val="bg1"/>
                </a:solidFill>
              </a:rPr>
              <a:t>Montanari</a:t>
            </a:r>
            <a:r>
              <a:rPr lang="en-GB" sz="1800" dirty="0" smtClean="0">
                <a:solidFill>
                  <a:schemeClr val="bg1"/>
                </a:solidFill>
              </a:rPr>
              <a:t> and </a:t>
            </a:r>
            <a:r>
              <a:rPr lang="en-GB" sz="1800" dirty="0" err="1" smtClean="0">
                <a:solidFill>
                  <a:schemeClr val="bg1"/>
                </a:solidFill>
              </a:rPr>
              <a:t>Brath</a:t>
            </a:r>
            <a:r>
              <a:rPr lang="en-GB" sz="1800" dirty="0" smtClean="0">
                <a:solidFill>
                  <a:schemeClr val="bg1"/>
                </a:solidFill>
              </a:rPr>
              <a:t>, 2004; </a:t>
            </a:r>
            <a:r>
              <a:rPr lang="en-GB" sz="1800" dirty="0" err="1" smtClean="0">
                <a:solidFill>
                  <a:schemeClr val="bg1"/>
                </a:solidFill>
              </a:rPr>
              <a:t>Montanari</a:t>
            </a:r>
            <a:r>
              <a:rPr lang="en-GB" sz="1800" dirty="0" smtClean="0">
                <a:solidFill>
                  <a:schemeClr val="bg1"/>
                </a:solidFill>
              </a:rPr>
              <a:t> and </a:t>
            </a:r>
            <a:r>
              <a:rPr lang="en-GB" sz="1800" dirty="0" err="1" smtClean="0">
                <a:solidFill>
                  <a:schemeClr val="bg1"/>
                </a:solidFill>
              </a:rPr>
              <a:t>Grossi</a:t>
            </a:r>
            <a:r>
              <a:rPr lang="en-GB" sz="1800" dirty="0" smtClean="0">
                <a:solidFill>
                  <a:schemeClr val="bg1"/>
                </a:solidFill>
              </a:rPr>
              <a:t>, 2008).</a:t>
            </a:r>
          </a:p>
          <a:p>
            <a:pPr algn="just">
              <a:defRPr/>
            </a:pPr>
            <a:endParaRPr lang="en-GB" sz="1800" dirty="0" smtClean="0">
              <a:solidFill>
                <a:schemeClr val="bg1"/>
              </a:solidFill>
            </a:endParaRPr>
          </a:p>
        </p:txBody>
      </p:sp>
      <p:pic>
        <p:nvPicPr>
          <p:cNvPr id="1027" name="Picture 3"/>
          <p:cNvPicPr>
            <a:picLocks noChangeAspect="1" noChangeArrowheads="1"/>
          </p:cNvPicPr>
          <p:nvPr/>
        </p:nvPicPr>
        <p:blipFill>
          <a:blip r:embed="rId3" cstate="print"/>
          <a:srcRect/>
          <a:stretch>
            <a:fillRect/>
          </a:stretch>
        </p:blipFill>
        <p:spPr bwMode="auto">
          <a:xfrm>
            <a:off x="2914452" y="3082719"/>
            <a:ext cx="4813200" cy="3129193"/>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2882450" y="3066579"/>
            <a:ext cx="4857902" cy="315803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0" y="908521"/>
            <a:ext cx="9144000" cy="576263"/>
          </a:xfrm>
          <a:prstGeom prst="rect">
            <a:avLst/>
          </a:prstGeom>
          <a:noFill/>
          <a:ln w="9525">
            <a:noFill/>
            <a:miter lim="800000"/>
            <a:headEnd/>
            <a:tailEnd/>
          </a:ln>
          <a:effectLst/>
        </p:spPr>
        <p:txBody>
          <a:bodyPr lIns="114264" tIns="114264" rIns="0" bIns="114264"/>
          <a:lstStyle/>
          <a:p>
            <a:pPr algn="ctr">
              <a:spcBef>
                <a:spcPct val="50000"/>
              </a:spcBef>
            </a:pPr>
            <a:r>
              <a:rPr lang="it-IT" b="1" dirty="0" err="1" smtClean="0">
                <a:solidFill>
                  <a:schemeClr val="bg1"/>
                </a:solidFill>
                <a:latin typeface="Verdana" pitchFamily="34" charset="0"/>
              </a:rPr>
              <a:t>Research</a:t>
            </a:r>
            <a:r>
              <a:rPr lang="it-IT" b="1" dirty="0" smtClean="0">
                <a:solidFill>
                  <a:schemeClr val="bg1"/>
                </a:solidFill>
                <a:latin typeface="Verdana" pitchFamily="34" charset="0"/>
              </a:rPr>
              <a:t> </a:t>
            </a:r>
            <a:r>
              <a:rPr lang="it-IT" b="1" dirty="0" err="1" smtClean="0">
                <a:solidFill>
                  <a:schemeClr val="bg1"/>
                </a:solidFill>
                <a:latin typeface="Verdana" pitchFamily="34" charset="0"/>
              </a:rPr>
              <a:t>challenges</a:t>
            </a:r>
            <a:endParaRPr lang="it-IT" sz="1600" b="1" dirty="0">
              <a:solidFill>
                <a:schemeClr val="bg1"/>
              </a:solidFill>
              <a:latin typeface="Verdana" pitchFamily="34" charset="0"/>
            </a:endParaRPr>
          </a:p>
        </p:txBody>
      </p:sp>
      <p:sp>
        <p:nvSpPr>
          <p:cNvPr id="157700" name="Text Box 4"/>
          <p:cNvSpPr txBox="1">
            <a:spLocks noChangeArrowheads="1"/>
          </p:cNvSpPr>
          <p:nvPr/>
        </p:nvSpPr>
        <p:spPr bwMode="auto">
          <a:xfrm>
            <a:off x="217488" y="1846745"/>
            <a:ext cx="8821737" cy="3914918"/>
          </a:xfrm>
          <a:prstGeom prst="rect">
            <a:avLst/>
          </a:prstGeom>
          <a:noFill/>
          <a:ln w="9525" algn="ctr">
            <a:noFill/>
            <a:miter lim="800000"/>
            <a:headEnd/>
            <a:tailEnd/>
          </a:ln>
          <a:effectLst/>
        </p:spPr>
        <p:txBody>
          <a:bodyPr>
            <a:spAutoFit/>
          </a:bodyPr>
          <a:lstStyle/>
          <a:p>
            <a:pPr defTabSz="900113">
              <a:lnSpc>
                <a:spcPct val="90000"/>
              </a:lnSpc>
              <a:spcBef>
                <a:spcPct val="60000"/>
              </a:spcBef>
              <a:buSzPct val="150000"/>
              <a:tabLst>
                <a:tab pos="0" algn="l"/>
              </a:tabLst>
            </a:pPr>
            <a:r>
              <a:rPr lang="en-US" sz="1800" dirty="0" smtClean="0">
                <a:solidFill>
                  <a:schemeClr val="bg1"/>
                </a:solidFill>
              </a:rPr>
              <a:t>To include a </a:t>
            </a:r>
            <a:r>
              <a:rPr lang="en-US" sz="1800" dirty="0" smtClean="0">
                <a:solidFill>
                  <a:srgbClr val="FFFF00"/>
                </a:solidFill>
              </a:rPr>
              <a:t>physically-based model</a:t>
            </a:r>
            <a:r>
              <a:rPr lang="en-US" sz="1800" dirty="0" smtClean="0">
                <a:solidFill>
                  <a:schemeClr val="bg1"/>
                </a:solidFill>
              </a:rPr>
              <a:t> within a </a:t>
            </a:r>
            <a:r>
              <a:rPr lang="en-US" sz="1800" dirty="0" smtClean="0">
                <a:solidFill>
                  <a:srgbClr val="FFFF00"/>
                </a:solidFill>
              </a:rPr>
              <a:t>stochastic framework</a:t>
            </a:r>
            <a:r>
              <a:rPr lang="en-US" sz="1800" dirty="0" smtClean="0">
                <a:solidFill>
                  <a:schemeClr val="bg1"/>
                </a:solidFill>
              </a:rPr>
              <a:t> is in principle easy. Nevertheless, relevant research challenges need to be addressed:</a:t>
            </a:r>
            <a:endParaRPr lang="en-US" sz="1800" dirty="0">
              <a:solidFill>
                <a:schemeClr val="bg1"/>
              </a:solidFill>
            </a:endParaRPr>
          </a:p>
          <a:p>
            <a:pPr marL="711200" lvl="1" indent="-265113" defTabSz="900113">
              <a:lnSpc>
                <a:spcPct val="90000"/>
              </a:lnSpc>
              <a:spcBef>
                <a:spcPct val="60000"/>
              </a:spcBef>
              <a:buSzPct val="150000"/>
              <a:buFont typeface="Arial" pitchFamily="34" charset="0"/>
              <a:buChar char="•"/>
              <a:tabLst>
                <a:tab pos="0" algn="l"/>
              </a:tabLst>
            </a:pPr>
            <a:r>
              <a:rPr lang="en-US" sz="1800" dirty="0" smtClean="0">
                <a:solidFill>
                  <a:srgbClr val="FFFF00"/>
                </a:solidFill>
              </a:rPr>
              <a:t>numerical integration</a:t>
            </a:r>
            <a:r>
              <a:rPr lang="en-US" sz="1800" dirty="0" smtClean="0">
                <a:solidFill>
                  <a:schemeClr val="bg1"/>
                </a:solidFill>
              </a:rPr>
              <a:t> (e.g. by Monte Carlo method) </a:t>
            </a:r>
            <a:r>
              <a:rPr lang="en-US" sz="1800" dirty="0" smtClean="0">
                <a:solidFill>
                  <a:srgbClr val="FFFF00"/>
                </a:solidFill>
              </a:rPr>
              <a:t>is computationally intensive</a:t>
            </a:r>
            <a:r>
              <a:rPr lang="en-US" sz="1800" dirty="0" smtClean="0">
                <a:solidFill>
                  <a:schemeClr val="bg1"/>
                </a:solidFill>
              </a:rPr>
              <a:t> and may result </a:t>
            </a:r>
            <a:r>
              <a:rPr lang="en-US" sz="1800" dirty="0" smtClean="0">
                <a:solidFill>
                  <a:srgbClr val="FFFF00"/>
                </a:solidFill>
              </a:rPr>
              <a:t>prohibitive</a:t>
            </a:r>
            <a:r>
              <a:rPr lang="en-US" sz="1800" dirty="0" smtClean="0">
                <a:solidFill>
                  <a:schemeClr val="bg1"/>
                </a:solidFill>
              </a:rPr>
              <a:t> for </a:t>
            </a:r>
            <a:r>
              <a:rPr lang="en-US" sz="1800" dirty="0" smtClean="0">
                <a:solidFill>
                  <a:srgbClr val="FFFF00"/>
                </a:solidFill>
              </a:rPr>
              <a:t>spatially-distributed models</a:t>
            </a:r>
            <a:r>
              <a:rPr lang="en-US" sz="1800" dirty="0" smtClean="0">
                <a:solidFill>
                  <a:schemeClr val="bg1"/>
                </a:solidFill>
              </a:rPr>
              <a:t>. There is the need to develop efficient simulation schemes;</a:t>
            </a:r>
            <a:endParaRPr lang="en-US" sz="1800" dirty="0">
              <a:solidFill>
                <a:schemeClr val="bg1"/>
              </a:solidFill>
            </a:endParaRPr>
          </a:p>
          <a:p>
            <a:pPr marL="711200" lvl="1" indent="-265113" defTabSz="900113">
              <a:lnSpc>
                <a:spcPct val="90000"/>
              </a:lnSpc>
              <a:spcBef>
                <a:spcPct val="60000"/>
              </a:spcBef>
              <a:buSzPct val="150000"/>
              <a:buFont typeface="Arial" pitchFamily="34" charset="0"/>
              <a:buChar char="•"/>
              <a:tabLst>
                <a:tab pos="0" algn="l"/>
              </a:tabLst>
            </a:pPr>
            <a:r>
              <a:rPr lang="en-US" sz="1800" dirty="0" smtClean="0">
                <a:solidFill>
                  <a:schemeClr val="bg1"/>
                </a:solidFill>
              </a:rPr>
              <a:t>a relevant issue is the estimation of </a:t>
            </a:r>
            <a:r>
              <a:rPr lang="en-US" sz="1800" dirty="0" smtClean="0">
                <a:solidFill>
                  <a:srgbClr val="FFFF00"/>
                </a:solidFill>
              </a:rPr>
              <a:t>model structural uncertainty</a:t>
            </a:r>
            <a:r>
              <a:rPr lang="en-US" sz="1800" dirty="0" smtClean="0">
                <a:solidFill>
                  <a:schemeClr val="bg1"/>
                </a:solidFill>
              </a:rPr>
              <a:t>, namely, the estimation of the probability distribution </a:t>
            </a:r>
            <a:r>
              <a:rPr lang="en-US" i="1" dirty="0" smtClean="0">
                <a:solidFill>
                  <a:srgbClr val="FFFF00"/>
                </a:solidFill>
              </a:rPr>
              <a:t>f</a:t>
            </a:r>
            <a:r>
              <a:rPr lang="en-US" dirty="0" smtClean="0">
                <a:solidFill>
                  <a:srgbClr val="FFFF00"/>
                </a:solidFill>
              </a:rPr>
              <a:t>(</a:t>
            </a:r>
            <a:r>
              <a:rPr lang="en-US" i="1" dirty="0" smtClean="0">
                <a:solidFill>
                  <a:srgbClr val="FFFF00"/>
                </a:solidFill>
              </a:rPr>
              <a:t>e</a:t>
            </a:r>
            <a:r>
              <a:rPr lang="en-US" dirty="0" smtClean="0">
                <a:solidFill>
                  <a:srgbClr val="FFFF00"/>
                </a:solidFill>
              </a:rPr>
              <a:t>)</a:t>
            </a:r>
            <a:r>
              <a:rPr lang="en-US" sz="1800" dirty="0" smtClean="0">
                <a:solidFill>
                  <a:schemeClr val="bg1"/>
                </a:solidFill>
              </a:rPr>
              <a:t> of the model error. The literature has proposed a variety of different approaches, like the </a:t>
            </a:r>
            <a:r>
              <a:rPr lang="en-US" sz="1800" dirty="0" smtClean="0">
                <a:solidFill>
                  <a:srgbClr val="FFFF00"/>
                </a:solidFill>
              </a:rPr>
              <a:t>GLUE method</a:t>
            </a:r>
            <a:r>
              <a:rPr lang="en-US" sz="1800" dirty="0" smtClean="0">
                <a:solidFill>
                  <a:schemeClr val="bg1"/>
                </a:solidFill>
              </a:rPr>
              <a:t> (</a:t>
            </a:r>
            <a:r>
              <a:rPr lang="en-US" sz="1800" dirty="0" err="1" smtClean="0">
                <a:solidFill>
                  <a:schemeClr val="bg1"/>
                </a:solidFill>
              </a:rPr>
              <a:t>Beven</a:t>
            </a:r>
            <a:r>
              <a:rPr lang="en-US" sz="1800" dirty="0" smtClean="0">
                <a:solidFill>
                  <a:schemeClr val="bg1"/>
                </a:solidFill>
              </a:rPr>
              <a:t> and </a:t>
            </a:r>
            <a:r>
              <a:rPr lang="en-US" sz="1800" dirty="0" err="1" smtClean="0">
                <a:solidFill>
                  <a:schemeClr val="bg1"/>
                </a:solidFill>
              </a:rPr>
              <a:t>Binley</a:t>
            </a:r>
            <a:r>
              <a:rPr lang="en-US" sz="1800" dirty="0" smtClean="0">
                <a:solidFill>
                  <a:schemeClr val="bg1"/>
                </a:solidFill>
              </a:rPr>
              <a:t>, 1992), the </a:t>
            </a:r>
            <a:r>
              <a:rPr lang="en-US" sz="1800" dirty="0" smtClean="0">
                <a:solidFill>
                  <a:srgbClr val="FFFF00"/>
                </a:solidFill>
              </a:rPr>
              <a:t>meta-Gaussian model (</a:t>
            </a:r>
            <a:r>
              <a:rPr lang="en-US" sz="1800" dirty="0" err="1" smtClean="0">
                <a:solidFill>
                  <a:schemeClr val="bg1"/>
                </a:solidFill>
              </a:rPr>
              <a:t>Montanari</a:t>
            </a:r>
            <a:r>
              <a:rPr lang="en-US" sz="1800" dirty="0" smtClean="0">
                <a:solidFill>
                  <a:schemeClr val="bg1"/>
                </a:solidFill>
              </a:rPr>
              <a:t> and </a:t>
            </a:r>
            <a:r>
              <a:rPr lang="en-US" sz="1800" dirty="0" err="1" smtClean="0">
                <a:solidFill>
                  <a:schemeClr val="bg1"/>
                </a:solidFill>
              </a:rPr>
              <a:t>Brath</a:t>
            </a:r>
            <a:r>
              <a:rPr lang="en-US" sz="1800" dirty="0" smtClean="0">
                <a:solidFill>
                  <a:schemeClr val="bg1"/>
                </a:solidFill>
              </a:rPr>
              <a:t>, 2004; </a:t>
            </a:r>
            <a:r>
              <a:rPr lang="en-US" sz="1800" dirty="0" err="1" smtClean="0">
                <a:solidFill>
                  <a:schemeClr val="bg1"/>
                </a:solidFill>
              </a:rPr>
              <a:t>Montanari</a:t>
            </a:r>
            <a:r>
              <a:rPr lang="en-US" sz="1800" dirty="0" smtClean="0">
                <a:solidFill>
                  <a:schemeClr val="bg1"/>
                </a:solidFill>
              </a:rPr>
              <a:t> and </a:t>
            </a:r>
            <a:r>
              <a:rPr lang="en-US" sz="1800" dirty="0" err="1" smtClean="0">
                <a:solidFill>
                  <a:schemeClr val="bg1"/>
                </a:solidFill>
              </a:rPr>
              <a:t>Grossi</a:t>
            </a:r>
            <a:r>
              <a:rPr lang="en-US" sz="1800" dirty="0" smtClean="0">
                <a:solidFill>
                  <a:schemeClr val="bg1"/>
                </a:solidFill>
              </a:rPr>
              <a:t>, 2008),</a:t>
            </a:r>
            <a:r>
              <a:rPr lang="en-US" sz="1800" dirty="0" smtClean="0">
                <a:solidFill>
                  <a:srgbClr val="FFFF00"/>
                </a:solidFill>
              </a:rPr>
              <a:t> Bayesian Model Averaging</a:t>
            </a:r>
            <a:r>
              <a:rPr lang="en-US" sz="1800" dirty="0" smtClean="0">
                <a:solidFill>
                  <a:schemeClr val="bg1"/>
                </a:solidFill>
              </a:rPr>
              <a:t>. For </a:t>
            </a:r>
            <a:r>
              <a:rPr lang="en-US" sz="1800" dirty="0" err="1" smtClean="0">
                <a:solidFill>
                  <a:schemeClr val="bg1"/>
                </a:solidFill>
              </a:rPr>
              <a:t>focasting</a:t>
            </a:r>
            <a:r>
              <a:rPr lang="en-US" sz="1800" dirty="0" smtClean="0">
                <a:solidFill>
                  <a:schemeClr val="bg1"/>
                </a:solidFill>
              </a:rPr>
              <a:t>, </a:t>
            </a:r>
            <a:r>
              <a:rPr lang="en-US" sz="1800" dirty="0" err="1" smtClean="0">
                <a:solidFill>
                  <a:schemeClr val="bg1"/>
                </a:solidFill>
              </a:rPr>
              <a:t>Krzysztofowicz</a:t>
            </a:r>
            <a:r>
              <a:rPr lang="en-US" sz="1800" dirty="0" smtClean="0">
                <a:solidFill>
                  <a:schemeClr val="bg1"/>
                </a:solidFill>
              </a:rPr>
              <a:t> (2002) proposed the </a:t>
            </a:r>
            <a:r>
              <a:rPr lang="en-US" sz="1800" dirty="0" smtClean="0">
                <a:solidFill>
                  <a:srgbClr val="FFFF00"/>
                </a:solidFill>
              </a:rPr>
              <a:t>BFS method</a:t>
            </a:r>
            <a:r>
              <a:rPr lang="en-US" sz="1800" dirty="0" smtClean="0">
                <a:solidFill>
                  <a:schemeClr val="bg1"/>
                </a:solidFill>
              </a:rPr>
              <a:t>;</a:t>
            </a:r>
            <a:endParaRPr lang="en-US" sz="1800" dirty="0">
              <a:solidFill>
                <a:schemeClr val="bg1"/>
              </a:solidFill>
            </a:endParaRPr>
          </a:p>
          <a:p>
            <a:pPr marL="711200" lvl="1" indent="-265113" defTabSz="900113">
              <a:lnSpc>
                <a:spcPct val="90000"/>
              </a:lnSpc>
              <a:spcBef>
                <a:spcPct val="60000"/>
              </a:spcBef>
              <a:buSzPct val="150000"/>
              <a:buFont typeface="Arial" pitchFamily="34" charset="0"/>
              <a:buChar char="•"/>
              <a:tabLst>
                <a:tab pos="0" algn="l"/>
              </a:tabLst>
            </a:pPr>
            <a:r>
              <a:rPr lang="en-US" sz="1800" dirty="0" smtClean="0">
                <a:solidFill>
                  <a:schemeClr val="bg1"/>
                </a:solidFill>
              </a:rPr>
              <a:t>estimation of </a:t>
            </a:r>
            <a:r>
              <a:rPr lang="en-US" sz="1800" dirty="0" smtClean="0">
                <a:solidFill>
                  <a:srgbClr val="FFFF00"/>
                </a:solidFill>
              </a:rPr>
              <a:t>parameter uncertainty</a:t>
            </a:r>
            <a:r>
              <a:rPr lang="en-US" sz="1800" dirty="0" smtClean="0">
                <a:solidFill>
                  <a:schemeClr val="bg1"/>
                </a:solidFill>
              </a:rPr>
              <a:t> is a relevant challenge as well. A possibility is the </a:t>
            </a:r>
            <a:r>
              <a:rPr lang="en-US" sz="1800" dirty="0" smtClean="0">
                <a:solidFill>
                  <a:srgbClr val="FFFF00"/>
                </a:solidFill>
              </a:rPr>
              <a:t>DREAM</a:t>
            </a:r>
            <a:r>
              <a:rPr lang="en-US" sz="1800" dirty="0" smtClean="0">
                <a:solidFill>
                  <a:schemeClr val="bg1"/>
                </a:solidFill>
              </a:rPr>
              <a:t> algorithm (</a:t>
            </a:r>
            <a:r>
              <a:rPr lang="en-US" sz="1800" dirty="0" err="1" smtClean="0">
                <a:solidFill>
                  <a:schemeClr val="bg1"/>
                </a:solidFill>
              </a:rPr>
              <a:t>Vrugt</a:t>
            </a:r>
            <a:r>
              <a:rPr lang="en-US" sz="1800" dirty="0" smtClean="0">
                <a:solidFill>
                  <a:schemeClr val="bg1"/>
                </a:solidFill>
              </a:rPr>
              <a:t> and Robinson, 2007).</a:t>
            </a:r>
            <a:endParaRPr lang="en-US" sz="1800"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9"/>
          <p:cNvSpPr>
            <a:spLocks noGrp="1" noChangeArrowheads="1"/>
          </p:cNvSpPr>
          <p:nvPr>
            <p:ph type="body" idx="1"/>
          </p:nvPr>
        </p:nvSpPr>
        <p:spPr bwMode="auto">
          <a:xfrm>
            <a:off x="214313" y="1071546"/>
            <a:ext cx="8401050" cy="4768850"/>
          </a:xfrm>
          <a:ln>
            <a:miter lim="800000"/>
            <a:headEnd/>
            <a:tailEnd/>
          </a:ln>
        </p:spPr>
        <p:txBody>
          <a:bodyPr vert="horz" wrap="square" lIns="91440" tIns="45720" rIns="91440" bIns="45720" numCol="1" anchor="t" anchorCtr="0" compatLnSpc="1">
            <a:prstTxWarp prst="textNoShape">
              <a:avLst/>
            </a:prstTxWarp>
          </a:bodyPr>
          <a:lstStyle/>
          <a:p>
            <a:pPr algn="ctr" eaLnBrk="1" hangingPunct="1">
              <a:buFontTx/>
              <a:buNone/>
              <a:defRPr/>
            </a:pPr>
            <a:r>
              <a:rPr lang="en-GB" sz="2400" b="1" kern="1200" dirty="0" smtClean="0">
                <a:solidFill>
                  <a:schemeClr val="bg1"/>
                </a:solidFill>
                <a:latin typeface="Verdana" pitchFamily="34" charset="0"/>
              </a:rPr>
              <a:t>Uncertainty in hydrology today: a fashion?</a:t>
            </a:r>
          </a:p>
          <a:p>
            <a:pPr algn="ctr" eaLnBrk="1" hangingPunct="1">
              <a:buFontTx/>
              <a:buNone/>
              <a:defRPr/>
            </a:pPr>
            <a:endParaRPr lang="en-GB" sz="24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endParaRPr>
          </a:p>
          <a:p>
            <a:pPr algn="just" eaLnBrk="1" hangingPunct="1">
              <a:buFontTx/>
              <a:buNone/>
              <a:defRPr/>
            </a:pPr>
            <a:r>
              <a:rPr lang="en-GB" sz="1600" b="1" dirty="0" smtClean="0">
                <a:solidFill>
                  <a:schemeClr val="bg1"/>
                </a:solidFill>
              </a:rPr>
              <a:t>Google search </a:t>
            </a:r>
            <a:r>
              <a:rPr lang="en-GB" sz="1600" dirty="0" smtClean="0">
                <a:solidFill>
                  <a:schemeClr val="bg1"/>
                </a:solidFill>
              </a:rPr>
              <a:t>for:</a:t>
            </a:r>
          </a:p>
          <a:p>
            <a:pPr marL="457200" indent="-457200" algn="just" eaLnBrk="1" hangingPunct="1">
              <a:buFontTx/>
              <a:buAutoNum type="arabicParenR"/>
              <a:defRPr/>
            </a:pPr>
            <a:r>
              <a:rPr lang="en-GB" sz="1600" dirty="0" smtClean="0">
                <a:solidFill>
                  <a:schemeClr val="bg1"/>
                </a:solidFill>
              </a:rPr>
              <a:t>“uncertainty”:					32.400.000</a:t>
            </a:r>
          </a:p>
          <a:p>
            <a:pPr marL="457200" indent="-457200" algn="just" eaLnBrk="1" hangingPunct="1">
              <a:buFontTx/>
              <a:buAutoNum type="arabicParenR"/>
              <a:defRPr/>
            </a:pPr>
            <a:r>
              <a:rPr lang="en-GB" sz="1600" dirty="0" smtClean="0">
                <a:solidFill>
                  <a:schemeClr val="bg1"/>
                </a:solidFill>
              </a:rPr>
              <a:t>“hydrology”:					34.800.000</a:t>
            </a:r>
          </a:p>
          <a:p>
            <a:pPr marL="457200" indent="-457200" algn="just" eaLnBrk="1" hangingPunct="1">
              <a:buFontTx/>
              <a:buAutoNum type="arabicParenR"/>
              <a:defRPr/>
            </a:pPr>
            <a:r>
              <a:rPr lang="en-GB" sz="1600" dirty="0" smtClean="0">
                <a:solidFill>
                  <a:schemeClr val="bg1"/>
                </a:solidFill>
              </a:rPr>
              <a:t>“uncertainty” + “hydrology”:			2.210.000</a:t>
            </a:r>
          </a:p>
          <a:p>
            <a:pPr marL="457200" indent="-457200" algn="just" eaLnBrk="1" hangingPunct="1">
              <a:spcBef>
                <a:spcPts val="0"/>
              </a:spcBef>
              <a:buFontTx/>
              <a:buNone/>
              <a:defRPr/>
            </a:pPr>
            <a:r>
              <a:rPr lang="en-GB" sz="1600" dirty="0" smtClean="0">
                <a:solidFill>
                  <a:schemeClr val="bg1"/>
                </a:solidFill>
              </a:rPr>
              <a:t>							6.4% of “hydrology</a:t>
            </a:r>
          </a:p>
          <a:p>
            <a:pPr marL="457200" indent="-457200" algn="just" eaLnBrk="1" hangingPunct="1">
              <a:spcBef>
                <a:spcPts val="0"/>
              </a:spcBef>
              <a:buFontTx/>
              <a:buNone/>
              <a:defRPr/>
            </a:pPr>
            <a:r>
              <a:rPr lang="en-GB" sz="1600" dirty="0" smtClean="0">
                <a:solidFill>
                  <a:schemeClr val="bg1"/>
                </a:solidFill>
              </a:rPr>
              <a:t>							6.8% of “uncertainty”</a:t>
            </a:r>
          </a:p>
        </p:txBody>
      </p:sp>
      <p:sp>
        <p:nvSpPr>
          <p:cNvPr id="5123" name="Freccia a destra 2"/>
          <p:cNvSpPr>
            <a:spLocks noChangeArrowheads="1"/>
          </p:cNvSpPr>
          <p:nvPr/>
        </p:nvSpPr>
        <p:spPr bwMode="auto">
          <a:xfrm>
            <a:off x="4500563" y="2273292"/>
            <a:ext cx="792162" cy="215900"/>
          </a:xfrm>
          <a:prstGeom prst="rightArrow">
            <a:avLst>
              <a:gd name="adj1" fmla="val 50000"/>
              <a:gd name="adj2" fmla="val 50026"/>
            </a:avLst>
          </a:prstGeom>
          <a:solidFill>
            <a:schemeClr val="accent1"/>
          </a:solidFill>
          <a:ln w="9525" algn="ctr">
            <a:solidFill>
              <a:schemeClr val="tx1"/>
            </a:solidFill>
            <a:round/>
            <a:headEnd/>
            <a:tailEnd/>
          </a:ln>
        </p:spPr>
        <p:txBody>
          <a:bodyPr/>
          <a:lstStyle/>
          <a:p>
            <a:endParaRPr lang="it-IT"/>
          </a:p>
        </p:txBody>
      </p:sp>
      <p:sp>
        <p:nvSpPr>
          <p:cNvPr id="5124" name="Doppia parentesi quadra 3"/>
          <p:cNvSpPr>
            <a:spLocks noChangeArrowheads="1"/>
          </p:cNvSpPr>
          <p:nvPr/>
        </p:nvSpPr>
        <p:spPr bwMode="auto">
          <a:xfrm>
            <a:off x="5724525" y="3212976"/>
            <a:ext cx="2016125" cy="504825"/>
          </a:xfrm>
          <a:prstGeom prst="bracketPair">
            <a:avLst>
              <a:gd name="adj" fmla="val 16667"/>
            </a:avLst>
          </a:prstGeom>
          <a:noFill/>
          <a:ln w="9525" algn="ctr">
            <a:solidFill>
              <a:schemeClr val="tx1"/>
            </a:solidFill>
            <a:round/>
            <a:headEnd/>
            <a:tailEnd/>
          </a:ln>
        </p:spPr>
        <p:txBody>
          <a:bodyPr/>
          <a:lstStyle/>
          <a:p>
            <a:endParaRPr lang="it-IT"/>
          </a:p>
        </p:txBody>
      </p:sp>
      <p:sp>
        <p:nvSpPr>
          <p:cNvPr id="5125" name="Freccia a destra 4"/>
          <p:cNvSpPr>
            <a:spLocks noChangeArrowheads="1"/>
          </p:cNvSpPr>
          <p:nvPr/>
        </p:nvSpPr>
        <p:spPr bwMode="auto">
          <a:xfrm>
            <a:off x="4500563" y="2561324"/>
            <a:ext cx="792162" cy="215900"/>
          </a:xfrm>
          <a:prstGeom prst="rightArrow">
            <a:avLst>
              <a:gd name="adj1" fmla="val 50000"/>
              <a:gd name="adj2" fmla="val 50026"/>
            </a:avLst>
          </a:prstGeom>
          <a:solidFill>
            <a:schemeClr val="accent1"/>
          </a:solidFill>
          <a:ln w="9525" algn="ctr">
            <a:solidFill>
              <a:schemeClr val="tx1"/>
            </a:solidFill>
            <a:round/>
            <a:headEnd/>
            <a:tailEnd/>
          </a:ln>
        </p:spPr>
        <p:txBody>
          <a:bodyPr/>
          <a:lstStyle/>
          <a:p>
            <a:endParaRPr lang="it-IT"/>
          </a:p>
        </p:txBody>
      </p:sp>
      <p:sp>
        <p:nvSpPr>
          <p:cNvPr id="5126" name="Freccia a destra 5"/>
          <p:cNvSpPr>
            <a:spLocks noChangeArrowheads="1"/>
          </p:cNvSpPr>
          <p:nvPr/>
        </p:nvSpPr>
        <p:spPr bwMode="auto">
          <a:xfrm>
            <a:off x="4500563" y="2849356"/>
            <a:ext cx="792162" cy="215900"/>
          </a:xfrm>
          <a:prstGeom prst="rightArrow">
            <a:avLst>
              <a:gd name="adj1" fmla="val 50000"/>
              <a:gd name="adj2" fmla="val 50026"/>
            </a:avLst>
          </a:prstGeom>
          <a:solidFill>
            <a:schemeClr val="accent1"/>
          </a:solidFill>
          <a:ln w="9525" algn="ctr">
            <a:solidFill>
              <a:schemeClr val="tx1"/>
            </a:solidFill>
            <a:round/>
            <a:headEnd/>
            <a:tailEnd/>
          </a:ln>
        </p:spPr>
        <p:txBody>
          <a:bodyPr/>
          <a:lstStyle/>
          <a:p>
            <a:endParaRPr lang="it-IT"/>
          </a:p>
        </p:txBody>
      </p:sp>
      <p:sp>
        <p:nvSpPr>
          <p:cNvPr id="7" name="Rectangle 19"/>
          <p:cNvSpPr txBox="1">
            <a:spLocks noChangeArrowheads="1"/>
          </p:cNvSpPr>
          <p:nvPr/>
        </p:nvSpPr>
        <p:spPr bwMode="auto">
          <a:xfrm>
            <a:off x="251520" y="3643314"/>
            <a:ext cx="8892480" cy="1296987"/>
          </a:xfrm>
          <a:prstGeom prst="rect">
            <a:avLst/>
          </a:prstGeom>
          <a:noFill/>
          <a:ln>
            <a:miter lim="800000"/>
            <a:headEnd/>
            <a:tailEnd/>
          </a:ln>
        </p:spPr>
        <p:txBody>
          <a:bodyPr/>
          <a:lstStyle/>
          <a:p>
            <a:pPr algn="just">
              <a:spcBef>
                <a:spcPct val="20000"/>
              </a:spcBef>
              <a:defRPr/>
            </a:pPr>
            <a:r>
              <a:rPr lang="en-GB" sz="1600" b="1" u="none" kern="0" dirty="0" smtClean="0">
                <a:solidFill>
                  <a:schemeClr val="bg1"/>
                </a:solidFill>
                <a:latin typeface="+mn-lt"/>
              </a:rPr>
              <a:t>ISI Web of Knowledge </a:t>
            </a:r>
            <a:r>
              <a:rPr lang="en-GB" sz="1600" u="none" kern="0" dirty="0" smtClean="0">
                <a:solidFill>
                  <a:schemeClr val="bg1"/>
                </a:solidFill>
                <a:latin typeface="+mn-lt"/>
              </a:rPr>
              <a:t>search in paper titles:</a:t>
            </a:r>
          </a:p>
          <a:p>
            <a:pPr marL="457200" indent="-457200" algn="just">
              <a:spcBef>
                <a:spcPct val="20000"/>
              </a:spcBef>
              <a:buFontTx/>
              <a:buAutoNum type="arabicParenR"/>
              <a:defRPr/>
            </a:pPr>
            <a:r>
              <a:rPr lang="en-GB" sz="1600" u="none" kern="0" dirty="0" smtClean="0">
                <a:solidFill>
                  <a:schemeClr val="bg1"/>
                </a:solidFill>
                <a:latin typeface="+mn-lt"/>
              </a:rPr>
              <a:t>“</a:t>
            </a:r>
            <a:r>
              <a:rPr lang="en-GB" sz="1600" u="none" kern="0" dirty="0" err="1" smtClean="0">
                <a:solidFill>
                  <a:schemeClr val="bg1"/>
                </a:solidFill>
                <a:latin typeface="+mn-lt"/>
              </a:rPr>
              <a:t>hydrol</a:t>
            </a:r>
            <a:r>
              <a:rPr lang="en-GB" sz="1600" u="none" kern="0" dirty="0" smtClean="0">
                <a:solidFill>
                  <a:schemeClr val="bg1"/>
                </a:solidFill>
                <a:latin typeface="+mn-lt"/>
              </a:rPr>
              <a:t>*”:					46.123</a:t>
            </a:r>
          </a:p>
          <a:p>
            <a:pPr marL="457200" indent="-457200" algn="just">
              <a:spcBef>
                <a:spcPct val="20000"/>
              </a:spcBef>
              <a:buFontTx/>
              <a:buAutoNum type="arabicParenR"/>
              <a:defRPr/>
            </a:pPr>
            <a:r>
              <a:rPr lang="en-GB" sz="1600" u="none" kern="0" dirty="0" smtClean="0">
                <a:solidFill>
                  <a:schemeClr val="bg1"/>
                </a:solidFill>
              </a:rPr>
              <a:t>“uncertainty” and “</a:t>
            </a:r>
            <a:r>
              <a:rPr lang="en-GB" sz="1600" u="none" kern="0" dirty="0" err="1" smtClean="0">
                <a:solidFill>
                  <a:schemeClr val="bg1"/>
                </a:solidFill>
              </a:rPr>
              <a:t>hydrol</a:t>
            </a:r>
            <a:r>
              <a:rPr lang="en-GB" sz="1600" u="none" kern="0" dirty="0" smtClean="0">
                <a:solidFill>
                  <a:schemeClr val="bg1"/>
                </a:solidFill>
              </a:rPr>
              <a:t>*”:			139</a:t>
            </a:r>
          </a:p>
          <a:p>
            <a:pPr marL="457200" indent="-457200" algn="just">
              <a:spcBef>
                <a:spcPct val="20000"/>
              </a:spcBef>
              <a:defRPr/>
            </a:pPr>
            <a:endParaRPr lang="en-GB" sz="1600" u="none" kern="0" dirty="0" smtClean="0">
              <a:solidFill>
                <a:schemeClr val="bg1"/>
              </a:solidFill>
            </a:endParaRPr>
          </a:p>
          <a:p>
            <a:pPr marL="457200" indent="-457200" algn="just">
              <a:spcBef>
                <a:spcPct val="20000"/>
              </a:spcBef>
              <a:defRPr/>
            </a:pPr>
            <a:r>
              <a:rPr lang="en-GB" sz="1600" b="1" u="none" kern="0" dirty="0" smtClean="0">
                <a:solidFill>
                  <a:schemeClr val="bg1"/>
                </a:solidFill>
              </a:rPr>
              <a:t>Most cited papers</a:t>
            </a:r>
            <a:r>
              <a:rPr lang="en-GB" sz="1600" u="none" kern="0" dirty="0" smtClean="0">
                <a:solidFill>
                  <a:schemeClr val="bg1"/>
                </a:solidFill>
              </a:rPr>
              <a:t>:</a:t>
            </a:r>
          </a:p>
          <a:p>
            <a:pPr marL="342900" indent="-342900" algn="just">
              <a:spcBef>
                <a:spcPct val="20000"/>
              </a:spcBef>
              <a:buFontTx/>
              <a:buAutoNum type="arabicParenR"/>
              <a:defRPr/>
            </a:pPr>
            <a:r>
              <a:rPr lang="en-GB" sz="1400" u="none" kern="0" dirty="0" err="1" smtClean="0">
                <a:solidFill>
                  <a:schemeClr val="bg1"/>
                </a:solidFill>
              </a:rPr>
              <a:t>Beven</a:t>
            </a:r>
            <a:r>
              <a:rPr lang="en-GB" sz="1400" u="none" kern="0" dirty="0" smtClean="0">
                <a:solidFill>
                  <a:schemeClr val="bg1"/>
                </a:solidFill>
              </a:rPr>
              <a:t> K., Prophecy, reality and uncertainty in distributed hydrological </a:t>
            </a:r>
            <a:r>
              <a:rPr lang="en-GB" sz="1400" u="none" kern="0" dirty="0" err="1" smtClean="0">
                <a:solidFill>
                  <a:schemeClr val="bg1"/>
                </a:solidFill>
              </a:rPr>
              <a:t>modeling</a:t>
            </a:r>
            <a:r>
              <a:rPr lang="en-GB" sz="1400" u="none" kern="0" dirty="0" smtClean="0">
                <a:solidFill>
                  <a:schemeClr val="bg1"/>
                </a:solidFill>
              </a:rPr>
              <a:t>, Advances in water resources, 16, 41-51, 1993 (353 citations)</a:t>
            </a:r>
          </a:p>
          <a:p>
            <a:pPr marL="342900" indent="-342900" algn="just">
              <a:spcBef>
                <a:spcPct val="20000"/>
              </a:spcBef>
              <a:buFontTx/>
              <a:buAutoNum type="arabicParenR"/>
              <a:defRPr/>
            </a:pPr>
            <a:r>
              <a:rPr lang="en-GB" sz="1400" u="none" kern="0" dirty="0" err="1" smtClean="0">
                <a:solidFill>
                  <a:schemeClr val="bg1"/>
                </a:solidFill>
              </a:rPr>
              <a:t>Vrugt</a:t>
            </a:r>
            <a:r>
              <a:rPr lang="en-GB" sz="1400" u="none" kern="0" dirty="0" smtClean="0">
                <a:solidFill>
                  <a:schemeClr val="bg1"/>
                </a:solidFill>
              </a:rPr>
              <a:t> J.A., Gupta H.V., </a:t>
            </a:r>
            <a:r>
              <a:rPr lang="en-GB" sz="1400" u="none" kern="0" dirty="0" err="1" smtClean="0">
                <a:solidFill>
                  <a:schemeClr val="bg1"/>
                </a:solidFill>
              </a:rPr>
              <a:t>Bouten</a:t>
            </a:r>
            <a:r>
              <a:rPr lang="en-GB" sz="1400" u="none" kern="0" dirty="0" smtClean="0">
                <a:solidFill>
                  <a:schemeClr val="bg1"/>
                </a:solidFill>
              </a:rPr>
              <a:t> W., </a:t>
            </a:r>
            <a:r>
              <a:rPr lang="en-GB" sz="1400" u="none" kern="0" dirty="0" err="1" smtClean="0">
                <a:solidFill>
                  <a:schemeClr val="bg1"/>
                </a:solidFill>
              </a:rPr>
              <a:t>Sorooshian</a:t>
            </a:r>
            <a:r>
              <a:rPr lang="en-GB" sz="1400" u="none" kern="0" dirty="0" smtClean="0">
                <a:solidFill>
                  <a:schemeClr val="bg1"/>
                </a:solidFill>
              </a:rPr>
              <a:t> S., A Shuffled Complex Evolution Metropolis algorithm for optimization and uncertainty assessment of hydrologic model parameters, Water Resources Research, 39, 1201, 2003 (167 citations)</a:t>
            </a:r>
          </a:p>
          <a:p>
            <a:pPr algn="just">
              <a:spcBef>
                <a:spcPct val="20000"/>
              </a:spcBef>
              <a:defRPr/>
            </a:pPr>
            <a:endParaRPr lang="en-GB" sz="1400" u="none" kern="0" dirty="0">
              <a:solidFill>
                <a:schemeClr val="bg1"/>
              </a:solidFill>
              <a:latin typeface="+mn-lt"/>
            </a:endParaRPr>
          </a:p>
        </p:txBody>
      </p:sp>
      <p:sp>
        <p:nvSpPr>
          <p:cNvPr id="5128" name="Freccia a destra 7"/>
          <p:cNvSpPr>
            <a:spLocks noChangeArrowheads="1"/>
          </p:cNvSpPr>
          <p:nvPr/>
        </p:nvSpPr>
        <p:spPr bwMode="auto">
          <a:xfrm>
            <a:off x="4500563" y="4001360"/>
            <a:ext cx="792162" cy="215900"/>
          </a:xfrm>
          <a:prstGeom prst="rightArrow">
            <a:avLst>
              <a:gd name="adj1" fmla="val 50000"/>
              <a:gd name="adj2" fmla="val 50026"/>
            </a:avLst>
          </a:prstGeom>
          <a:solidFill>
            <a:schemeClr val="accent1"/>
          </a:solidFill>
          <a:ln w="9525" algn="ctr">
            <a:solidFill>
              <a:schemeClr val="tx1"/>
            </a:solidFill>
            <a:round/>
            <a:headEnd/>
            <a:tailEnd/>
          </a:ln>
        </p:spPr>
        <p:txBody>
          <a:bodyPr/>
          <a:lstStyle/>
          <a:p>
            <a:endParaRPr lang="it-IT"/>
          </a:p>
        </p:txBody>
      </p:sp>
      <p:sp>
        <p:nvSpPr>
          <p:cNvPr id="5129" name="Freccia a destra 9"/>
          <p:cNvSpPr>
            <a:spLocks noChangeArrowheads="1"/>
          </p:cNvSpPr>
          <p:nvPr/>
        </p:nvSpPr>
        <p:spPr bwMode="auto">
          <a:xfrm>
            <a:off x="4500563" y="4289392"/>
            <a:ext cx="792162" cy="215900"/>
          </a:xfrm>
          <a:prstGeom prst="rightArrow">
            <a:avLst>
              <a:gd name="adj1" fmla="val 50000"/>
              <a:gd name="adj2" fmla="val 50026"/>
            </a:avLst>
          </a:prstGeom>
          <a:solidFill>
            <a:schemeClr val="accent1"/>
          </a:solidFill>
          <a:ln w="9525" algn="ctr">
            <a:solidFill>
              <a:schemeClr val="tx1"/>
            </a:solidFill>
            <a:round/>
            <a:headEnd/>
            <a:tailEnd/>
          </a:ln>
        </p:spPr>
        <p:txBody>
          <a:bodyPr/>
          <a:lstStyle/>
          <a:p>
            <a:endParaRPr lang="it-IT"/>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0" y="980529"/>
            <a:ext cx="9144000" cy="576263"/>
          </a:xfrm>
          <a:prstGeom prst="rect">
            <a:avLst/>
          </a:prstGeom>
          <a:noFill/>
          <a:ln w="9525">
            <a:noFill/>
            <a:miter lim="800000"/>
            <a:headEnd/>
            <a:tailEnd/>
          </a:ln>
          <a:effectLst/>
        </p:spPr>
        <p:txBody>
          <a:bodyPr lIns="114264" tIns="114264" rIns="0" bIns="114264"/>
          <a:lstStyle/>
          <a:p>
            <a:pPr algn="ctr">
              <a:spcBef>
                <a:spcPct val="50000"/>
              </a:spcBef>
            </a:pPr>
            <a:r>
              <a:rPr lang="it-IT" b="1" dirty="0" err="1" smtClean="0">
                <a:solidFill>
                  <a:schemeClr val="bg1"/>
                </a:solidFill>
                <a:latin typeface="Verdana" pitchFamily="34" charset="0"/>
              </a:rPr>
              <a:t>Concluding</a:t>
            </a:r>
            <a:r>
              <a:rPr lang="it-IT" b="1" dirty="0" smtClean="0">
                <a:solidFill>
                  <a:schemeClr val="bg1"/>
                </a:solidFill>
                <a:latin typeface="Verdana" pitchFamily="34" charset="0"/>
              </a:rPr>
              <a:t> </a:t>
            </a:r>
            <a:r>
              <a:rPr lang="it-IT" b="1" dirty="0" err="1" smtClean="0">
                <a:solidFill>
                  <a:schemeClr val="bg1"/>
                </a:solidFill>
                <a:latin typeface="Verdana" pitchFamily="34" charset="0"/>
              </a:rPr>
              <a:t>remarks</a:t>
            </a:r>
            <a:endParaRPr lang="it-IT" sz="1600" b="1" dirty="0">
              <a:solidFill>
                <a:schemeClr val="bg1"/>
              </a:solidFill>
              <a:latin typeface="Verdana" pitchFamily="34" charset="0"/>
            </a:endParaRPr>
          </a:p>
        </p:txBody>
      </p:sp>
      <p:sp>
        <p:nvSpPr>
          <p:cNvPr id="157700" name="Text Box 4"/>
          <p:cNvSpPr txBox="1">
            <a:spLocks noChangeArrowheads="1"/>
          </p:cNvSpPr>
          <p:nvPr/>
        </p:nvSpPr>
        <p:spPr bwMode="auto">
          <a:xfrm>
            <a:off x="-108520" y="1714488"/>
            <a:ext cx="9180512" cy="3914918"/>
          </a:xfrm>
          <a:prstGeom prst="rect">
            <a:avLst/>
          </a:prstGeom>
          <a:noFill/>
          <a:ln w="9525" algn="ctr">
            <a:noFill/>
            <a:miter lim="800000"/>
            <a:headEnd/>
            <a:tailEnd/>
          </a:ln>
          <a:effectLst/>
        </p:spPr>
        <p:txBody>
          <a:bodyPr wrap="square">
            <a:spAutoFit/>
          </a:bodyPr>
          <a:lstStyle/>
          <a:p>
            <a:pPr marL="711200" lvl="1" indent="-265113" defTabSz="900113">
              <a:lnSpc>
                <a:spcPct val="90000"/>
              </a:lnSpc>
              <a:spcBef>
                <a:spcPct val="60000"/>
              </a:spcBef>
              <a:buSzPct val="150000"/>
              <a:buFont typeface="Arial" pitchFamily="34" charset="0"/>
              <a:buChar char="•"/>
              <a:tabLst>
                <a:tab pos="0" algn="l"/>
              </a:tabLst>
            </a:pPr>
            <a:r>
              <a:rPr lang="en-US" sz="1800" dirty="0" smtClean="0">
                <a:solidFill>
                  <a:schemeClr val="bg1"/>
                </a:solidFill>
              </a:rPr>
              <a:t>A </a:t>
            </a:r>
            <a:r>
              <a:rPr lang="en-US" sz="1800" dirty="0" smtClean="0">
                <a:solidFill>
                  <a:srgbClr val="FFFF00"/>
                </a:solidFill>
              </a:rPr>
              <a:t>deterministic representation is not possible in hydrological modeling</a:t>
            </a:r>
            <a:r>
              <a:rPr lang="en-US" sz="1800" dirty="0" smtClean="0">
                <a:solidFill>
                  <a:schemeClr val="bg1"/>
                </a:solidFill>
              </a:rPr>
              <a:t>, because uncertainty will never be eliminated. Therefore, </a:t>
            </a:r>
            <a:r>
              <a:rPr lang="en-US" sz="1800" dirty="0" smtClean="0">
                <a:solidFill>
                  <a:srgbClr val="FFFF00"/>
                </a:solidFill>
              </a:rPr>
              <a:t>physically-based models need to be included within a stochastic framework</a:t>
            </a:r>
            <a:r>
              <a:rPr lang="en-US" sz="1800" dirty="0" smtClean="0">
                <a:solidFill>
                  <a:schemeClr val="bg1"/>
                </a:solidFill>
              </a:rPr>
              <a:t>.</a:t>
            </a:r>
            <a:endParaRPr lang="en-US" sz="1800" dirty="0">
              <a:solidFill>
                <a:schemeClr val="bg1"/>
              </a:solidFill>
            </a:endParaRPr>
          </a:p>
          <a:p>
            <a:pPr marL="711200" lvl="1" indent="-265113" defTabSz="900113">
              <a:lnSpc>
                <a:spcPct val="90000"/>
              </a:lnSpc>
              <a:spcBef>
                <a:spcPct val="60000"/>
              </a:spcBef>
              <a:buSzPct val="150000"/>
              <a:buFont typeface="Arial" pitchFamily="34" charset="0"/>
              <a:buChar char="•"/>
              <a:tabLst>
                <a:tab pos="0" algn="l"/>
              </a:tabLst>
            </a:pPr>
            <a:r>
              <a:rPr lang="en-US" sz="1800" dirty="0" smtClean="0">
                <a:solidFill>
                  <a:schemeClr val="bg1"/>
                </a:solidFill>
              </a:rPr>
              <a:t>The complexity of the modeling scheme increases, but </a:t>
            </a:r>
            <a:r>
              <a:rPr lang="en-US" sz="1800" dirty="0" smtClean="0">
                <a:solidFill>
                  <a:srgbClr val="FFFF00"/>
                </a:solidFill>
              </a:rPr>
              <a:t>multiple integration</a:t>
            </a:r>
            <a:r>
              <a:rPr lang="en-US" sz="1800" dirty="0" smtClean="0">
                <a:solidFill>
                  <a:schemeClr val="bg1"/>
                </a:solidFill>
              </a:rPr>
              <a:t> can be easily approximated with </a:t>
            </a:r>
            <a:r>
              <a:rPr lang="en-US" sz="1800" dirty="0" smtClean="0">
                <a:solidFill>
                  <a:srgbClr val="FFFF00"/>
                </a:solidFill>
              </a:rPr>
              <a:t>numerical integration</a:t>
            </a:r>
            <a:r>
              <a:rPr lang="en-US" sz="1800" dirty="0" smtClean="0">
                <a:solidFill>
                  <a:schemeClr val="bg1"/>
                </a:solidFill>
              </a:rPr>
              <a:t>.</a:t>
            </a:r>
            <a:endParaRPr lang="en-US" sz="1800" dirty="0">
              <a:solidFill>
                <a:schemeClr val="bg1"/>
              </a:solidFill>
            </a:endParaRPr>
          </a:p>
          <a:p>
            <a:pPr marL="711200" lvl="1" indent="-265113" defTabSz="900113">
              <a:lnSpc>
                <a:spcPct val="90000"/>
              </a:lnSpc>
              <a:spcBef>
                <a:spcPct val="60000"/>
              </a:spcBef>
              <a:buSzPct val="150000"/>
              <a:buFont typeface="Arial" pitchFamily="34" charset="0"/>
              <a:buChar char="•"/>
              <a:tabLst>
                <a:tab pos="0" algn="l"/>
              </a:tabLst>
            </a:pPr>
            <a:r>
              <a:rPr lang="en-US" sz="1800" dirty="0" smtClean="0">
                <a:solidFill>
                  <a:schemeClr val="bg1"/>
                </a:solidFill>
              </a:rPr>
              <a:t>The </a:t>
            </a:r>
            <a:r>
              <a:rPr lang="en-US" sz="1800" dirty="0" smtClean="0">
                <a:solidFill>
                  <a:srgbClr val="FFFF00"/>
                </a:solidFill>
              </a:rPr>
              <a:t>computational requirements</a:t>
            </a:r>
            <a:r>
              <a:rPr lang="en-US" sz="1800" dirty="0" smtClean="0">
                <a:solidFill>
                  <a:schemeClr val="bg1"/>
                </a:solidFill>
              </a:rPr>
              <a:t> may become </a:t>
            </a:r>
            <a:r>
              <a:rPr lang="en-US" sz="1800" dirty="0" smtClean="0">
                <a:solidFill>
                  <a:srgbClr val="FFFF00"/>
                </a:solidFill>
              </a:rPr>
              <a:t>very intensive</a:t>
            </a:r>
            <a:r>
              <a:rPr lang="en-US" sz="1800" dirty="0" smtClean="0">
                <a:solidFill>
                  <a:schemeClr val="bg1"/>
                </a:solidFill>
              </a:rPr>
              <a:t> for spatially-distributed models.</a:t>
            </a:r>
            <a:endParaRPr lang="en-US" sz="1800" dirty="0">
              <a:solidFill>
                <a:schemeClr val="bg1"/>
              </a:solidFill>
            </a:endParaRPr>
          </a:p>
          <a:p>
            <a:pPr marL="711200" lvl="1" indent="-265113" defTabSz="900113">
              <a:lnSpc>
                <a:spcPct val="90000"/>
              </a:lnSpc>
              <a:spcBef>
                <a:spcPct val="60000"/>
              </a:spcBef>
              <a:buSzPct val="150000"/>
              <a:buFont typeface="Arial" pitchFamily="34" charset="0"/>
              <a:buChar char="•"/>
              <a:tabLst>
                <a:tab pos="0" algn="l"/>
              </a:tabLst>
            </a:pPr>
            <a:r>
              <a:rPr lang="en-US" sz="1800" dirty="0" smtClean="0">
                <a:solidFill>
                  <a:schemeClr val="bg1"/>
                </a:solidFill>
              </a:rPr>
              <a:t>How to efficiently assess </a:t>
            </a:r>
            <a:r>
              <a:rPr lang="en-US" sz="1800" dirty="0" smtClean="0">
                <a:solidFill>
                  <a:srgbClr val="FFFF00"/>
                </a:solidFill>
              </a:rPr>
              <a:t>model structural uncertainty</a:t>
            </a:r>
            <a:r>
              <a:rPr lang="en-US" sz="1800" dirty="0" smtClean="0">
                <a:solidFill>
                  <a:schemeClr val="bg1"/>
                </a:solidFill>
              </a:rPr>
              <a:t> is still a relevant research challenge, especially for </a:t>
            </a:r>
            <a:r>
              <a:rPr lang="en-US" sz="1800" dirty="0" err="1" smtClean="0">
                <a:solidFill>
                  <a:schemeClr val="bg1"/>
                </a:solidFill>
              </a:rPr>
              <a:t>ungauged</a:t>
            </a:r>
            <a:r>
              <a:rPr lang="en-US" sz="1800" dirty="0" smtClean="0">
                <a:solidFill>
                  <a:schemeClr val="bg1"/>
                </a:solidFill>
              </a:rPr>
              <a:t> basins.</a:t>
            </a:r>
          </a:p>
          <a:p>
            <a:pPr marL="711200" lvl="1" indent="-265113" defTabSz="900113">
              <a:lnSpc>
                <a:spcPct val="90000"/>
              </a:lnSpc>
              <a:spcBef>
                <a:spcPct val="60000"/>
              </a:spcBef>
              <a:buSzPct val="150000"/>
              <a:tabLst>
                <a:tab pos="0" algn="l"/>
              </a:tabLst>
            </a:pPr>
            <a:endParaRPr lang="en-US" sz="1800" dirty="0" smtClean="0">
              <a:solidFill>
                <a:schemeClr val="bg1"/>
              </a:solidFill>
            </a:endParaRPr>
          </a:p>
          <a:p>
            <a:pPr marL="711200" lvl="1" indent="-265113" defTabSz="900113">
              <a:lnSpc>
                <a:spcPct val="90000"/>
              </a:lnSpc>
              <a:spcBef>
                <a:spcPct val="60000"/>
              </a:spcBef>
              <a:buSzPct val="150000"/>
              <a:buFont typeface="Arial" pitchFamily="34" charset="0"/>
              <a:buChar char="•"/>
              <a:tabLst>
                <a:tab pos="0" algn="l"/>
              </a:tabLst>
            </a:pPr>
            <a:r>
              <a:rPr lang="en-US" sz="1800" dirty="0" smtClean="0">
                <a:solidFill>
                  <a:srgbClr val="FFFF00"/>
                </a:solidFill>
              </a:rPr>
              <a:t>MANY THANKS to</a:t>
            </a:r>
            <a:r>
              <a:rPr lang="en-US" sz="1800" dirty="0" smtClean="0">
                <a:solidFill>
                  <a:schemeClr val="bg1"/>
                </a:solidFill>
              </a:rPr>
              <a:t>: </a:t>
            </a:r>
            <a:r>
              <a:rPr lang="en-US" sz="1800" dirty="0" err="1" smtClean="0">
                <a:solidFill>
                  <a:schemeClr val="bg1"/>
                </a:solidFill>
              </a:rPr>
              <a:t>Guenter</a:t>
            </a:r>
            <a:r>
              <a:rPr lang="en-US" sz="1800" dirty="0" smtClean="0">
                <a:solidFill>
                  <a:schemeClr val="bg1"/>
                </a:solidFill>
              </a:rPr>
              <a:t> </a:t>
            </a:r>
            <a:r>
              <a:rPr lang="en-US" sz="1800" dirty="0" err="1" smtClean="0">
                <a:solidFill>
                  <a:schemeClr val="bg1"/>
                </a:solidFill>
              </a:rPr>
              <a:t>Bloeschl</a:t>
            </a:r>
            <a:r>
              <a:rPr lang="en-US" sz="1800" dirty="0" smtClean="0">
                <a:solidFill>
                  <a:schemeClr val="bg1"/>
                </a:solidFill>
              </a:rPr>
              <a:t>, Keith </a:t>
            </a:r>
            <a:r>
              <a:rPr lang="en-US" sz="1800" dirty="0" err="1" smtClean="0">
                <a:solidFill>
                  <a:schemeClr val="bg1"/>
                </a:solidFill>
              </a:rPr>
              <a:t>Beven</a:t>
            </a:r>
            <a:r>
              <a:rPr lang="en-US" sz="1800" dirty="0" smtClean="0">
                <a:solidFill>
                  <a:schemeClr val="bg1"/>
                </a:solidFill>
              </a:rPr>
              <a:t>, Elena </a:t>
            </a:r>
            <a:r>
              <a:rPr lang="en-US" sz="1800" dirty="0" err="1" smtClean="0">
                <a:solidFill>
                  <a:schemeClr val="bg1"/>
                </a:solidFill>
              </a:rPr>
              <a:t>Montosi</a:t>
            </a:r>
            <a:r>
              <a:rPr lang="en-US" sz="1800" dirty="0" smtClean="0">
                <a:solidFill>
                  <a:schemeClr val="bg1"/>
                </a:solidFill>
              </a:rPr>
              <a:t>, Siva </a:t>
            </a:r>
            <a:r>
              <a:rPr lang="en-US" sz="1800" dirty="0" err="1" smtClean="0">
                <a:solidFill>
                  <a:schemeClr val="bg1"/>
                </a:solidFill>
              </a:rPr>
              <a:t>Sivapalan</a:t>
            </a:r>
            <a:r>
              <a:rPr lang="en-US" sz="1800" dirty="0" smtClean="0">
                <a:solidFill>
                  <a:schemeClr val="bg1"/>
                </a:solidFill>
              </a:rPr>
              <a:t>, Francesco </a:t>
            </a:r>
            <a:r>
              <a:rPr lang="en-US" sz="1800" dirty="0" err="1" smtClean="0">
                <a:solidFill>
                  <a:schemeClr val="bg1"/>
                </a:solidFill>
              </a:rPr>
              <a:t>Laio</a:t>
            </a:r>
            <a:endParaRPr lang="en-US" sz="1800" dirty="0">
              <a:solidFill>
                <a:schemeClr val="bg1"/>
              </a:solidFill>
            </a:endParaRPr>
          </a:p>
        </p:txBody>
      </p:sp>
      <p:sp>
        <p:nvSpPr>
          <p:cNvPr id="5" name="Rectangle 3"/>
          <p:cNvSpPr>
            <a:spLocks noChangeArrowheads="1"/>
          </p:cNvSpPr>
          <p:nvPr/>
        </p:nvSpPr>
        <p:spPr bwMode="auto">
          <a:xfrm>
            <a:off x="357158" y="5681979"/>
            <a:ext cx="8389968" cy="461665"/>
          </a:xfrm>
          <a:prstGeom prst="rect">
            <a:avLst/>
          </a:prstGeom>
          <a:solidFill>
            <a:schemeClr val="bg1"/>
          </a:solidFill>
          <a:ln w="50800">
            <a:solidFill>
              <a:schemeClr val="tx1"/>
            </a:solidFill>
            <a:miter lim="800000"/>
            <a:headEnd/>
            <a:tailEnd/>
          </a:ln>
          <a:effectLst/>
        </p:spPr>
        <p:txBody>
          <a:bodyPr wrap="square">
            <a:spAutoFit/>
          </a:bodyPr>
          <a:lstStyle/>
          <a:p>
            <a:r>
              <a:rPr lang="it-IT" b="1" dirty="0">
                <a:solidFill>
                  <a:srgbClr val="FF0000"/>
                </a:solidFill>
              </a:rPr>
              <a:t>http://</a:t>
            </a:r>
            <a:r>
              <a:rPr lang="it-IT" b="1" dirty="0" smtClean="0">
                <a:solidFill>
                  <a:srgbClr val="FF0000"/>
                </a:solidFill>
              </a:rPr>
              <a:t>www.albertomontanari.it - alberto.montanari@unibo.it</a:t>
            </a:r>
            <a:endParaRPr lang="it-IT" b="1"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p:cNvSpPr>
          <p:nvPr/>
        </p:nvSpPr>
        <p:spPr bwMode="auto">
          <a:xfrm>
            <a:off x="0" y="765175"/>
            <a:ext cx="9144000" cy="576263"/>
          </a:xfrm>
          <a:prstGeom prst="rect">
            <a:avLst/>
          </a:prstGeom>
          <a:noFill/>
          <a:ln w="9525">
            <a:noFill/>
            <a:miter lim="800000"/>
            <a:headEnd/>
            <a:tailEnd/>
          </a:ln>
          <a:effectLst/>
        </p:spPr>
        <p:txBody>
          <a:bodyPr lIns="114264" tIns="114264" rIns="0" bIns="114264"/>
          <a:lstStyle/>
          <a:p>
            <a:pPr algn="ctr">
              <a:spcBef>
                <a:spcPct val="50000"/>
              </a:spcBef>
            </a:pPr>
            <a:r>
              <a:rPr lang="it-IT" b="1" dirty="0" err="1" smtClean="0">
                <a:solidFill>
                  <a:schemeClr val="bg1"/>
                </a:solidFill>
                <a:latin typeface="Verdana" pitchFamily="34" charset="0"/>
              </a:rPr>
              <a:t>Main</a:t>
            </a:r>
            <a:r>
              <a:rPr lang="it-IT" b="1" dirty="0" smtClean="0">
                <a:solidFill>
                  <a:schemeClr val="bg1"/>
                </a:solidFill>
                <a:latin typeface="Verdana" pitchFamily="34" charset="0"/>
              </a:rPr>
              <a:t> </a:t>
            </a:r>
            <a:r>
              <a:rPr lang="it-IT" b="1" dirty="0" err="1" smtClean="0">
                <a:solidFill>
                  <a:schemeClr val="bg1"/>
                </a:solidFill>
                <a:latin typeface="Verdana" pitchFamily="34" charset="0"/>
              </a:rPr>
              <a:t>References</a:t>
            </a:r>
            <a:r>
              <a:rPr lang="it-IT" b="1" dirty="0" smtClean="0">
                <a:solidFill>
                  <a:schemeClr val="bg1"/>
                </a:solidFill>
                <a:latin typeface="Verdana" pitchFamily="34" charset="0"/>
              </a:rPr>
              <a:t> (</a:t>
            </a:r>
            <a:r>
              <a:rPr lang="it-IT" b="1" dirty="0" err="1" smtClean="0">
                <a:solidFill>
                  <a:schemeClr val="bg1"/>
                </a:solidFill>
                <a:latin typeface="Verdana" pitchFamily="34" charset="0"/>
              </a:rPr>
              <a:t>not</a:t>
            </a:r>
            <a:r>
              <a:rPr lang="it-IT" b="1" dirty="0" smtClean="0">
                <a:solidFill>
                  <a:schemeClr val="bg1"/>
                </a:solidFill>
                <a:latin typeface="Verdana" pitchFamily="34" charset="0"/>
              </a:rPr>
              <a:t> </a:t>
            </a:r>
            <a:r>
              <a:rPr lang="it-IT" b="1" dirty="0" err="1" smtClean="0">
                <a:solidFill>
                  <a:schemeClr val="bg1"/>
                </a:solidFill>
                <a:latin typeface="Verdana" pitchFamily="34" charset="0"/>
              </a:rPr>
              <a:t>all</a:t>
            </a:r>
            <a:r>
              <a:rPr lang="it-IT" b="1" dirty="0" smtClean="0">
                <a:solidFill>
                  <a:schemeClr val="bg1"/>
                </a:solidFill>
                <a:latin typeface="Verdana" pitchFamily="34" charset="0"/>
              </a:rPr>
              <a:t> </a:t>
            </a:r>
            <a:r>
              <a:rPr lang="it-IT" b="1" dirty="0" err="1" smtClean="0">
                <a:solidFill>
                  <a:schemeClr val="bg1"/>
                </a:solidFill>
                <a:latin typeface="Verdana" pitchFamily="34" charset="0"/>
              </a:rPr>
              <a:t>those</a:t>
            </a:r>
            <a:r>
              <a:rPr lang="it-IT" b="1" dirty="0" smtClean="0">
                <a:solidFill>
                  <a:schemeClr val="bg1"/>
                </a:solidFill>
                <a:latin typeface="Verdana" pitchFamily="34" charset="0"/>
              </a:rPr>
              <a:t> </a:t>
            </a:r>
            <a:r>
              <a:rPr lang="it-IT" b="1" dirty="0" err="1" smtClean="0">
                <a:solidFill>
                  <a:schemeClr val="bg1"/>
                </a:solidFill>
                <a:latin typeface="Verdana" pitchFamily="34" charset="0"/>
              </a:rPr>
              <a:t>cited</a:t>
            </a:r>
            <a:r>
              <a:rPr lang="it-IT" b="1" dirty="0" smtClean="0">
                <a:solidFill>
                  <a:schemeClr val="bg1"/>
                </a:solidFill>
                <a:latin typeface="Verdana" pitchFamily="34" charset="0"/>
              </a:rPr>
              <a:t> in the text)</a:t>
            </a:r>
            <a:endParaRPr lang="it-IT" sz="1600" b="1" dirty="0">
              <a:solidFill>
                <a:schemeClr val="bg1"/>
              </a:solidFill>
              <a:latin typeface="Verdana" pitchFamily="34" charset="0"/>
            </a:endParaRPr>
          </a:p>
        </p:txBody>
      </p:sp>
      <p:sp>
        <p:nvSpPr>
          <p:cNvPr id="4" name="Rettangolo 4"/>
          <p:cNvSpPr>
            <a:spLocks noChangeArrowheads="1"/>
          </p:cNvSpPr>
          <p:nvPr/>
        </p:nvSpPr>
        <p:spPr bwMode="auto">
          <a:xfrm>
            <a:off x="251520" y="1428736"/>
            <a:ext cx="8712968" cy="4247317"/>
          </a:xfrm>
          <a:prstGeom prst="rect">
            <a:avLst/>
          </a:prstGeom>
          <a:noFill/>
          <a:ln w="9525">
            <a:noFill/>
            <a:miter lim="800000"/>
            <a:headEnd/>
            <a:tailEnd/>
          </a:ln>
        </p:spPr>
        <p:txBody>
          <a:bodyPr wrap="square">
            <a:spAutoFit/>
          </a:bodyPr>
          <a:lstStyle/>
          <a:p>
            <a:pPr marL="176213" indent="-176213">
              <a:spcBef>
                <a:spcPts val="0"/>
              </a:spcBef>
            </a:pPr>
            <a:r>
              <a:rPr lang="en-GB" sz="1800" u="none" dirty="0" err="1" smtClean="0">
                <a:solidFill>
                  <a:schemeClr val="bg1"/>
                </a:solidFill>
              </a:rPr>
              <a:t>Beven</a:t>
            </a:r>
            <a:r>
              <a:rPr lang="en-GB" sz="1800" u="none" dirty="0" smtClean="0">
                <a:solidFill>
                  <a:schemeClr val="bg1"/>
                </a:solidFill>
              </a:rPr>
              <a:t>, K.J., </a:t>
            </a:r>
            <a:r>
              <a:rPr lang="en-GB" sz="1800" u="none" dirty="0" err="1" smtClean="0">
                <a:solidFill>
                  <a:schemeClr val="bg1"/>
                </a:solidFill>
              </a:rPr>
              <a:t>Binley</a:t>
            </a:r>
            <a:r>
              <a:rPr lang="en-GB" sz="1800" u="none" dirty="0" smtClean="0">
                <a:solidFill>
                  <a:schemeClr val="bg1"/>
                </a:solidFill>
              </a:rPr>
              <a:t>, A.M., The future of distributed models: model calibration and uncertainty prediction. Hydrological Processes 6: 279–298, 1992.</a:t>
            </a:r>
          </a:p>
          <a:p>
            <a:pPr marL="176213" indent="-176213">
              <a:spcBef>
                <a:spcPts val="0"/>
              </a:spcBef>
            </a:pPr>
            <a:r>
              <a:rPr lang="en-GB" sz="1800" u="none" dirty="0" err="1" smtClean="0">
                <a:solidFill>
                  <a:schemeClr val="bg1"/>
                </a:solidFill>
              </a:rPr>
              <a:t>Koutsoyiannis</a:t>
            </a:r>
            <a:r>
              <a:rPr lang="en-GB" sz="1800" u="none" dirty="0" smtClean="0">
                <a:solidFill>
                  <a:schemeClr val="bg1"/>
                </a:solidFill>
              </a:rPr>
              <a:t>, D., A random walk on water, Hydrology and Earth System Sciences Discussions, 6, 6611–6658, 2009.</a:t>
            </a:r>
          </a:p>
          <a:p>
            <a:pPr marL="176213" indent="-176213">
              <a:spcBef>
                <a:spcPts val="0"/>
              </a:spcBef>
            </a:pPr>
            <a:r>
              <a:rPr lang="en-GB" sz="1800" u="none" dirty="0" err="1" smtClean="0">
                <a:solidFill>
                  <a:schemeClr val="bg1"/>
                </a:solidFill>
              </a:rPr>
              <a:t>Krzysztofowicz</a:t>
            </a:r>
            <a:r>
              <a:rPr lang="en-GB" sz="1800" u="none" dirty="0" smtClean="0">
                <a:solidFill>
                  <a:schemeClr val="bg1"/>
                </a:solidFill>
              </a:rPr>
              <a:t>, R., Bayesian system for probabilistic river stage forecasting, Journal of Hydrology, 268, 16–40, 2002.</a:t>
            </a:r>
          </a:p>
          <a:p>
            <a:pPr marL="176213" indent="-176213">
              <a:spcBef>
                <a:spcPts val="0"/>
              </a:spcBef>
            </a:pPr>
            <a:r>
              <a:rPr lang="en-GB" sz="1800" u="none" dirty="0" err="1" smtClean="0">
                <a:solidFill>
                  <a:schemeClr val="bg1"/>
                </a:solidFill>
              </a:rPr>
              <a:t>Lasota</a:t>
            </a:r>
            <a:r>
              <a:rPr lang="en-GB" sz="1800" u="none" dirty="0" smtClean="0">
                <a:solidFill>
                  <a:schemeClr val="bg1"/>
                </a:solidFill>
              </a:rPr>
              <a:t>, D.A., Mackey, M.C., Probabilistic properties of deterministic systems, Cambridge </a:t>
            </a:r>
            <a:r>
              <a:rPr lang="en-GB" sz="1800" u="none" dirty="0" err="1" smtClean="0">
                <a:solidFill>
                  <a:schemeClr val="bg1"/>
                </a:solidFill>
              </a:rPr>
              <a:t>Universityy</a:t>
            </a:r>
            <a:r>
              <a:rPr lang="en-GB" sz="1800" u="none" dirty="0" smtClean="0">
                <a:solidFill>
                  <a:schemeClr val="bg1"/>
                </a:solidFill>
              </a:rPr>
              <a:t> Press, 1985.</a:t>
            </a:r>
          </a:p>
          <a:p>
            <a:pPr marL="176213" indent="-176213">
              <a:spcBef>
                <a:spcPts val="0"/>
              </a:spcBef>
            </a:pPr>
            <a:r>
              <a:rPr lang="en-GB" sz="1800" u="none" dirty="0" err="1" smtClean="0">
                <a:solidFill>
                  <a:schemeClr val="bg1"/>
                </a:solidFill>
              </a:rPr>
              <a:t>Montanari</a:t>
            </a:r>
            <a:r>
              <a:rPr lang="en-GB" sz="1800" u="none" dirty="0" smtClean="0">
                <a:solidFill>
                  <a:schemeClr val="bg1"/>
                </a:solidFill>
              </a:rPr>
              <a:t>, A., </a:t>
            </a:r>
            <a:r>
              <a:rPr lang="en-GB" sz="1800" u="none" dirty="0" err="1" smtClean="0">
                <a:solidFill>
                  <a:schemeClr val="bg1"/>
                </a:solidFill>
              </a:rPr>
              <a:t>Brath</a:t>
            </a:r>
            <a:r>
              <a:rPr lang="en-GB" sz="1800" u="none" dirty="0" smtClean="0">
                <a:solidFill>
                  <a:schemeClr val="bg1"/>
                </a:solidFill>
              </a:rPr>
              <a:t>, A., A </a:t>
            </a:r>
            <a:r>
              <a:rPr lang="en-GB" sz="1800" u="none" dirty="0" err="1" smtClean="0">
                <a:solidFill>
                  <a:schemeClr val="bg1"/>
                </a:solidFill>
              </a:rPr>
              <a:t>stocastic</a:t>
            </a:r>
            <a:r>
              <a:rPr lang="en-GB" sz="1800" u="none" dirty="0" smtClean="0">
                <a:solidFill>
                  <a:schemeClr val="bg1"/>
                </a:solidFill>
              </a:rPr>
              <a:t> approach for assessing the uncertainty of rainfall-runoff simulations. Water Resources Research, 40, W01106, doi:10.1029/2003WR002540, 2004.</a:t>
            </a:r>
          </a:p>
          <a:p>
            <a:pPr marL="176213" indent="-176213">
              <a:spcBef>
                <a:spcPts val="0"/>
              </a:spcBef>
            </a:pPr>
            <a:r>
              <a:rPr lang="en-GB" sz="1800" u="none" dirty="0" err="1" smtClean="0">
                <a:solidFill>
                  <a:schemeClr val="bg1"/>
                </a:solidFill>
              </a:rPr>
              <a:t>Montanari</a:t>
            </a:r>
            <a:r>
              <a:rPr lang="en-GB" sz="1800" u="none" dirty="0" smtClean="0">
                <a:solidFill>
                  <a:schemeClr val="bg1"/>
                </a:solidFill>
              </a:rPr>
              <a:t>, A., </a:t>
            </a:r>
            <a:r>
              <a:rPr lang="en-GB" sz="1800" u="none" dirty="0" err="1" smtClean="0">
                <a:solidFill>
                  <a:schemeClr val="bg1"/>
                </a:solidFill>
              </a:rPr>
              <a:t>Grossi</a:t>
            </a:r>
            <a:r>
              <a:rPr lang="en-GB" sz="1800" u="none" dirty="0" smtClean="0">
                <a:solidFill>
                  <a:schemeClr val="bg1"/>
                </a:solidFill>
              </a:rPr>
              <a:t>, G., Estimating the uncertainty of hydrological forecasts: A statistical approach. Water Resources Research, 44, W00B08, doi:10.1029/2008WR006897, 2008. </a:t>
            </a:r>
          </a:p>
          <a:p>
            <a:pPr marL="176213" indent="-176213">
              <a:spcBef>
                <a:spcPts val="0"/>
              </a:spcBef>
            </a:pPr>
            <a:r>
              <a:rPr lang="en-US" sz="1800" dirty="0" err="1" smtClean="0">
                <a:solidFill>
                  <a:schemeClr val="bg1"/>
                </a:solidFill>
              </a:rPr>
              <a:t>Vrugt</a:t>
            </a:r>
            <a:r>
              <a:rPr lang="en-US" sz="1800" dirty="0" smtClean="0">
                <a:solidFill>
                  <a:schemeClr val="bg1"/>
                </a:solidFill>
              </a:rPr>
              <a:t>, J.A and Robinson, B.A., Improved evolutionary optimization from genetically adaptive </a:t>
            </a:r>
            <a:r>
              <a:rPr lang="en-US" sz="1800" dirty="0" err="1" smtClean="0">
                <a:solidFill>
                  <a:schemeClr val="bg1"/>
                </a:solidFill>
              </a:rPr>
              <a:t>multimethod</a:t>
            </a:r>
            <a:r>
              <a:rPr lang="en-US" sz="1800" dirty="0" smtClean="0">
                <a:solidFill>
                  <a:schemeClr val="bg1"/>
                </a:solidFill>
              </a:rPr>
              <a:t> search, Proceedings of the National Academy of Sciences of the United States of America, 104, 708-711, doi:10.1073/pnas.06104711045, 2007.</a:t>
            </a:r>
            <a:endParaRPr lang="en-GB" sz="1800" u="none" dirty="0" smtClean="0">
              <a:solidFill>
                <a:schemeClr val="bg1"/>
              </a:solidFill>
            </a:endParaRPr>
          </a:p>
        </p:txBody>
      </p:sp>
      <p:sp>
        <p:nvSpPr>
          <p:cNvPr id="5" name="Rectangle 3"/>
          <p:cNvSpPr>
            <a:spLocks noChangeArrowheads="1"/>
          </p:cNvSpPr>
          <p:nvPr/>
        </p:nvSpPr>
        <p:spPr bwMode="auto">
          <a:xfrm>
            <a:off x="357158" y="5753417"/>
            <a:ext cx="8389968" cy="461665"/>
          </a:xfrm>
          <a:prstGeom prst="rect">
            <a:avLst/>
          </a:prstGeom>
          <a:solidFill>
            <a:schemeClr val="bg1"/>
          </a:solidFill>
          <a:ln w="50800">
            <a:solidFill>
              <a:schemeClr val="tx1"/>
            </a:solidFill>
            <a:miter lim="800000"/>
            <a:headEnd/>
            <a:tailEnd/>
          </a:ln>
          <a:effectLst/>
        </p:spPr>
        <p:txBody>
          <a:bodyPr wrap="square">
            <a:spAutoFit/>
          </a:bodyPr>
          <a:lstStyle/>
          <a:p>
            <a:r>
              <a:rPr lang="it-IT" b="1" dirty="0">
                <a:solidFill>
                  <a:srgbClr val="FF0000"/>
                </a:solidFill>
              </a:rPr>
              <a:t>http://</a:t>
            </a:r>
            <a:r>
              <a:rPr lang="it-IT" b="1" dirty="0" smtClean="0">
                <a:solidFill>
                  <a:srgbClr val="FF0000"/>
                </a:solidFill>
              </a:rPr>
              <a:t>www.albertomontanari.it - alberto.montanari@unibo.it</a:t>
            </a:r>
            <a:endParaRPr lang="it-IT" b="1"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Immagine 11" descr="draw.jpeg"/>
          <p:cNvPicPr>
            <a:picLocks noChangeAspect="1"/>
          </p:cNvPicPr>
          <p:nvPr/>
        </p:nvPicPr>
        <p:blipFill>
          <a:blip r:embed="rId2" cstate="print"/>
          <a:srcRect/>
          <a:stretch>
            <a:fillRect/>
          </a:stretch>
        </p:blipFill>
        <p:spPr bwMode="auto">
          <a:xfrm>
            <a:off x="684213" y="2355850"/>
            <a:ext cx="7620000" cy="3810000"/>
          </a:xfrm>
          <a:prstGeom prst="rect">
            <a:avLst/>
          </a:prstGeom>
          <a:noFill/>
          <a:ln w="9525">
            <a:noFill/>
            <a:miter lim="800000"/>
            <a:headEnd/>
            <a:tailEnd/>
          </a:ln>
        </p:spPr>
      </p:pic>
      <p:pic>
        <p:nvPicPr>
          <p:cNvPr id="13" name="Immagine 12" descr="draw-cit.jpeg"/>
          <p:cNvPicPr>
            <a:picLocks noChangeAspect="1"/>
          </p:cNvPicPr>
          <p:nvPr/>
        </p:nvPicPr>
        <p:blipFill>
          <a:blip r:embed="rId3" cstate="print"/>
          <a:srcRect/>
          <a:stretch>
            <a:fillRect/>
          </a:stretch>
        </p:blipFill>
        <p:spPr bwMode="auto">
          <a:xfrm>
            <a:off x="684213" y="2349500"/>
            <a:ext cx="7620000" cy="3810000"/>
          </a:xfrm>
          <a:prstGeom prst="rect">
            <a:avLst/>
          </a:prstGeom>
          <a:noFill/>
          <a:ln w="9525">
            <a:noFill/>
            <a:miter lim="800000"/>
            <a:headEnd/>
            <a:tailEnd/>
          </a:ln>
        </p:spPr>
      </p:pic>
      <p:sp>
        <p:nvSpPr>
          <p:cNvPr id="16" name="Rettangolo 15"/>
          <p:cNvSpPr/>
          <p:nvPr/>
        </p:nvSpPr>
        <p:spPr>
          <a:xfrm>
            <a:off x="642910" y="1071546"/>
            <a:ext cx="7847021" cy="830997"/>
          </a:xfrm>
          <a:prstGeom prst="rect">
            <a:avLst/>
          </a:prstGeom>
        </p:spPr>
        <p:txBody>
          <a:bodyPr wrap="none">
            <a:spAutoFit/>
          </a:bodyPr>
          <a:lstStyle/>
          <a:p>
            <a:pPr algn="ctr">
              <a:spcBef>
                <a:spcPct val="20000"/>
              </a:spcBef>
              <a:defRPr/>
            </a:pPr>
            <a:r>
              <a:rPr lang="en-GB" b="1" dirty="0" smtClean="0">
                <a:solidFill>
                  <a:schemeClr val="bg1"/>
                </a:solidFill>
                <a:latin typeface="Verdana" pitchFamily="34" charset="0"/>
              </a:rPr>
              <a:t>ISI Web of Knowledge search in paper titles</a:t>
            </a:r>
            <a:br>
              <a:rPr lang="en-GB" b="1" dirty="0" smtClean="0">
                <a:solidFill>
                  <a:schemeClr val="bg1"/>
                </a:solidFill>
                <a:latin typeface="Verdana" pitchFamily="34" charset="0"/>
              </a:rPr>
            </a:br>
            <a:r>
              <a:rPr lang="en-GB" b="1" dirty="0" smtClean="0">
                <a:solidFill>
                  <a:schemeClr val="bg1"/>
                </a:solidFill>
                <a:latin typeface="Verdana" pitchFamily="34" charset="0"/>
              </a:rPr>
              <a:t>for “uncertainty” and “</a:t>
            </a:r>
            <a:r>
              <a:rPr lang="en-GB" b="1" dirty="0" err="1" smtClean="0">
                <a:solidFill>
                  <a:schemeClr val="bg1"/>
                </a:solidFill>
                <a:latin typeface="Verdana" pitchFamily="34" charset="0"/>
              </a:rPr>
              <a:t>hydrol</a:t>
            </a:r>
            <a:r>
              <a:rPr lang="en-GB" b="1" dirty="0" smtClean="0">
                <a:solidFill>
                  <a:schemeClr val="bg1"/>
                </a:solidFill>
                <a:latin typeface="Verdana" pitchFamily="34" charset="0"/>
              </a:rPr>
              <a:t>*” </a:t>
            </a:r>
            <a:endParaRPr lang="en-GB" b="1" dirty="0">
              <a:solidFill>
                <a:schemeClr val="bg1"/>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928662" y="1157288"/>
            <a:ext cx="7463903" cy="830997"/>
          </a:xfrm>
          <a:prstGeom prst="rect">
            <a:avLst/>
          </a:prstGeom>
        </p:spPr>
        <p:txBody>
          <a:bodyPr wrap="none">
            <a:spAutoFit/>
          </a:bodyPr>
          <a:lstStyle/>
          <a:p>
            <a:pPr algn="ctr">
              <a:spcBef>
                <a:spcPct val="20000"/>
              </a:spcBef>
              <a:defRPr/>
            </a:pPr>
            <a:r>
              <a:rPr lang="en-GB" b="1" dirty="0" smtClean="0">
                <a:solidFill>
                  <a:schemeClr val="bg1"/>
                </a:solidFill>
                <a:latin typeface="Verdana" pitchFamily="34" charset="0"/>
              </a:rPr>
              <a:t>Deliverables obtained by research activity</a:t>
            </a:r>
            <a:br>
              <a:rPr lang="en-GB" b="1" dirty="0" smtClean="0">
                <a:solidFill>
                  <a:schemeClr val="bg1"/>
                </a:solidFill>
                <a:latin typeface="Verdana" pitchFamily="34" charset="0"/>
              </a:rPr>
            </a:br>
            <a:r>
              <a:rPr lang="en-GB" b="1" dirty="0" smtClean="0">
                <a:solidFill>
                  <a:schemeClr val="bg1"/>
                </a:solidFill>
                <a:latin typeface="Verdana" pitchFamily="34" charset="0"/>
              </a:rPr>
              <a:t>on uncertainty in hydrology</a:t>
            </a:r>
            <a:endParaRPr lang="en-GB" b="1" dirty="0">
              <a:solidFill>
                <a:schemeClr val="bg1"/>
              </a:solidFill>
              <a:latin typeface="Verdana" pitchFamily="34" charset="0"/>
            </a:endParaRPr>
          </a:p>
        </p:txBody>
      </p:sp>
      <p:sp>
        <p:nvSpPr>
          <p:cNvPr id="5" name="Rettangolo 4"/>
          <p:cNvSpPr/>
          <p:nvPr/>
        </p:nvSpPr>
        <p:spPr>
          <a:xfrm>
            <a:off x="297433" y="2098591"/>
            <a:ext cx="8713663" cy="2800767"/>
          </a:xfrm>
          <a:prstGeom prst="rect">
            <a:avLst/>
          </a:prstGeom>
        </p:spPr>
        <p:txBody>
          <a:bodyPr wrap="square">
            <a:spAutoFit/>
          </a:bodyPr>
          <a:lstStyle/>
          <a:p>
            <a:pPr marL="176213" indent="-176213" algn="just">
              <a:buFont typeface="Arial" pitchFamily="34" charset="0"/>
              <a:buChar char="•"/>
              <a:defRPr/>
            </a:pPr>
            <a:r>
              <a:rPr lang="en-GB" sz="1600" b="1" u="none" dirty="0" smtClean="0">
                <a:solidFill>
                  <a:schemeClr val="bg1"/>
                </a:solidFill>
              </a:rPr>
              <a:t>The working group </a:t>
            </a:r>
            <a:r>
              <a:rPr lang="en-GB" sz="1600" u="none" dirty="0" smtClean="0">
                <a:solidFill>
                  <a:schemeClr val="bg1"/>
                </a:solidFill>
              </a:rPr>
              <a:t>on uncertainty of the International Association of Hydrological sciences considered 25 methods for uncertainty assessment in hydrology </a:t>
            </a:r>
          </a:p>
          <a:p>
            <a:pPr marL="176213" indent="-176213" algn="just">
              <a:defRPr/>
            </a:pPr>
            <a:r>
              <a:rPr lang="en-GB" sz="1600" u="none" dirty="0" smtClean="0">
                <a:solidFill>
                  <a:schemeClr val="bg1"/>
                </a:solidFill>
              </a:rPr>
              <a:t>	(http://www.es.lancs.ac.uk/hfdg/uncertainty_workshop/uncert_methods.htm)</a:t>
            </a:r>
          </a:p>
          <a:p>
            <a:pPr marL="176213" indent="-176213" algn="just">
              <a:buFont typeface="Arial" pitchFamily="34" charset="0"/>
              <a:buChar char="•"/>
              <a:defRPr/>
            </a:pPr>
            <a:endParaRPr lang="en-GB" sz="1600" u="none" dirty="0" smtClean="0">
              <a:solidFill>
                <a:schemeClr val="bg1"/>
              </a:solidFill>
            </a:endParaRPr>
          </a:p>
          <a:p>
            <a:pPr marL="176213" indent="-176213" algn="just">
              <a:buFont typeface="Arial" pitchFamily="34" charset="0"/>
              <a:buChar char="•"/>
              <a:defRPr/>
            </a:pPr>
            <a:r>
              <a:rPr lang="en-GB" sz="1600" b="1" u="none" dirty="0" err="1" smtClean="0">
                <a:solidFill>
                  <a:schemeClr val="bg1"/>
                </a:solidFill>
              </a:rPr>
              <a:t>Matott</a:t>
            </a:r>
            <a:r>
              <a:rPr lang="en-GB" sz="1600" b="1" u="none" dirty="0" smtClean="0">
                <a:solidFill>
                  <a:schemeClr val="bg1"/>
                </a:solidFill>
              </a:rPr>
              <a:t> et al</a:t>
            </a:r>
            <a:r>
              <a:rPr lang="en-GB" sz="1600" u="none" dirty="0" smtClean="0">
                <a:solidFill>
                  <a:schemeClr val="bg1"/>
                </a:solidFill>
              </a:rPr>
              <a:t>. (Water Resources Research, 2009) report 52 methods.</a:t>
            </a:r>
          </a:p>
          <a:p>
            <a:pPr marL="176213" indent="-176213" algn="just">
              <a:buFont typeface="Arial" pitchFamily="34" charset="0"/>
              <a:buChar char="•"/>
              <a:defRPr/>
            </a:pPr>
            <a:endParaRPr lang="en-GB" sz="1600" u="none" dirty="0" smtClean="0">
              <a:solidFill>
                <a:schemeClr val="bg1"/>
              </a:solidFill>
            </a:endParaRPr>
          </a:p>
          <a:p>
            <a:pPr marL="176213" indent="-176213" algn="just">
              <a:buFont typeface="Arial" pitchFamily="34" charset="0"/>
              <a:buChar char="•"/>
              <a:defRPr/>
            </a:pPr>
            <a:r>
              <a:rPr lang="en-GB" sz="1600" b="1" u="none" dirty="0" smtClean="0">
                <a:solidFill>
                  <a:schemeClr val="bg1"/>
                </a:solidFill>
              </a:rPr>
              <a:t>Many commentaries</a:t>
            </a:r>
            <a:r>
              <a:rPr lang="en-GB" sz="1600" u="none" dirty="0" smtClean="0">
                <a:solidFill>
                  <a:schemeClr val="bg1"/>
                </a:solidFill>
              </a:rPr>
              <a:t>: uncertainty assessment triggered several discussions. A very interesting debate was triggered by </a:t>
            </a:r>
            <a:r>
              <a:rPr lang="en-GB" sz="1600" u="none" dirty="0" err="1" smtClean="0">
                <a:solidFill>
                  <a:schemeClr val="bg1"/>
                </a:solidFill>
              </a:rPr>
              <a:t>Beven</a:t>
            </a:r>
            <a:r>
              <a:rPr lang="en-GB" sz="1600" u="none" dirty="0" smtClean="0">
                <a:solidFill>
                  <a:schemeClr val="bg1"/>
                </a:solidFill>
              </a:rPr>
              <a:t>  (2006) in HP Today.</a:t>
            </a:r>
          </a:p>
          <a:p>
            <a:pPr marL="176213" indent="-176213" algn="just">
              <a:buFont typeface="Arial" pitchFamily="34" charset="0"/>
              <a:buChar char="•"/>
              <a:defRPr/>
            </a:pPr>
            <a:endParaRPr lang="en-GB" sz="1600" u="none" dirty="0" smtClean="0">
              <a:solidFill>
                <a:schemeClr val="bg1"/>
              </a:solidFill>
            </a:endParaRPr>
          </a:p>
          <a:p>
            <a:pPr marL="176213" indent="-176213" algn="just">
              <a:buFont typeface="Arial" pitchFamily="34" charset="0"/>
              <a:buChar char="•"/>
              <a:defRPr/>
            </a:pPr>
            <a:r>
              <a:rPr lang="en-GB" sz="1600" b="1" u="none" dirty="0" smtClean="0">
                <a:solidFill>
                  <a:schemeClr val="bg1"/>
                </a:solidFill>
              </a:rPr>
              <a:t>Key issue:</a:t>
            </a:r>
            <a:r>
              <a:rPr lang="en-GB" sz="1600" u="none" dirty="0" smtClean="0">
                <a:solidFill>
                  <a:schemeClr val="bg1"/>
                </a:solidFill>
              </a:rPr>
              <a:t> is statistical theory the appropriate tool to estimate uncertainty?</a:t>
            </a:r>
          </a:p>
          <a:p>
            <a:pPr indent="176213" algn="just">
              <a:defRPr/>
            </a:pPr>
            <a:endParaRPr lang="en-GB" sz="1600" u="none" dirty="0">
              <a:solidFill>
                <a:schemeClr val="bg1"/>
              </a:solidFill>
            </a:endParaRPr>
          </a:p>
        </p:txBody>
      </p:sp>
      <p:sp>
        <p:nvSpPr>
          <p:cNvPr id="6" name="Rettangolo 5"/>
          <p:cNvSpPr/>
          <p:nvPr/>
        </p:nvSpPr>
        <p:spPr>
          <a:xfrm>
            <a:off x="3576450" y="4653136"/>
            <a:ext cx="2089034" cy="461665"/>
          </a:xfrm>
          <a:prstGeom prst="rect">
            <a:avLst/>
          </a:prstGeom>
        </p:spPr>
        <p:txBody>
          <a:bodyPr wrap="none">
            <a:spAutoFit/>
          </a:bodyPr>
          <a:lstStyle/>
          <a:p>
            <a:pPr algn="ctr">
              <a:spcBef>
                <a:spcPct val="20000"/>
              </a:spcBef>
              <a:defRPr/>
            </a:pPr>
            <a:r>
              <a:rPr lang="en-GB" b="1" dirty="0" smtClean="0">
                <a:solidFill>
                  <a:schemeClr val="bg1"/>
                </a:solidFill>
                <a:latin typeface="Verdana" pitchFamily="34" charset="0"/>
              </a:rPr>
              <a:t>Drawbacks</a:t>
            </a:r>
            <a:endParaRPr lang="en-GB" b="1" dirty="0">
              <a:solidFill>
                <a:schemeClr val="bg1"/>
              </a:solidFill>
              <a:latin typeface="Verdana" pitchFamily="34" charset="0"/>
            </a:endParaRPr>
          </a:p>
        </p:txBody>
      </p:sp>
      <p:sp>
        <p:nvSpPr>
          <p:cNvPr id="7173" name="Rettangolo 6"/>
          <p:cNvSpPr>
            <a:spLocks noChangeArrowheads="1"/>
          </p:cNvSpPr>
          <p:nvPr/>
        </p:nvSpPr>
        <p:spPr bwMode="auto">
          <a:xfrm>
            <a:off x="294333" y="5157192"/>
            <a:ext cx="7849567" cy="984885"/>
          </a:xfrm>
          <a:prstGeom prst="rect">
            <a:avLst/>
          </a:prstGeom>
          <a:noFill/>
          <a:ln w="9525">
            <a:noFill/>
            <a:miter lim="800000"/>
            <a:headEnd/>
            <a:tailEnd/>
          </a:ln>
        </p:spPr>
        <p:txBody>
          <a:bodyPr wrap="square">
            <a:spAutoFit/>
          </a:bodyPr>
          <a:lstStyle/>
          <a:p>
            <a:pPr marL="176213" indent="-176213" algn="just">
              <a:spcBef>
                <a:spcPts val="600"/>
              </a:spcBef>
              <a:buFont typeface="Arial" charset="0"/>
              <a:buChar char="•"/>
            </a:pPr>
            <a:r>
              <a:rPr lang="en-GB" sz="1600" b="1" u="none" dirty="0" smtClean="0">
                <a:solidFill>
                  <a:schemeClr val="bg1"/>
                </a:solidFill>
              </a:rPr>
              <a:t>Research</a:t>
            </a:r>
            <a:r>
              <a:rPr lang="en-GB" sz="1600" u="none" dirty="0" smtClean="0">
                <a:solidFill>
                  <a:schemeClr val="bg1"/>
                </a:solidFill>
              </a:rPr>
              <a:t> activity poorly structured.</a:t>
            </a:r>
          </a:p>
          <a:p>
            <a:pPr marL="176213" indent="-176213" algn="just">
              <a:spcBef>
                <a:spcPts val="600"/>
              </a:spcBef>
              <a:buFont typeface="Arial" charset="0"/>
              <a:buChar char="•"/>
            </a:pPr>
            <a:r>
              <a:rPr lang="en-GB" sz="1600" b="1" u="none" dirty="0" smtClean="0">
                <a:solidFill>
                  <a:schemeClr val="bg1"/>
                </a:solidFill>
              </a:rPr>
              <a:t>Lack of clarity </a:t>
            </a:r>
            <a:r>
              <a:rPr lang="en-GB" sz="1600" u="none" dirty="0" smtClean="0">
                <a:solidFill>
                  <a:schemeClr val="bg1"/>
                </a:solidFill>
              </a:rPr>
              <a:t>about the research questions and related response.</a:t>
            </a:r>
          </a:p>
          <a:p>
            <a:pPr marL="176213" indent="-176213" algn="just">
              <a:spcBef>
                <a:spcPts val="600"/>
              </a:spcBef>
              <a:buFont typeface="Arial" charset="0"/>
              <a:buChar char="•"/>
            </a:pPr>
            <a:r>
              <a:rPr lang="en-GB" sz="1600" b="1" u="none" dirty="0" smtClean="0">
                <a:solidFill>
                  <a:schemeClr val="bg1"/>
                </a:solidFill>
              </a:rPr>
              <a:t>Need for </a:t>
            </a:r>
            <a:r>
              <a:rPr lang="en-GB" sz="1600" u="none" dirty="0" smtClean="0">
                <a:solidFill>
                  <a:schemeClr val="bg1"/>
                </a:solidFill>
              </a:rPr>
              <a:t>a comprehensive theory</a:t>
            </a:r>
            <a:endParaRPr lang="en-GB" sz="1600" u="none"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1643042" y="1157288"/>
            <a:ext cx="5551521" cy="461665"/>
          </a:xfrm>
          <a:prstGeom prst="rect">
            <a:avLst/>
          </a:prstGeom>
        </p:spPr>
        <p:txBody>
          <a:bodyPr wrap="none">
            <a:spAutoFit/>
          </a:bodyPr>
          <a:lstStyle/>
          <a:p>
            <a:pPr algn="ctr">
              <a:spcBef>
                <a:spcPct val="20000"/>
              </a:spcBef>
              <a:defRPr/>
            </a:pPr>
            <a:r>
              <a:rPr lang="en-GB" b="1" dirty="0" smtClean="0">
                <a:solidFill>
                  <a:schemeClr val="bg1"/>
                </a:solidFill>
                <a:latin typeface="Verdana" pitchFamily="34" charset="0"/>
              </a:rPr>
              <a:t>What is the practical question?</a:t>
            </a:r>
            <a:endParaRPr lang="en-GB" b="1" dirty="0">
              <a:solidFill>
                <a:schemeClr val="bg1"/>
              </a:solidFill>
              <a:latin typeface="Verdana" pitchFamily="34" charset="0"/>
            </a:endParaRPr>
          </a:p>
        </p:txBody>
      </p:sp>
      <p:sp>
        <p:nvSpPr>
          <p:cNvPr id="5" name="Rettangolo 4"/>
          <p:cNvSpPr/>
          <p:nvPr/>
        </p:nvSpPr>
        <p:spPr>
          <a:xfrm>
            <a:off x="250825" y="2098591"/>
            <a:ext cx="8713663" cy="4278094"/>
          </a:xfrm>
          <a:prstGeom prst="rect">
            <a:avLst/>
          </a:prstGeom>
        </p:spPr>
        <p:txBody>
          <a:bodyPr wrap="square">
            <a:spAutoFit/>
          </a:bodyPr>
          <a:lstStyle/>
          <a:p>
            <a:pPr marL="176213" indent="-176213" algn="just">
              <a:buFont typeface="Arial" pitchFamily="34" charset="0"/>
              <a:buChar char="•"/>
              <a:defRPr/>
            </a:pPr>
            <a:r>
              <a:rPr lang="en-GB" sz="1600" b="1" u="none" dirty="0" smtClean="0">
                <a:solidFill>
                  <a:schemeClr val="bg1"/>
                </a:solidFill>
              </a:rPr>
              <a:t>Estimate uncertainty of hydrological simulation/prediction.</a:t>
            </a:r>
          </a:p>
          <a:p>
            <a:pPr marL="176213" indent="-176213" algn="just">
              <a:buFont typeface="Arial" pitchFamily="34" charset="0"/>
              <a:buChar char="•"/>
              <a:defRPr/>
            </a:pPr>
            <a:r>
              <a:rPr lang="en-GB" sz="1600" b="1" dirty="0" smtClean="0">
                <a:solidFill>
                  <a:schemeClr val="bg1"/>
                </a:solidFill>
              </a:rPr>
              <a:t>Users typically want a confidence interval for simulation/prediction</a:t>
            </a:r>
          </a:p>
          <a:p>
            <a:pPr marL="176213" indent="-176213" algn="just">
              <a:buFont typeface="Arial" pitchFamily="34" charset="0"/>
              <a:buChar char="•"/>
              <a:defRPr/>
            </a:pPr>
            <a:r>
              <a:rPr lang="en-GB" sz="1600" b="1" u="none" dirty="0" smtClean="0">
                <a:solidFill>
                  <a:schemeClr val="bg1"/>
                </a:solidFill>
              </a:rPr>
              <a:t>Confidence </a:t>
            </a:r>
            <a:r>
              <a:rPr lang="en-GB" sz="1600" b="1" dirty="0" smtClean="0">
                <a:solidFill>
                  <a:schemeClr val="bg1"/>
                </a:solidFill>
              </a:rPr>
              <a:t>interval: </a:t>
            </a:r>
            <a:r>
              <a:rPr lang="en-US" sz="1600" b="1" dirty="0" smtClean="0">
                <a:solidFill>
                  <a:schemeClr val="bg1"/>
                </a:solidFill>
              </a:rPr>
              <a:t>for an assigned confidence level </a:t>
            </a:r>
            <a:r>
              <a:rPr lang="en-US" sz="1600" b="1" dirty="0" smtClean="0">
                <a:solidFill>
                  <a:schemeClr val="bg1"/>
                </a:solidFill>
                <a:latin typeface="Symbol" pitchFamily="18" charset="2"/>
              </a:rPr>
              <a:t>a</a:t>
            </a:r>
            <a:r>
              <a:rPr lang="en-US" sz="1600" b="1" dirty="0" smtClean="0">
                <a:solidFill>
                  <a:schemeClr val="bg1"/>
                </a:solidFill>
              </a:rPr>
              <a:t>, the confidence interval is the range around the model output encompassing the true data with a probability equal to </a:t>
            </a:r>
            <a:r>
              <a:rPr lang="en-US" sz="1600" b="1" dirty="0" smtClean="0">
                <a:solidFill>
                  <a:schemeClr val="bg1"/>
                </a:solidFill>
                <a:latin typeface="Symbol" pitchFamily="18" charset="2"/>
              </a:rPr>
              <a:t>a</a:t>
            </a:r>
          </a:p>
          <a:p>
            <a:pPr marL="176213" indent="-176213" algn="just">
              <a:buFont typeface="Arial" pitchFamily="34" charset="0"/>
              <a:buChar char="•"/>
              <a:defRPr/>
            </a:pPr>
            <a:r>
              <a:rPr lang="en-GB" sz="1600" b="1" dirty="0" smtClean="0">
                <a:solidFill>
                  <a:schemeClr val="bg1"/>
                </a:solidFill>
              </a:rPr>
              <a:t>Probability: </a:t>
            </a:r>
            <a:r>
              <a:rPr lang="en-GB" sz="1600" b="1" dirty="0" err="1" smtClean="0">
                <a:solidFill>
                  <a:schemeClr val="bg1"/>
                </a:solidFill>
              </a:rPr>
              <a:t>frequentist</a:t>
            </a:r>
            <a:r>
              <a:rPr lang="en-GB" sz="1600" b="1" dirty="0" smtClean="0">
                <a:solidFill>
                  <a:schemeClr val="bg1"/>
                </a:solidFill>
              </a:rPr>
              <a:t> interpretation. An experiment is defined which is repeatable and the probability of an event is defined as the frequency of the event for number of trials tending to infinity.</a:t>
            </a:r>
          </a:p>
          <a:p>
            <a:pPr marL="176213" indent="-176213" algn="just">
              <a:buFont typeface="Arial" pitchFamily="34" charset="0"/>
              <a:buChar char="•"/>
              <a:defRPr/>
            </a:pPr>
            <a:r>
              <a:rPr lang="en-GB" sz="1600" b="1" dirty="0" smtClean="0">
                <a:solidFill>
                  <a:schemeClr val="bg1"/>
                </a:solidFill>
              </a:rPr>
              <a:t>Probability: Bayesian interpretation. Probability is defined as the degree of belief about an event happening. It is subjective.</a:t>
            </a:r>
          </a:p>
          <a:p>
            <a:pPr marL="176213" indent="-176213" algn="just">
              <a:buFont typeface="Arial" pitchFamily="34" charset="0"/>
              <a:buChar char="•"/>
              <a:defRPr/>
            </a:pPr>
            <a:r>
              <a:rPr lang="en-GB" sz="1600" b="1" dirty="0" smtClean="0">
                <a:solidFill>
                  <a:schemeClr val="bg1"/>
                </a:solidFill>
              </a:rPr>
              <a:t>If the experiment is well defined and Bayesian probability reliably estimated, the two definitions should give the same result.</a:t>
            </a:r>
          </a:p>
          <a:p>
            <a:pPr marL="176213" indent="-176213" algn="just">
              <a:buFont typeface="Arial" pitchFamily="34" charset="0"/>
              <a:buChar char="•"/>
              <a:defRPr/>
            </a:pPr>
            <a:endParaRPr lang="en-GB" sz="1600" b="1" dirty="0" smtClean="0">
              <a:solidFill>
                <a:schemeClr val="bg1"/>
              </a:solidFill>
            </a:endParaRPr>
          </a:p>
          <a:p>
            <a:pPr marL="176213" indent="-176213" algn="just">
              <a:buFont typeface="Arial" pitchFamily="34" charset="0"/>
              <a:buChar char="•"/>
              <a:defRPr/>
            </a:pPr>
            <a:r>
              <a:rPr lang="en-GB" sz="1600" b="1" dirty="0" smtClean="0">
                <a:solidFill>
                  <a:schemeClr val="bg1"/>
                </a:solidFill>
              </a:rPr>
              <a:t>The above considerations clearly show that different methods for estimating confidence bands exist, even if we use just probability theory to compute them.</a:t>
            </a:r>
          </a:p>
          <a:p>
            <a:pPr marL="176213" indent="-176213" algn="just">
              <a:buFont typeface="Arial" pitchFamily="34" charset="0"/>
              <a:buChar char="•"/>
              <a:defRPr/>
            </a:pPr>
            <a:endParaRPr lang="en-GB" sz="1600" b="1" dirty="0" smtClean="0">
              <a:solidFill>
                <a:schemeClr val="bg1"/>
              </a:solidFill>
            </a:endParaRPr>
          </a:p>
          <a:p>
            <a:pPr marL="176213" indent="-176213" algn="just">
              <a:buFont typeface="Arial" pitchFamily="34" charset="0"/>
              <a:buChar char="•"/>
              <a:defRPr/>
            </a:pPr>
            <a:r>
              <a:rPr lang="en-GB" sz="1600" b="1" dirty="0" smtClean="0">
                <a:solidFill>
                  <a:schemeClr val="bg1"/>
                </a:solidFill>
              </a:rPr>
              <a:t>Is it feasible to set up a theory?</a:t>
            </a:r>
          </a:p>
          <a:p>
            <a:pPr indent="176213" algn="just">
              <a:defRPr/>
            </a:pPr>
            <a:endParaRPr lang="en-GB" sz="1600" u="none"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857224" y="1157288"/>
            <a:ext cx="7306808" cy="461665"/>
          </a:xfrm>
          <a:prstGeom prst="rect">
            <a:avLst/>
          </a:prstGeom>
        </p:spPr>
        <p:txBody>
          <a:bodyPr wrap="none">
            <a:spAutoFit/>
          </a:bodyPr>
          <a:lstStyle/>
          <a:p>
            <a:pPr algn="ctr">
              <a:spcBef>
                <a:spcPct val="20000"/>
              </a:spcBef>
              <a:defRPr/>
            </a:pPr>
            <a:r>
              <a:rPr lang="en-GB" b="1" dirty="0" smtClean="0">
                <a:solidFill>
                  <a:schemeClr val="bg1"/>
                </a:solidFill>
                <a:latin typeface="Verdana" pitchFamily="34" charset="0"/>
              </a:rPr>
              <a:t>What are the basic elements of a theory?</a:t>
            </a:r>
            <a:endParaRPr lang="en-GB" b="1" dirty="0">
              <a:solidFill>
                <a:schemeClr val="bg1"/>
              </a:solidFill>
              <a:latin typeface="Verdana" pitchFamily="34" charset="0"/>
            </a:endParaRPr>
          </a:p>
        </p:txBody>
      </p:sp>
      <p:sp>
        <p:nvSpPr>
          <p:cNvPr id="8195" name="Rettangolo 4"/>
          <p:cNvSpPr>
            <a:spLocks noChangeArrowheads="1"/>
          </p:cNvSpPr>
          <p:nvPr/>
        </p:nvSpPr>
        <p:spPr bwMode="auto">
          <a:xfrm>
            <a:off x="250825" y="1712997"/>
            <a:ext cx="8424863" cy="4524315"/>
          </a:xfrm>
          <a:prstGeom prst="rect">
            <a:avLst/>
          </a:prstGeom>
          <a:noFill/>
          <a:ln w="9525">
            <a:noFill/>
            <a:miter lim="800000"/>
            <a:headEnd/>
            <a:tailEnd/>
          </a:ln>
        </p:spPr>
        <p:txBody>
          <a:bodyPr>
            <a:spAutoFit/>
          </a:bodyPr>
          <a:lstStyle/>
          <a:p>
            <a:pPr marL="176213" indent="-176213" algn="just">
              <a:buFont typeface="Arial" charset="0"/>
              <a:buChar char="•"/>
              <a:defRPr/>
            </a:pPr>
            <a:r>
              <a:rPr lang="en-GB" sz="1600" b="1" u="none" dirty="0" smtClean="0">
                <a:solidFill>
                  <a:schemeClr val="bg1"/>
                </a:solidFill>
              </a:rPr>
              <a:t>In science</a:t>
            </a:r>
            <a:r>
              <a:rPr lang="en-GB" sz="1600" u="none" dirty="0" smtClean="0">
                <a:solidFill>
                  <a:schemeClr val="bg1"/>
                </a:solidFill>
              </a:rPr>
              <a:t>, the term "theory" is reserved for explanations of phenomena which meet basic requirements about the kinds of empirical observations made, the methods of classification used, and the consistency of the theory in its application among members of the class to which it pertains. A theory should be the simplest possible tool that can be used to effectively address the given class of phenomena. </a:t>
            </a:r>
          </a:p>
          <a:p>
            <a:pPr marL="176213" indent="-176213" algn="just">
              <a:buFont typeface="Arial" charset="0"/>
              <a:buChar char="•"/>
              <a:defRPr/>
            </a:pPr>
            <a:endParaRPr lang="en-GB" sz="1600" u="none" dirty="0" smtClean="0">
              <a:solidFill>
                <a:schemeClr val="bg1"/>
              </a:solidFill>
            </a:endParaRPr>
          </a:p>
          <a:p>
            <a:pPr marL="176213" indent="-176213" algn="just">
              <a:buFont typeface="Arial" charset="0"/>
              <a:buChar char="•"/>
              <a:defRPr/>
            </a:pPr>
            <a:r>
              <a:rPr lang="en-GB" sz="1600" b="1" u="none" dirty="0" smtClean="0">
                <a:solidFill>
                  <a:schemeClr val="bg1"/>
                </a:solidFill>
              </a:rPr>
              <a:t>Basic elements of a theory</a:t>
            </a:r>
            <a:r>
              <a:rPr lang="en-GB" sz="1600" u="none" dirty="0" smtClean="0">
                <a:solidFill>
                  <a:schemeClr val="bg1"/>
                </a:solidFill>
              </a:rPr>
              <a:t>:</a:t>
            </a:r>
          </a:p>
          <a:p>
            <a:pPr marL="633413" lvl="1" indent="-176213" algn="just">
              <a:buFontTx/>
              <a:buChar char="-"/>
              <a:defRPr/>
            </a:pPr>
            <a:r>
              <a:rPr lang="en-GB" sz="1600" u="none" dirty="0" smtClean="0">
                <a:solidFill>
                  <a:schemeClr val="bg1"/>
                </a:solidFill>
              </a:rPr>
              <a:t>Subject.</a:t>
            </a:r>
          </a:p>
          <a:p>
            <a:pPr marL="633413" lvl="1" indent="-176213" algn="just">
              <a:buFontTx/>
              <a:buChar char="-"/>
              <a:defRPr/>
            </a:pPr>
            <a:r>
              <a:rPr lang="en-GB" sz="1600" u="none" dirty="0" smtClean="0">
                <a:solidFill>
                  <a:schemeClr val="bg1"/>
                </a:solidFill>
              </a:rPr>
              <a:t>Definitions.</a:t>
            </a:r>
          </a:p>
          <a:p>
            <a:pPr marL="633413" lvl="1" indent="-176213" algn="just">
              <a:buFontTx/>
              <a:buChar char="-"/>
              <a:defRPr/>
            </a:pPr>
            <a:r>
              <a:rPr lang="en-GB" sz="1600" u="none" dirty="0" smtClean="0">
                <a:solidFill>
                  <a:schemeClr val="bg1"/>
                </a:solidFill>
              </a:rPr>
              <a:t>Axioms or postulates (assumptions).</a:t>
            </a:r>
          </a:p>
          <a:p>
            <a:pPr marL="633413" lvl="1" indent="-176213" algn="just">
              <a:buFontTx/>
              <a:buChar char="-"/>
              <a:defRPr/>
            </a:pPr>
            <a:r>
              <a:rPr lang="en-GB" sz="1600" u="none" dirty="0" smtClean="0">
                <a:solidFill>
                  <a:schemeClr val="bg1"/>
                </a:solidFill>
              </a:rPr>
              <a:t>Basic principles.</a:t>
            </a:r>
          </a:p>
          <a:p>
            <a:pPr marL="633413" lvl="1" indent="-176213" algn="just">
              <a:buFontTx/>
              <a:buChar char="-"/>
              <a:defRPr/>
            </a:pPr>
            <a:r>
              <a:rPr lang="en-GB" sz="1600" u="none" dirty="0" smtClean="0">
                <a:solidFill>
                  <a:schemeClr val="bg1"/>
                </a:solidFill>
              </a:rPr>
              <a:t>Theorems.</a:t>
            </a:r>
          </a:p>
          <a:p>
            <a:pPr marL="633413" lvl="1" indent="-176213" algn="just">
              <a:buFontTx/>
              <a:buChar char="-"/>
              <a:defRPr/>
            </a:pPr>
            <a:r>
              <a:rPr lang="en-GB" sz="1600" u="none" dirty="0" smtClean="0">
                <a:solidFill>
                  <a:schemeClr val="bg1"/>
                </a:solidFill>
              </a:rPr>
              <a:t>Models.</a:t>
            </a:r>
          </a:p>
          <a:p>
            <a:pPr marL="633413" lvl="1" indent="-176213" algn="just">
              <a:buFontTx/>
              <a:buChar char="-"/>
              <a:defRPr/>
            </a:pPr>
            <a:r>
              <a:rPr lang="en-GB" sz="1600" u="none" dirty="0" smtClean="0">
                <a:solidFill>
                  <a:schemeClr val="bg1"/>
                </a:solidFill>
              </a:rPr>
              <a:t>Ethic principles.</a:t>
            </a:r>
          </a:p>
          <a:p>
            <a:pPr marL="633413" lvl="1" indent="-176213" algn="just">
              <a:buFontTx/>
              <a:buChar char="-"/>
              <a:defRPr/>
            </a:pPr>
            <a:r>
              <a:rPr lang="en-GB" sz="1600" u="none" dirty="0" smtClean="0">
                <a:solidFill>
                  <a:schemeClr val="bg1"/>
                </a:solidFill>
              </a:rPr>
              <a:t>…..</a:t>
            </a:r>
          </a:p>
          <a:p>
            <a:pPr marL="633413" lvl="1" indent="-176213" algn="just">
              <a:defRPr/>
            </a:pPr>
            <a:endParaRPr lang="en-GB" sz="1600" u="none" dirty="0" smtClean="0">
              <a:solidFill>
                <a:schemeClr val="bg1"/>
              </a:solidFill>
            </a:endParaRPr>
          </a:p>
          <a:p>
            <a:pPr marL="182563" lvl="1" indent="-182563" algn="just">
              <a:buFont typeface="Arial" pitchFamily="34" charset="0"/>
              <a:buChar char="•"/>
              <a:defRPr/>
            </a:pPr>
            <a:r>
              <a:rPr lang="en-GB" sz="1600" b="1" u="none" dirty="0" smtClean="0">
                <a:solidFill>
                  <a:schemeClr val="bg1"/>
                </a:solidFill>
              </a:rPr>
              <a:t>Important: </a:t>
            </a:r>
            <a:r>
              <a:rPr lang="en-GB" sz="1600" u="none" dirty="0" smtClean="0">
                <a:solidFill>
                  <a:schemeClr val="bg1"/>
                </a:solidFill>
              </a:rPr>
              <a:t>a theory of a given subject is not necessarily unique</a:t>
            </a:r>
          </a:p>
          <a:p>
            <a:pPr marL="633413" lvl="1" indent="-176213" algn="just">
              <a:defRPr/>
            </a:pPr>
            <a:endParaRPr lang="en-GB" sz="1600" u="none"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167664" y="928670"/>
            <a:ext cx="8547740" cy="830997"/>
          </a:xfrm>
          <a:prstGeom prst="rect">
            <a:avLst/>
          </a:prstGeom>
        </p:spPr>
        <p:txBody>
          <a:bodyPr wrap="square">
            <a:spAutoFit/>
          </a:bodyPr>
          <a:lstStyle/>
          <a:p>
            <a:pPr algn="ctr">
              <a:spcBef>
                <a:spcPct val="20000"/>
              </a:spcBef>
              <a:defRPr/>
            </a:pPr>
            <a:r>
              <a:rPr lang="en-GB" b="1" dirty="0" smtClean="0">
                <a:solidFill>
                  <a:schemeClr val="bg1"/>
                </a:solidFill>
                <a:latin typeface="Verdana" pitchFamily="34" charset="0"/>
              </a:rPr>
              <a:t>Towards a theory of uncertainty assessment</a:t>
            </a:r>
            <a:br>
              <a:rPr lang="en-GB" b="1" dirty="0" smtClean="0">
                <a:solidFill>
                  <a:schemeClr val="bg1"/>
                </a:solidFill>
                <a:latin typeface="Verdana" pitchFamily="34" charset="0"/>
              </a:rPr>
            </a:br>
            <a:r>
              <a:rPr lang="en-GB" b="1" dirty="0" smtClean="0">
                <a:solidFill>
                  <a:schemeClr val="bg1"/>
                </a:solidFill>
                <a:latin typeface="Verdana" pitchFamily="34" charset="0"/>
              </a:rPr>
              <a:t>in hydrology</a:t>
            </a:r>
            <a:endParaRPr lang="en-GB" b="1" dirty="0">
              <a:solidFill>
                <a:schemeClr val="bg1"/>
              </a:solidFill>
              <a:latin typeface="Verdana" pitchFamily="34" charset="0"/>
            </a:endParaRPr>
          </a:p>
        </p:txBody>
      </p:sp>
      <p:sp>
        <p:nvSpPr>
          <p:cNvPr id="5" name="Rettangolo 4"/>
          <p:cNvSpPr/>
          <p:nvPr/>
        </p:nvSpPr>
        <p:spPr>
          <a:xfrm>
            <a:off x="107504" y="1794112"/>
            <a:ext cx="8424863" cy="4278094"/>
          </a:xfrm>
          <a:prstGeom prst="rect">
            <a:avLst/>
          </a:prstGeom>
        </p:spPr>
        <p:txBody>
          <a:bodyPr>
            <a:spAutoFit/>
          </a:bodyPr>
          <a:lstStyle/>
          <a:p>
            <a:pPr marL="176213" indent="-176213" algn="just">
              <a:buFont typeface="Arial" pitchFamily="34" charset="0"/>
              <a:buChar char="•"/>
              <a:defRPr/>
            </a:pPr>
            <a:r>
              <a:rPr lang="en-GB" sz="1600" b="1" u="none" dirty="0" smtClean="0">
                <a:solidFill>
                  <a:schemeClr val="bg1"/>
                </a:solidFill>
              </a:rPr>
              <a:t>Main subject</a:t>
            </a:r>
            <a:r>
              <a:rPr lang="en-GB" sz="1600" u="none" dirty="0" smtClean="0">
                <a:solidFill>
                  <a:schemeClr val="bg1"/>
                </a:solidFill>
              </a:rPr>
              <a:t>: estimating the uncertainty of the output from a hydrological model (global uncertainty).</a:t>
            </a:r>
          </a:p>
          <a:p>
            <a:pPr marL="176213" indent="-176213" algn="just">
              <a:buFont typeface="Arial" pitchFamily="34" charset="0"/>
              <a:buChar char="•"/>
              <a:defRPr/>
            </a:pPr>
            <a:endParaRPr lang="en-GB" sz="1600" u="none" dirty="0" smtClean="0">
              <a:solidFill>
                <a:schemeClr val="bg1"/>
              </a:solidFill>
            </a:endParaRPr>
          </a:p>
          <a:p>
            <a:pPr marL="176213" indent="-176213" algn="just">
              <a:buFont typeface="Arial" pitchFamily="34" charset="0"/>
              <a:buChar char="•"/>
              <a:defRPr/>
            </a:pPr>
            <a:r>
              <a:rPr lang="en-GB" sz="1600" b="1" u="none" dirty="0" smtClean="0">
                <a:solidFill>
                  <a:schemeClr val="bg1"/>
                </a:solidFill>
              </a:rPr>
              <a:t>Side subjects</a:t>
            </a:r>
            <a:r>
              <a:rPr lang="en-GB" sz="1600" u="none" dirty="0" smtClean="0">
                <a:solidFill>
                  <a:schemeClr val="bg1"/>
                </a:solidFill>
              </a:rPr>
              <a:t>: estimating data uncertainty (rainfall, river flows etc.), parameter uncertainty, model structural uncertainty, calibration, validation…. and more.</a:t>
            </a:r>
          </a:p>
          <a:p>
            <a:pPr marL="176213" indent="-176213" algn="just">
              <a:buFont typeface="Arial" pitchFamily="34" charset="0"/>
              <a:buChar char="•"/>
              <a:defRPr/>
            </a:pPr>
            <a:endParaRPr lang="en-GB" sz="1600" u="none" dirty="0" smtClean="0">
              <a:solidFill>
                <a:schemeClr val="bg1"/>
              </a:solidFill>
            </a:endParaRPr>
          </a:p>
          <a:p>
            <a:pPr marL="176213" indent="-176213" algn="just">
              <a:buFont typeface="Arial" charset="0"/>
              <a:buChar char="•"/>
              <a:defRPr/>
            </a:pPr>
            <a:r>
              <a:rPr lang="en-GB" sz="1600" b="1" u="none" dirty="0" smtClean="0">
                <a:solidFill>
                  <a:schemeClr val="bg1"/>
                </a:solidFill>
              </a:rPr>
              <a:t>Two basic assumptions</a:t>
            </a:r>
            <a:r>
              <a:rPr lang="en-GB" sz="1600" u="none" dirty="0" smtClean="0">
                <a:solidFill>
                  <a:schemeClr val="bg1"/>
                </a:solidFill>
              </a:rPr>
              <a:t>:</a:t>
            </a:r>
          </a:p>
          <a:p>
            <a:pPr marL="176213" indent="-176213" algn="just">
              <a:defRPr/>
            </a:pPr>
            <a:endParaRPr lang="en-GB" sz="1600" u="none" dirty="0" smtClean="0">
              <a:solidFill>
                <a:schemeClr val="bg1"/>
              </a:solidFill>
            </a:endParaRPr>
          </a:p>
          <a:p>
            <a:pPr marL="627063" indent="-269875" algn="just">
              <a:buFont typeface="+mj-lt"/>
              <a:buAutoNum type="arabicPeriod"/>
              <a:defRPr/>
            </a:pPr>
            <a:r>
              <a:rPr lang="en-GB" sz="1600" b="1" u="none" dirty="0" smtClean="0">
                <a:solidFill>
                  <a:schemeClr val="bg1"/>
                </a:solidFill>
              </a:rPr>
              <a:t>We assume</a:t>
            </a:r>
            <a:r>
              <a:rPr lang="en-GB" sz="1600" u="none" dirty="0" smtClean="0">
                <a:solidFill>
                  <a:schemeClr val="bg1"/>
                </a:solidFill>
              </a:rPr>
              <a:t> that global uncertainty is estimated through statistics and probability.</a:t>
            </a:r>
          </a:p>
          <a:p>
            <a:pPr marL="627063" algn="just">
              <a:tabLst>
                <a:tab pos="539750" algn="l"/>
              </a:tabLst>
              <a:defRPr/>
            </a:pPr>
            <a:r>
              <a:rPr lang="en-GB" sz="1600" u="none" dirty="0" smtClean="0">
                <a:solidFill>
                  <a:schemeClr val="bg1"/>
                </a:solidFill>
              </a:rPr>
              <a:t>This is not the only possible way to estimate uncertainty. </a:t>
            </a:r>
            <a:r>
              <a:rPr lang="en-GB" sz="1600" u="none" dirty="0" err="1" smtClean="0">
                <a:solidFill>
                  <a:schemeClr val="bg1"/>
                </a:solidFill>
              </a:rPr>
              <a:t>Zadeh</a:t>
            </a:r>
            <a:r>
              <a:rPr lang="en-GB" sz="1600" u="none" dirty="0" smtClean="0">
                <a:solidFill>
                  <a:schemeClr val="bg1"/>
                </a:solidFill>
              </a:rPr>
              <a:t> (2005) proposed to introduce a Generalized Theory of Uncertainty (GTU) encompassing all the possible methods to assess uncertainty, including probability theory and fuzzy set theory. Fuzzy set theory, in particular possibility theory, is an interesting opportunity for hydrology.</a:t>
            </a:r>
          </a:p>
          <a:p>
            <a:pPr marL="627063" indent="-268288" algn="just">
              <a:buFont typeface="+mj-lt"/>
              <a:buAutoNum type="arabicPeriod" startAt="2"/>
              <a:tabLst>
                <a:tab pos="539750" algn="l"/>
              </a:tabLst>
              <a:defRPr/>
            </a:pPr>
            <a:r>
              <a:rPr lang="en-GB" sz="1600" b="1" u="none" dirty="0" smtClean="0">
                <a:solidFill>
                  <a:schemeClr val="bg1"/>
                </a:solidFill>
              </a:rPr>
              <a:t>We assume</a:t>
            </a:r>
            <a:r>
              <a:rPr lang="en-GB" sz="1600" u="none" dirty="0" smtClean="0">
                <a:solidFill>
                  <a:schemeClr val="bg1"/>
                </a:solidFill>
              </a:rPr>
              <a:t> that global uncertainty is formed up by:</a:t>
            </a:r>
          </a:p>
          <a:p>
            <a:pPr marL="627063" indent="-268288" algn="just">
              <a:tabLst>
                <a:tab pos="539750" algn="l"/>
              </a:tabLst>
              <a:defRPr/>
            </a:pPr>
            <a:r>
              <a:rPr lang="en-GB" sz="1600" u="none" dirty="0" smtClean="0">
                <a:solidFill>
                  <a:schemeClr val="bg1"/>
                </a:solidFill>
              </a:rPr>
              <a:t>		- Data uncertainty</a:t>
            </a:r>
          </a:p>
          <a:p>
            <a:pPr marL="627063" indent="-268288" algn="just">
              <a:tabLst>
                <a:tab pos="539750" algn="l"/>
              </a:tabLst>
              <a:defRPr/>
            </a:pPr>
            <a:r>
              <a:rPr lang="en-GB" sz="1600" u="none" dirty="0" smtClean="0">
                <a:solidFill>
                  <a:schemeClr val="bg1"/>
                </a:solidFill>
              </a:rPr>
              <a:t>		- Model parameter uncertainty</a:t>
            </a:r>
          </a:p>
          <a:p>
            <a:pPr marL="627063" indent="-268288" algn="just">
              <a:tabLst>
                <a:tab pos="539750" algn="l"/>
              </a:tabLst>
              <a:defRPr/>
            </a:pPr>
            <a:r>
              <a:rPr lang="en-GB" sz="1600" u="none" dirty="0" smtClean="0">
                <a:solidFill>
                  <a:schemeClr val="bg1"/>
                </a:solidFill>
              </a:rPr>
              <a:t>		- Model structural uncertainty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p:nvPr/>
        </p:nvSpPr>
        <p:spPr>
          <a:xfrm>
            <a:off x="167664" y="928670"/>
            <a:ext cx="8547740" cy="461665"/>
          </a:xfrm>
          <a:prstGeom prst="rect">
            <a:avLst/>
          </a:prstGeom>
        </p:spPr>
        <p:txBody>
          <a:bodyPr wrap="square">
            <a:spAutoFit/>
          </a:bodyPr>
          <a:lstStyle/>
          <a:p>
            <a:pPr algn="ctr">
              <a:spcBef>
                <a:spcPct val="20000"/>
              </a:spcBef>
              <a:defRPr/>
            </a:pPr>
            <a:r>
              <a:rPr lang="en-GB" b="1" dirty="0" smtClean="0">
                <a:solidFill>
                  <a:schemeClr val="bg1"/>
                </a:solidFill>
                <a:latin typeface="Verdana" pitchFamily="34" charset="0"/>
              </a:rPr>
              <a:t>Why statistics?</a:t>
            </a:r>
            <a:endParaRPr lang="en-GB" b="1" dirty="0">
              <a:solidFill>
                <a:schemeClr val="bg1"/>
              </a:solidFill>
              <a:latin typeface="Verdana" pitchFamily="34" charset="0"/>
            </a:endParaRPr>
          </a:p>
        </p:txBody>
      </p:sp>
      <p:sp>
        <p:nvSpPr>
          <p:cNvPr id="5" name="Rettangolo 4"/>
          <p:cNvSpPr/>
          <p:nvPr/>
        </p:nvSpPr>
        <p:spPr>
          <a:xfrm>
            <a:off x="107504" y="1428736"/>
            <a:ext cx="8424863" cy="5016758"/>
          </a:xfrm>
          <a:prstGeom prst="rect">
            <a:avLst/>
          </a:prstGeom>
        </p:spPr>
        <p:txBody>
          <a:bodyPr>
            <a:spAutoFit/>
          </a:bodyPr>
          <a:lstStyle/>
          <a:p>
            <a:pPr marL="176213" indent="-176213" algn="just">
              <a:buFont typeface="Arial" pitchFamily="34" charset="0"/>
              <a:buChar char="•"/>
              <a:defRPr/>
            </a:pPr>
            <a:r>
              <a:rPr lang="en-GB" sz="1600" b="1" u="none" dirty="0" smtClean="0">
                <a:solidFill>
                  <a:schemeClr val="bg1"/>
                </a:solidFill>
              </a:rPr>
              <a:t>From my point of view, statistics is a set of tools to objectively profit from experience.</a:t>
            </a:r>
          </a:p>
          <a:p>
            <a:pPr marL="176213" indent="-176213" algn="just">
              <a:buFont typeface="Arial" pitchFamily="34" charset="0"/>
              <a:buChar char="•"/>
              <a:defRPr/>
            </a:pPr>
            <a:endParaRPr lang="en-GB" sz="1600" b="1" dirty="0" smtClean="0">
              <a:solidFill>
                <a:schemeClr val="bg1"/>
              </a:solidFill>
            </a:endParaRPr>
          </a:p>
          <a:p>
            <a:pPr marL="176213" indent="-176213" algn="just">
              <a:buFont typeface="Arial" pitchFamily="34" charset="0"/>
              <a:buChar char="•"/>
              <a:defRPr/>
            </a:pPr>
            <a:r>
              <a:rPr lang="en-GB" sz="1600" b="1" u="none" dirty="0" smtClean="0">
                <a:solidFill>
                  <a:schemeClr val="bg1"/>
                </a:solidFill>
              </a:rPr>
              <a:t>Statistics, like any other method, is based on assumptions. Therefore there remains a certain degree of subjectivity.</a:t>
            </a:r>
          </a:p>
          <a:p>
            <a:pPr marL="176213" indent="-176213" algn="just">
              <a:buFont typeface="Arial" pitchFamily="34" charset="0"/>
              <a:buChar char="•"/>
              <a:defRPr/>
            </a:pPr>
            <a:endParaRPr lang="en-GB" sz="1600" b="1" dirty="0" smtClean="0">
              <a:solidFill>
                <a:schemeClr val="bg1"/>
              </a:solidFill>
            </a:endParaRPr>
          </a:p>
          <a:p>
            <a:pPr marL="176213" indent="-176213" algn="just">
              <a:buFont typeface="Arial" pitchFamily="34" charset="0"/>
              <a:buChar char="•"/>
              <a:defRPr/>
            </a:pPr>
            <a:r>
              <a:rPr lang="en-GB" sz="1600" b="1" u="none" dirty="0" smtClean="0">
                <a:solidFill>
                  <a:schemeClr val="bg1"/>
                </a:solidFill>
              </a:rPr>
              <a:t>Statistical assumptions can largely be tested and must be tested.</a:t>
            </a:r>
          </a:p>
          <a:p>
            <a:pPr marL="176213" indent="-176213" algn="just">
              <a:buFont typeface="Arial" pitchFamily="34" charset="0"/>
              <a:buChar char="•"/>
              <a:defRPr/>
            </a:pPr>
            <a:endParaRPr lang="en-GB" sz="1600" b="1" dirty="0" smtClean="0">
              <a:solidFill>
                <a:schemeClr val="bg1"/>
              </a:solidFill>
            </a:endParaRPr>
          </a:p>
          <a:p>
            <a:pPr marL="176213" indent="-176213" algn="just">
              <a:buFont typeface="Arial" pitchFamily="34" charset="0"/>
              <a:buChar char="•"/>
              <a:defRPr/>
            </a:pPr>
            <a:r>
              <a:rPr lang="en-GB" sz="1600" b="1" dirty="0" smtClean="0">
                <a:solidFill>
                  <a:schemeClr val="bg1"/>
                </a:solidFill>
              </a:rPr>
              <a:t>Statistics can be used to model physically-based systems (see later) and has never been a synonym of lack of understanding.</a:t>
            </a:r>
          </a:p>
          <a:p>
            <a:pPr marL="176213" indent="-176213" algn="just">
              <a:buFont typeface="Arial" pitchFamily="34" charset="0"/>
              <a:buChar char="•"/>
              <a:defRPr/>
            </a:pPr>
            <a:endParaRPr lang="en-GB" sz="1600" b="1" dirty="0" smtClean="0">
              <a:solidFill>
                <a:schemeClr val="bg1"/>
              </a:solidFill>
            </a:endParaRPr>
          </a:p>
          <a:p>
            <a:pPr marL="176213" indent="-176213" algn="just">
              <a:buFont typeface="Arial" pitchFamily="34" charset="0"/>
              <a:buChar char="•"/>
              <a:defRPr/>
            </a:pPr>
            <a:r>
              <a:rPr lang="en-GB" sz="1600" b="1" u="none" dirty="0" smtClean="0">
                <a:solidFill>
                  <a:schemeClr val="bg1"/>
                </a:solidFill>
              </a:rPr>
              <a:t>Statistics is often based on the assumption of </a:t>
            </a:r>
            <a:r>
              <a:rPr lang="en-GB" sz="1600" b="1" u="none" dirty="0" err="1" smtClean="0">
                <a:solidFill>
                  <a:schemeClr val="bg1"/>
                </a:solidFill>
              </a:rPr>
              <a:t>stationarity</a:t>
            </a:r>
            <a:r>
              <a:rPr lang="en-GB" sz="1600" b="1" u="none" dirty="0" smtClean="0">
                <a:solidFill>
                  <a:schemeClr val="bg1"/>
                </a:solidFill>
              </a:rPr>
              <a:t> which is questioned today. This debate is nonsensical. It is wrong to question the use of statistics by saying that systems are changing.</a:t>
            </a:r>
          </a:p>
          <a:p>
            <a:pPr marL="176213" indent="-176213" algn="just">
              <a:buFont typeface="Arial" pitchFamily="34" charset="0"/>
              <a:buChar char="•"/>
              <a:defRPr/>
            </a:pPr>
            <a:endParaRPr lang="en-GB" sz="1600" b="1" dirty="0" smtClean="0">
              <a:solidFill>
                <a:schemeClr val="bg1"/>
              </a:solidFill>
            </a:endParaRPr>
          </a:p>
          <a:p>
            <a:pPr marL="176213" indent="-176213" algn="just">
              <a:buFont typeface="Arial" pitchFamily="34" charset="0"/>
              <a:buChar char="•"/>
              <a:defRPr/>
            </a:pPr>
            <a:r>
              <a:rPr lang="en-GB" sz="1600" b="1" u="none" dirty="0" smtClean="0">
                <a:solidFill>
                  <a:schemeClr val="bg1"/>
                </a:solidFill>
              </a:rPr>
              <a:t>Statistics has always been used to model the dynamics of changing and evolving systems (financial markets, internet traffic, etc).</a:t>
            </a:r>
          </a:p>
          <a:p>
            <a:pPr marL="176213" indent="-176213" algn="just">
              <a:buFont typeface="Arial" pitchFamily="34" charset="0"/>
              <a:buChar char="•"/>
              <a:defRPr/>
            </a:pPr>
            <a:endParaRPr lang="en-GB" sz="1600" b="1" dirty="0" smtClean="0">
              <a:solidFill>
                <a:schemeClr val="bg1"/>
              </a:solidFill>
            </a:endParaRPr>
          </a:p>
          <a:p>
            <a:pPr marL="176213" indent="-176213" algn="just">
              <a:buFont typeface="Arial" pitchFamily="34" charset="0"/>
              <a:buChar char="•"/>
              <a:defRPr/>
            </a:pPr>
            <a:r>
              <a:rPr lang="en-GB" sz="1600" b="1" u="none" dirty="0" smtClean="0">
                <a:solidFill>
                  <a:schemeClr val="bg1"/>
                </a:solidFill>
              </a:rPr>
              <a:t>If a system is non-stationary, this unavoidably implies that non-</a:t>
            </a:r>
            <a:r>
              <a:rPr lang="en-GB" sz="1600" b="1" u="none" dirty="0" err="1" smtClean="0">
                <a:solidFill>
                  <a:schemeClr val="bg1"/>
                </a:solidFill>
              </a:rPr>
              <a:t>stationarity</a:t>
            </a:r>
            <a:r>
              <a:rPr lang="en-GB" sz="1600" b="1" u="none" dirty="0" smtClean="0">
                <a:solidFill>
                  <a:schemeClr val="bg1"/>
                </a:solidFill>
              </a:rPr>
              <a:t> can be deterministically described and therefore it can be embedded in statistical non-stationary model.  </a:t>
            </a:r>
            <a:endParaRPr lang="en-GB" sz="1600" u="none" dirty="0" smtClean="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zione vuota">
  <a:themeElements>
    <a:clrScheme name="Presentazione vuo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zione vuo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esentazione vuo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zione vuo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zione vuo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zione vuo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C:\Programmi\Microsoft Office\Modelli\Presentazione vuota.pot</Template>
  <TotalTime>19820</TotalTime>
  <Words>2614</Words>
  <Application>Microsoft Office PowerPoint</Application>
  <PresentationFormat>Presentazione su schermo (4:3)</PresentationFormat>
  <Paragraphs>336</Paragraphs>
  <Slides>31</Slides>
  <Notes>1</Notes>
  <HiddenSlides>0</HiddenSlides>
  <MMClips>0</MMClips>
  <ScaleCrop>false</ScaleCrop>
  <HeadingPairs>
    <vt:vector size="4" baseType="variant">
      <vt:variant>
        <vt:lpstr>Tema</vt:lpstr>
      </vt:variant>
      <vt:variant>
        <vt:i4>1</vt:i4>
      </vt:variant>
      <vt:variant>
        <vt:lpstr>Titoli diapositive</vt:lpstr>
      </vt:variant>
      <vt:variant>
        <vt:i4>31</vt:i4>
      </vt:variant>
    </vt:vector>
  </HeadingPairs>
  <TitlesOfParts>
    <vt:vector size="32" baseType="lpstr">
      <vt:lpstr>Presentazione vuota</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Nessun titolo diapositiva</dc:title>
  <dc:creator>Elena Medda</dc:creator>
  <cp:lastModifiedBy>sturno</cp:lastModifiedBy>
  <cp:revision>562</cp:revision>
  <cp:lastPrinted>2001-05-24T17:29:22Z</cp:lastPrinted>
  <dcterms:created xsi:type="dcterms:W3CDTF">2000-07-09T21:28:59Z</dcterms:created>
  <dcterms:modified xsi:type="dcterms:W3CDTF">2011-06-10T07:12:32Z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1</vt:i4>
  </property>
  <property fmtid="{D5CDD505-2E9C-101B-9397-08002B2CF9AE}" pid="19" name="ShowNotes">
    <vt:bool>false</vt:bool>
  </property>
  <property fmtid="{D5CDD505-2E9C-101B-9397-08002B2CF9AE}" pid="20" name="NavBtnPos">
    <vt:i4>1</vt:i4>
  </property>
  <property fmtid="{D5CDD505-2E9C-101B-9397-08002B2CF9AE}" pid="21" name="OutputDir">
    <vt:lpwstr>C:\Documenti</vt:lpwstr>
  </property>
</Properties>
</file>