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5" r:id="rId2"/>
    <p:sldId id="286" r:id="rId3"/>
    <p:sldId id="292" r:id="rId4"/>
    <p:sldId id="287" r:id="rId5"/>
    <p:sldId id="288" r:id="rId6"/>
    <p:sldId id="290" r:id="rId7"/>
    <p:sldId id="291" r:id="rId8"/>
    <p:sldId id="293" r:id="rId9"/>
    <p:sldId id="289" r:id="rId10"/>
    <p:sldId id="295" r:id="rId11"/>
    <p:sldId id="296" r:id="rId12"/>
    <p:sldId id="297" r:id="rId13"/>
    <p:sldId id="298" r:id="rId14"/>
    <p:sldId id="312" r:id="rId15"/>
    <p:sldId id="299" r:id="rId16"/>
    <p:sldId id="300" r:id="rId17"/>
    <p:sldId id="302" r:id="rId18"/>
    <p:sldId id="301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FF9933"/>
    <a:srgbClr val="0033CC"/>
    <a:srgbClr val="FF0000"/>
    <a:srgbClr val="00C466"/>
    <a:srgbClr val="00CC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12" autoAdjust="0"/>
  </p:normalViewPr>
  <p:slideViewPr>
    <p:cSldViewPr>
      <p:cViewPr>
        <p:scale>
          <a:sx n="75" d="100"/>
          <a:sy n="75" d="100"/>
        </p:scale>
        <p:origin x="-93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963" y="0"/>
            <a:ext cx="2957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5900"/>
            <a:ext cx="2957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963" y="9105900"/>
            <a:ext cx="2957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671E21-0924-47C4-A14E-849638685E6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B4151-B8A4-4846-8E9F-03FABC47A74C}" type="datetimeFigureOut">
              <a:rPr lang="it-IT" smtClean="0"/>
              <a:pPr/>
              <a:t>29/06/2011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570413"/>
            <a:ext cx="5510213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EE8E0-8FFB-457F-BFD8-5AAF54C5B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3"/>
          <p:cNvSpPr txBox="1">
            <a:spLocks noChangeArrowheads="1"/>
          </p:cNvSpPr>
          <p:nvPr userDrawn="1"/>
        </p:nvSpPr>
        <p:spPr bwMode="auto">
          <a:xfrm>
            <a:off x="6286512" y="344466"/>
            <a:ext cx="2000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0" dirty="0" smtClean="0">
                <a:latin typeface="Tahoma" pitchFamily="34" charset="0"/>
                <a:ea typeface="ＭＳ Ｐゴシック" pitchFamily="-92" charset="-128"/>
              </a:rPr>
              <a:t>ALMA Mater </a:t>
            </a:r>
            <a:r>
              <a:rPr lang="en-US" sz="1200" b="0" dirty="0" err="1" smtClean="0">
                <a:latin typeface="Tahoma" pitchFamily="34" charset="0"/>
                <a:ea typeface="ＭＳ Ｐゴシック" pitchFamily="-92" charset="-128"/>
              </a:rPr>
              <a:t>Studiorum</a:t>
            </a:r>
            <a:endParaRPr lang="en-US" sz="1200" b="0" dirty="0" smtClean="0">
              <a:latin typeface="Tahoma" pitchFamily="34" charset="0"/>
              <a:ea typeface="ＭＳ Ｐゴシック" pitchFamily="-92" charset="-128"/>
            </a:endParaRPr>
          </a:p>
          <a:p>
            <a:pPr algn="ctr"/>
            <a:r>
              <a:rPr lang="en-US" sz="1200" b="0" dirty="0" err="1" smtClean="0">
                <a:latin typeface="Tahoma" pitchFamily="34" charset="0"/>
                <a:ea typeface="ＭＳ Ｐゴシック" pitchFamily="-92" charset="-128"/>
              </a:rPr>
              <a:t>Università</a:t>
            </a:r>
            <a:r>
              <a:rPr lang="en-US" sz="1200" b="0" dirty="0" smtClean="0">
                <a:latin typeface="Tahoma" pitchFamily="34" charset="0"/>
                <a:ea typeface="ＭＳ Ｐゴシック" pitchFamily="-92" charset="-128"/>
              </a:rPr>
              <a:t> </a:t>
            </a:r>
            <a:r>
              <a:rPr lang="en-US" sz="1200" b="0" dirty="0" err="1" smtClean="0">
                <a:latin typeface="Tahoma" pitchFamily="34" charset="0"/>
                <a:ea typeface="ＭＳ Ｐゴシック" pitchFamily="-92" charset="-128"/>
              </a:rPr>
              <a:t>di</a:t>
            </a:r>
            <a:r>
              <a:rPr lang="en-US" sz="1200" b="0" dirty="0" smtClean="0">
                <a:latin typeface="Tahoma" pitchFamily="34" charset="0"/>
                <a:ea typeface="ＭＳ Ｐゴシック" pitchFamily="-92" charset="-128"/>
              </a:rPr>
              <a:t> Bologna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588" y="1214422"/>
            <a:ext cx="91424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-3175" y="6381750"/>
            <a:ext cx="914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0" y="6354434"/>
            <a:ext cx="9144000" cy="5035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400" dirty="0" smtClean="0"/>
              <a:t>Questa </a:t>
            </a:r>
            <a:r>
              <a:rPr lang="en-US" sz="1400" dirty="0" err="1" smtClean="0"/>
              <a:t>presentazione</a:t>
            </a:r>
            <a:r>
              <a:rPr lang="en-US" sz="1400" dirty="0" smtClean="0"/>
              <a:t> </a:t>
            </a:r>
            <a:r>
              <a:rPr lang="en-US" sz="1400" dirty="0" err="1" smtClean="0"/>
              <a:t>può</a:t>
            </a:r>
            <a:r>
              <a:rPr lang="en-US" sz="1400" dirty="0" smtClean="0"/>
              <a:t> </a:t>
            </a:r>
            <a:r>
              <a:rPr lang="en-US" sz="1400" dirty="0" err="1" smtClean="0"/>
              <a:t>essere</a:t>
            </a:r>
            <a:r>
              <a:rPr lang="en-US" sz="1400" dirty="0" smtClean="0"/>
              <a:t> </a:t>
            </a:r>
            <a:r>
              <a:rPr lang="en-US" sz="1400" dirty="0" err="1" smtClean="0"/>
              <a:t>scaricata</a:t>
            </a:r>
            <a:r>
              <a:rPr lang="en-US" sz="1400" dirty="0" smtClean="0"/>
              <a:t> </a:t>
            </a:r>
            <a:r>
              <a:rPr lang="en-US" sz="1400" dirty="0" err="1" smtClean="0"/>
              <a:t>all’indirizzo</a:t>
            </a:r>
            <a:r>
              <a:rPr lang="en-US" sz="1400" dirty="0" smtClean="0"/>
              <a:t> internet: http://www.albertomontanari.it</a:t>
            </a:r>
          </a:p>
          <a:p>
            <a:pPr algn="ctr"/>
            <a:r>
              <a:rPr lang="en-US" sz="1400" dirty="0" err="1" smtClean="0"/>
              <a:t>Informazioni</a:t>
            </a:r>
            <a:r>
              <a:rPr lang="en-US" sz="1400" dirty="0" smtClean="0"/>
              <a:t>: alberto.montanari@unibo.it</a:t>
            </a:r>
          </a:p>
        </p:txBody>
      </p:sp>
      <p:sp>
        <p:nvSpPr>
          <p:cNvPr id="17" name="Text Box 53"/>
          <p:cNvSpPr txBox="1">
            <a:spLocks noChangeArrowheads="1"/>
          </p:cNvSpPr>
          <p:nvPr userDrawn="1"/>
        </p:nvSpPr>
        <p:spPr bwMode="auto">
          <a:xfrm>
            <a:off x="3143240" y="334012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ahoma" pitchFamily="34" charset="0"/>
                <a:ea typeface="ＭＳ Ｐゴシック" pitchFamily="-92" charset="-128"/>
              </a:rPr>
              <a:t>WATACLIC</a:t>
            </a:r>
          </a:p>
          <a:p>
            <a:pPr algn="ctr"/>
            <a:r>
              <a:rPr lang="en-US" sz="1400" b="1" dirty="0" err="1" smtClean="0">
                <a:latin typeface="Tahoma" pitchFamily="34" charset="0"/>
                <a:ea typeface="ＭＳ Ｐゴシック" pitchFamily="-92" charset="-128"/>
              </a:rPr>
              <a:t>WATer</a:t>
            </a:r>
            <a:r>
              <a:rPr lang="en-US" sz="1400" b="1" dirty="0" smtClean="0">
                <a:latin typeface="Tahoma" pitchFamily="34" charset="0"/>
                <a:ea typeface="ＭＳ Ｐゴシック" pitchFamily="-92" charset="-128"/>
              </a:rPr>
              <a:t> Against Climate Change</a:t>
            </a:r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>
            <a:off x="-32" y="6286520"/>
            <a:ext cx="91424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1414"/>
            <a:ext cx="3000364" cy="99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1200" y="12700"/>
            <a:ext cx="1000100" cy="118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vboxsvr\Documenti\a5_1881_2003_2fps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0" descr="logo-al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4942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4000496" y="4548854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400" b="1" dirty="0" smtClean="0">
                <a:latin typeface="Tahoma" pitchFamily="34" charset="0"/>
                <a:ea typeface="ＭＳ Ｐゴシック" pitchFamily="-92" charset="-128"/>
              </a:rPr>
              <a:t>Università di Bologna</a:t>
            </a:r>
          </a:p>
          <a:p>
            <a:pPr algn="l"/>
            <a:r>
              <a:rPr lang="it-IT" sz="1400" b="1" dirty="0" smtClean="0">
                <a:latin typeface="Tahoma" pitchFamily="34" charset="0"/>
                <a:ea typeface="ＭＳ Ｐゴシック" pitchFamily="-92" charset="-128"/>
              </a:rPr>
              <a:t>Alma Mater </a:t>
            </a:r>
            <a:r>
              <a:rPr lang="it-IT" sz="1400" b="1" dirty="0" err="1" smtClean="0">
                <a:latin typeface="Tahoma" pitchFamily="34" charset="0"/>
                <a:ea typeface="ＭＳ Ｐゴシック" pitchFamily="-92" charset="-128"/>
              </a:rPr>
              <a:t>Studiorum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57224" y="2071678"/>
            <a:ext cx="74295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Cambiamenti climatici a scala globale e locale ed impatto su disponibilità e gestione delle risorse idriche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Alberto Montanari</a:t>
            </a:r>
          </a:p>
          <a:p>
            <a:pPr algn="ctr"/>
            <a:r>
              <a:rPr lang="it-IT" sz="1800" dirty="0" smtClean="0"/>
              <a:t>alberto.montanari@unibo.it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47702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Variabilità delle temperature a scala globale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1560" y="2276872"/>
            <a:ext cx="79626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latin typeface="Tahoma" pitchFamily="34" charset="0"/>
              </a:rPr>
              <a:t>Temperatura media quinquennale dal 1880 al 2010, disponibile sul sito della NASA, </a:t>
            </a:r>
            <a:r>
              <a:rPr lang="it-IT" sz="1800" dirty="0" err="1" smtClean="0">
                <a:latin typeface="Tahoma" pitchFamily="34" charset="0"/>
              </a:rPr>
              <a:t>Goddard</a:t>
            </a:r>
            <a:r>
              <a:rPr lang="it-IT" sz="1800" dirty="0" smtClean="0">
                <a:latin typeface="Tahoma" pitchFamily="34" charset="0"/>
              </a:rPr>
              <a:t> </a:t>
            </a:r>
            <a:r>
              <a:rPr lang="it-IT" sz="1800" dirty="0" err="1" smtClean="0">
                <a:latin typeface="Tahoma" pitchFamily="34" charset="0"/>
              </a:rPr>
              <a:t>Institute</a:t>
            </a:r>
            <a:r>
              <a:rPr lang="it-IT" sz="1800" dirty="0" smtClean="0">
                <a:latin typeface="Tahoma" pitchFamily="34" charset="0"/>
              </a:rPr>
              <a:t> </a:t>
            </a:r>
            <a:r>
              <a:rPr lang="it-IT" sz="1800" dirty="0" err="1" smtClean="0">
                <a:latin typeface="Tahoma" pitchFamily="34" charset="0"/>
              </a:rPr>
              <a:t>for</a:t>
            </a:r>
            <a:r>
              <a:rPr lang="it-IT" sz="1800" dirty="0" smtClean="0">
                <a:latin typeface="Tahoma" pitchFamily="34" charset="0"/>
              </a:rPr>
              <a:t> </a:t>
            </a:r>
            <a:r>
              <a:rPr lang="it-IT" sz="1800" dirty="0" err="1" smtClean="0">
                <a:latin typeface="Tahoma" pitchFamily="34" charset="0"/>
              </a:rPr>
              <a:t>Space</a:t>
            </a:r>
            <a:r>
              <a:rPr lang="it-IT" sz="1800" dirty="0" smtClean="0">
                <a:latin typeface="Tahoma" pitchFamily="34" charset="0"/>
              </a:rPr>
              <a:t> </a:t>
            </a:r>
            <a:r>
              <a:rPr lang="it-IT" sz="1800" dirty="0" err="1" smtClean="0">
                <a:latin typeface="Tahoma" pitchFamily="34" charset="0"/>
              </a:rPr>
              <a:t>Studies</a:t>
            </a:r>
            <a:r>
              <a:rPr lang="it-IT" sz="1800" dirty="0" smtClean="0">
                <a:latin typeface="Tahoma" pitchFamily="34" charset="0"/>
              </a:rPr>
              <a:t> (http://data.giss.nasa.gov/gistemp/animations/a5_1881_2003_2fps.mp4).</a:t>
            </a:r>
          </a:p>
          <a:p>
            <a:r>
              <a:rPr lang="it-IT" sz="1800" dirty="0" smtClean="0">
                <a:latin typeface="Tahoma" pitchFamily="34" charset="0"/>
              </a:rPr>
              <a:t>Osservare: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it-IT" sz="1800" dirty="0" smtClean="0">
                <a:latin typeface="Tahoma" pitchFamily="34" charset="0"/>
              </a:rPr>
              <a:t>lo scorrere del tempo in alto a sinistra;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t-IT" sz="1800" dirty="0" smtClean="0">
                <a:latin typeface="Tahoma" pitchFamily="34" charset="0"/>
              </a:rPr>
              <a:t>zone azzurro/blu significano temperature inferiori/molto inferiori alla media del periodo; zone arancioni/rosse significano temperature superiori/molto superiori alla media;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t-IT" sz="1800" dirty="0" smtClean="0">
                <a:latin typeface="Tahoma" pitchFamily="34" charset="0"/>
              </a:rPr>
              <a:t>la variabilità delle temperature;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t-IT" sz="1800" dirty="0" smtClean="0">
                <a:latin typeface="Tahoma" pitchFamily="34" charset="0"/>
              </a:rPr>
              <a:t>il periodo freddo negli anni settanta;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t-IT" sz="1800" dirty="0" smtClean="0">
                <a:latin typeface="Tahoma" pitchFamily="34" charset="0"/>
              </a:rPr>
              <a:t>il riscaldamento attuale.</a:t>
            </a:r>
            <a:endParaRPr lang="it-IT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47702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Variabilità delle temperature a scala globale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4" name="Rettangolo 3"/>
          <p:cNvSpPr/>
          <p:nvPr/>
        </p:nvSpPr>
        <p:spPr>
          <a:xfrm rot="16200000">
            <a:off x="6337647" y="3466455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Tahoma" pitchFamily="34" charset="0"/>
              </a:rPr>
              <a:t>NASA, </a:t>
            </a:r>
            <a:r>
              <a:rPr lang="it-IT" sz="1600" dirty="0" err="1" smtClean="0">
                <a:latin typeface="Tahoma" pitchFamily="34" charset="0"/>
              </a:rPr>
              <a:t>Goddard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Institute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for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Space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Studies</a:t>
            </a:r>
            <a:r>
              <a:rPr lang="it-IT" sz="1600" dirty="0" smtClean="0">
                <a:latin typeface="Tahoma" pitchFamily="34" charset="0"/>
              </a:rPr>
              <a:t> (http://data.giss.nasa.gov/gistemp/animations/a5_1881_2003_2fps.mp4).</a:t>
            </a:r>
            <a:endParaRPr lang="it-IT" sz="1600" dirty="0"/>
          </a:p>
        </p:txBody>
      </p:sp>
      <p:pic>
        <p:nvPicPr>
          <p:cNvPr id="5" name="a5_1881_2003_2fp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t="9843" b="9843"/>
          <a:stretch>
            <a:fillRect/>
          </a:stretch>
        </p:blipFill>
        <p:spPr>
          <a:xfrm>
            <a:off x="681261" y="1993032"/>
            <a:ext cx="7076107" cy="4262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47702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Variabilità delle temperature a scala globale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26888"/>
            <a:ext cx="5334016" cy="404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 rot="16200000">
            <a:off x="6337647" y="3466455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Tahoma" pitchFamily="34" charset="0"/>
              </a:rPr>
              <a:t>NASA, </a:t>
            </a:r>
            <a:r>
              <a:rPr lang="it-IT" sz="1600" dirty="0" err="1" smtClean="0">
                <a:latin typeface="Tahoma" pitchFamily="34" charset="0"/>
              </a:rPr>
              <a:t>Goddard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Institute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for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Space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Studies</a:t>
            </a:r>
            <a:r>
              <a:rPr lang="it-IT" sz="1600" dirty="0" smtClean="0">
                <a:latin typeface="Tahoma" pitchFamily="34" charset="0"/>
              </a:rPr>
              <a:t> (http://data.giss.nasa.gov/gistemp/animations/a5_1881_2003_2fps.mp4).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47702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Variabilità delle temperature a scala globale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00281"/>
            <a:ext cx="61817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 rot="16200000">
            <a:off x="6337647" y="3466455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Tahoma" pitchFamily="34" charset="0"/>
              </a:rPr>
              <a:t>NASA, </a:t>
            </a:r>
            <a:r>
              <a:rPr lang="it-IT" sz="1600" dirty="0" err="1" smtClean="0">
                <a:latin typeface="Tahoma" pitchFamily="34" charset="0"/>
              </a:rPr>
              <a:t>Goddard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Institute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for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Space</a:t>
            </a:r>
            <a:r>
              <a:rPr lang="it-IT" sz="1600" dirty="0" smtClean="0">
                <a:latin typeface="Tahoma" pitchFamily="34" charset="0"/>
              </a:rPr>
              <a:t> </a:t>
            </a:r>
            <a:r>
              <a:rPr lang="it-IT" sz="1600" dirty="0" err="1" smtClean="0">
                <a:latin typeface="Tahoma" pitchFamily="34" charset="0"/>
              </a:rPr>
              <a:t>Studies</a:t>
            </a:r>
            <a:r>
              <a:rPr lang="it-IT" sz="1600" dirty="0" smtClean="0">
                <a:latin typeface="Tahoma" pitchFamily="34" charset="0"/>
              </a:rPr>
              <a:t> (http://data.giss.nasa.gov/gistemp/animations/a5_1881_2003_2fps.mp4).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47702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Cosa accade in Emilia-Romagna?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00760" y="2643182"/>
            <a:ext cx="29289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Tahoma" pitchFamily="34" charset="0"/>
              </a:rPr>
              <a:t>Figura tratta da </a:t>
            </a:r>
            <a:r>
              <a:rPr lang="it-IT" sz="1400" dirty="0" err="1" smtClean="0">
                <a:latin typeface="Tahoma" pitchFamily="34" charset="0"/>
              </a:rPr>
              <a:t>Tibaldi</a:t>
            </a:r>
            <a:r>
              <a:rPr lang="it-IT" sz="1400" dirty="0" smtClean="0">
                <a:latin typeface="Tahoma" pitchFamily="34" charset="0"/>
              </a:rPr>
              <a:t> </a:t>
            </a:r>
            <a:r>
              <a:rPr lang="it-IT" sz="1400" dirty="0" err="1" smtClean="0">
                <a:latin typeface="Tahoma" pitchFamily="34" charset="0"/>
              </a:rPr>
              <a:t>et</a:t>
            </a:r>
            <a:r>
              <a:rPr lang="it-IT" sz="1400" dirty="0" smtClean="0">
                <a:latin typeface="Tahoma" pitchFamily="34" charset="0"/>
              </a:rPr>
              <a:t> al., Il cambiamento climatico in Emilia-Romagna: qualche opzione di</a:t>
            </a:r>
          </a:p>
          <a:p>
            <a:r>
              <a:rPr lang="it-IT" sz="1400" dirty="0" smtClean="0">
                <a:latin typeface="Tahoma" pitchFamily="34" charset="0"/>
              </a:rPr>
              <a:t>adattamento?</a:t>
            </a:r>
          </a:p>
          <a:p>
            <a:r>
              <a:rPr lang="it-IT" sz="1400" dirty="0" smtClean="0">
                <a:latin typeface="Tahoma" pitchFamily="34" charset="0"/>
              </a:rPr>
              <a:t>http://www.climatealliance.it/</a:t>
            </a:r>
            <a:r>
              <a:rPr lang="it-IT" sz="1400" dirty="0" err="1" smtClean="0">
                <a:latin typeface="Tahoma" pitchFamily="34" charset="0"/>
              </a:rPr>
              <a:t>allegati_content</a:t>
            </a:r>
            <a:r>
              <a:rPr lang="it-IT" sz="1400" dirty="0" smtClean="0">
                <a:latin typeface="Tahoma" pitchFamily="34" charset="0"/>
              </a:rPr>
              <a:t>/Tibaldi_CA_08.pdf</a:t>
            </a:r>
          </a:p>
          <a:p>
            <a:endParaRPr lang="it-IT" sz="1400" dirty="0" smtClean="0">
              <a:latin typeface="Tahoma" pitchFamily="34" charset="0"/>
            </a:endParaRPr>
          </a:p>
          <a:p>
            <a:r>
              <a:rPr lang="it-IT" sz="1400" dirty="0" smtClean="0">
                <a:latin typeface="Tahoma" pitchFamily="34" charset="0"/>
              </a:rPr>
              <a:t>Attenzione: l’incremento di temperatura provoca un incremento del rilascio di CO</a:t>
            </a:r>
            <a:r>
              <a:rPr lang="it-IT" sz="1400" baseline="-25000" dirty="0" smtClean="0">
                <a:latin typeface="Tahoma" pitchFamily="34" charset="0"/>
              </a:rPr>
              <a:t>2</a:t>
            </a:r>
            <a:r>
              <a:rPr lang="it-IT" sz="1400" dirty="0" smtClean="0">
                <a:latin typeface="Tahoma" pitchFamily="34" charset="0"/>
              </a:rPr>
              <a:t> dagli oceani.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74" y="2176474"/>
            <a:ext cx="5538586" cy="360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47702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Cosa accade in Emilia-Romagna?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74" y="2000240"/>
            <a:ext cx="5779752" cy="411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6215074" y="3329889"/>
            <a:ext cx="29289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Tahoma" pitchFamily="34" charset="0"/>
              </a:rPr>
              <a:t>Figura tratta da </a:t>
            </a:r>
            <a:r>
              <a:rPr lang="it-IT" sz="1400" dirty="0" err="1" smtClean="0">
                <a:latin typeface="Tahoma" pitchFamily="34" charset="0"/>
              </a:rPr>
              <a:t>Tibaldi</a:t>
            </a:r>
            <a:r>
              <a:rPr lang="it-IT" sz="1400" dirty="0" smtClean="0">
                <a:latin typeface="Tahoma" pitchFamily="34" charset="0"/>
              </a:rPr>
              <a:t> </a:t>
            </a:r>
            <a:r>
              <a:rPr lang="it-IT" sz="1400" dirty="0" err="1" smtClean="0">
                <a:latin typeface="Tahoma" pitchFamily="34" charset="0"/>
              </a:rPr>
              <a:t>et</a:t>
            </a:r>
            <a:r>
              <a:rPr lang="it-IT" sz="1400" dirty="0" smtClean="0">
                <a:latin typeface="Tahoma" pitchFamily="34" charset="0"/>
              </a:rPr>
              <a:t> al., Il cambiamento climatico in Emilia-Romagna: qualche opzione di</a:t>
            </a:r>
          </a:p>
          <a:p>
            <a:r>
              <a:rPr lang="it-IT" sz="1400" dirty="0" smtClean="0">
                <a:latin typeface="Tahoma" pitchFamily="34" charset="0"/>
              </a:rPr>
              <a:t>adattamento?</a:t>
            </a:r>
          </a:p>
          <a:p>
            <a:r>
              <a:rPr lang="it-IT" sz="1400" dirty="0" smtClean="0">
                <a:latin typeface="Tahoma" pitchFamily="34" charset="0"/>
              </a:rPr>
              <a:t>http://www.climatealliance.it/</a:t>
            </a:r>
            <a:r>
              <a:rPr lang="it-IT" sz="1400" dirty="0" err="1" smtClean="0">
                <a:latin typeface="Tahoma" pitchFamily="34" charset="0"/>
              </a:rPr>
              <a:t>allegati_content</a:t>
            </a:r>
            <a:r>
              <a:rPr lang="it-IT" sz="1400" dirty="0" smtClean="0">
                <a:latin typeface="Tahoma" pitchFamily="34" charset="0"/>
              </a:rPr>
              <a:t>/Tibaldi_CA_08.pdf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47702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Cosa accade in Emilia-Romagna?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15074" y="3329889"/>
            <a:ext cx="29289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Tahoma" pitchFamily="34" charset="0"/>
              </a:rPr>
              <a:t>Figura tratta da </a:t>
            </a:r>
            <a:r>
              <a:rPr lang="it-IT" sz="1400" dirty="0" err="1" smtClean="0">
                <a:latin typeface="Tahoma" pitchFamily="34" charset="0"/>
              </a:rPr>
              <a:t>Tibaldi</a:t>
            </a:r>
            <a:r>
              <a:rPr lang="it-IT" sz="1400" dirty="0" smtClean="0">
                <a:latin typeface="Tahoma" pitchFamily="34" charset="0"/>
              </a:rPr>
              <a:t> </a:t>
            </a:r>
            <a:r>
              <a:rPr lang="it-IT" sz="1400" dirty="0" err="1" smtClean="0">
                <a:latin typeface="Tahoma" pitchFamily="34" charset="0"/>
              </a:rPr>
              <a:t>et</a:t>
            </a:r>
            <a:r>
              <a:rPr lang="it-IT" sz="1400" dirty="0" smtClean="0">
                <a:latin typeface="Tahoma" pitchFamily="34" charset="0"/>
              </a:rPr>
              <a:t> al., Il cambiamento climatico in Emilia-Romagna: qualche opzione di</a:t>
            </a:r>
          </a:p>
          <a:p>
            <a:r>
              <a:rPr lang="it-IT" sz="1400" dirty="0" smtClean="0">
                <a:latin typeface="Tahoma" pitchFamily="34" charset="0"/>
              </a:rPr>
              <a:t>adattamento?</a:t>
            </a:r>
          </a:p>
          <a:p>
            <a:r>
              <a:rPr lang="it-IT" sz="1400" dirty="0" smtClean="0">
                <a:latin typeface="Tahoma" pitchFamily="34" charset="0"/>
              </a:rPr>
              <a:t>http://www.climatealliance.it/</a:t>
            </a:r>
            <a:r>
              <a:rPr lang="it-IT" sz="1400" dirty="0" err="1" smtClean="0">
                <a:latin typeface="Tahoma" pitchFamily="34" charset="0"/>
              </a:rPr>
              <a:t>allegati_content</a:t>
            </a:r>
            <a:r>
              <a:rPr lang="it-IT" sz="1400" dirty="0" smtClean="0">
                <a:latin typeface="Tahoma" pitchFamily="34" charset="0"/>
              </a:rPr>
              <a:t>/Tibaldi_CA_08.pdf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9" y="2000240"/>
            <a:ext cx="5858415" cy="423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214422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Cosa accade in Emilia-Romagna?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17440"/>
            <a:ext cx="7034232" cy="437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28586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Cosa accade in Emilia-Romagna?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8" y="1645626"/>
            <a:ext cx="7361260" cy="457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28586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Cosa accade in Emilia-Romagna?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40" y="1607296"/>
            <a:ext cx="7437460" cy="462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42910" y="1405582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Il clima sta cambiando? E se sì,  </a:t>
            </a:r>
            <a:r>
              <a:rPr lang="it-IT" sz="2800" b="1" dirty="0" err="1" smtClean="0">
                <a:latin typeface="Tahoma" pitchFamily="34" charset="0"/>
                <a:ea typeface="ＭＳ Ｐゴシック" pitchFamily="-92" charset="-128"/>
              </a:rPr>
              <a:t>perchè</a:t>
            </a:r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2910" y="2218505"/>
            <a:ext cx="7715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smtClean="0">
                <a:latin typeface="Tahoma" pitchFamily="34" charset="0"/>
              </a:rPr>
              <a:t>Gli interrogativi al riguardo di cambiamenti climatici sono più che mai attuali.</a:t>
            </a:r>
          </a:p>
          <a:p>
            <a:endParaRPr lang="it-IT" sz="1800" smtClean="0"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it-IT" sz="1800" smtClean="0">
                <a:latin typeface="Tahoma" pitchFamily="34" charset="0"/>
              </a:rPr>
              <a:t>Il clima sta cambiando?</a:t>
            </a:r>
          </a:p>
          <a:p>
            <a:pPr marL="177800" indent="-177800"/>
            <a:endParaRPr lang="it-IT" sz="1800" smtClean="0"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it-IT" sz="1800" smtClean="0">
                <a:latin typeface="Tahoma" pitchFamily="34" charset="0"/>
              </a:rPr>
              <a:t>Ammesso che il clima stia effettivamente cambiando, quali sono le ragioni che hanno indotto il cambiamento?</a:t>
            </a:r>
          </a:p>
          <a:p>
            <a:pPr marL="177800" indent="-177800">
              <a:buFont typeface="Arial" pitchFamily="34" charset="0"/>
              <a:buChar char="•"/>
            </a:pPr>
            <a:endParaRPr lang="it-IT" sz="1800" smtClean="0">
              <a:latin typeface="Tahoma" pitchFamily="34" charset="0"/>
            </a:endParaRPr>
          </a:p>
          <a:p>
            <a:r>
              <a:rPr lang="it-IT" sz="1800" smtClean="0">
                <a:latin typeface="Tahoma" pitchFamily="34" charset="0"/>
              </a:rPr>
              <a:t>Rispondere non è facile. Le osservazioni climatiche regolari sono iniziate solo “recentemente” (non più di 300 or sono) e le strumentazioni si sono notevolmente evolute in quest’arco temporale.</a:t>
            </a:r>
            <a:endParaRPr lang="it-IT" sz="1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28586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Cosa accade in Emilia-Romagna?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00132" y="1781990"/>
          <a:ext cx="7215206" cy="4433092"/>
        </p:xfrm>
        <a:graphic>
          <a:graphicData uri="http://schemas.openxmlformats.org/presentationml/2006/ole">
            <p:oleObj spid="_x0000_s8194" name="Grafico" r:id="rId3" imgW="10522800" imgH="62395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28586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Cosa accade in Emilia-Romagna?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44529"/>
            <a:ext cx="6153144" cy="224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61531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572264" y="3143248"/>
            <a:ext cx="22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Tahoma" pitchFamily="34" charset="0"/>
              </a:rPr>
              <a:t>Piezometria di due pozzi in Provincia di Reggio Emilia (profondi) dal 1975 al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196752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Quali conclusioni trarre?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1772816"/>
            <a:ext cx="84969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800" dirty="0" smtClean="0">
                <a:latin typeface="Tahoma" pitchFamily="34" charset="0"/>
              </a:rPr>
              <a:t>Eventuali dubbi sulle tendenze climatiche non giustificano allarmismi eccessivi e neppure condotte non sostenibili.</a:t>
            </a:r>
          </a:p>
          <a:p>
            <a:pPr>
              <a:spcBef>
                <a:spcPts val="1200"/>
              </a:spcBef>
            </a:pPr>
            <a:r>
              <a:rPr lang="it-IT" sz="1800" dirty="0" smtClean="0">
                <a:latin typeface="Tahoma" pitchFamily="34" charset="0"/>
              </a:rPr>
              <a:t>La regione sta vivendo, in alcune realtà locali, problemi di scarsità di risorsa idrica dovuti essenzialmente alla insostenibilità delle richieste per uso irriguo.</a:t>
            </a:r>
          </a:p>
          <a:p>
            <a:pPr>
              <a:spcBef>
                <a:spcPts val="1200"/>
              </a:spcBef>
            </a:pPr>
            <a:r>
              <a:rPr lang="it-IT" sz="1800" dirty="0" smtClean="0">
                <a:latin typeface="Tahoma" pitchFamily="34" charset="0"/>
              </a:rPr>
              <a:t>La scarsità d’acqua è una realtà. Il benessere sociale implica maggiori richieste; l’inquinamento delle fonti superficiali e sotterranee, oltre al cambiamento climatico, implica una riduzione della disponibilità. Occorrono politiche di gestione innovative per fronteggiare lo sbilancio dell’offerta rispetto alla domanda.</a:t>
            </a:r>
          </a:p>
          <a:p>
            <a:pPr>
              <a:spcBef>
                <a:spcPts val="1200"/>
              </a:spcBef>
            </a:pPr>
            <a:r>
              <a:rPr lang="it-IT" sz="1800" dirty="0" smtClean="0">
                <a:latin typeface="Tahoma" pitchFamily="34" charset="0"/>
              </a:rPr>
              <a:t>E’ compito della comunità scientifica identificare le ragioni dei problemi e le priorità. Addossare al cambiamento climatico un ruolo amplificato provoca uno spreco di risorse e, in ultima analisi, un trattamento non efficiente dei problemi.</a:t>
            </a:r>
          </a:p>
          <a:p>
            <a:pPr>
              <a:spcBef>
                <a:spcPts val="1200"/>
              </a:spcBef>
            </a:pPr>
            <a:r>
              <a:rPr lang="it-IT" sz="1800" dirty="0" smtClean="0">
                <a:latin typeface="Tahoma" pitchFamily="34" charset="0"/>
              </a:rPr>
              <a:t>La riduzione delle emissioni di CO</a:t>
            </a:r>
            <a:r>
              <a:rPr lang="it-IT" sz="1800" baseline="-25000" dirty="0" smtClean="0">
                <a:latin typeface="Tahoma" pitchFamily="34" charset="0"/>
              </a:rPr>
              <a:t>2</a:t>
            </a:r>
            <a:r>
              <a:rPr lang="it-IT" sz="1800" dirty="0" smtClean="0">
                <a:latin typeface="Tahoma" pitchFamily="34" charset="0"/>
              </a:rPr>
              <a:t> potrebbe non essere praticabile. Il risparmio idrico è sicuramente praticabile ed ha costi più accessibili. </a:t>
            </a:r>
            <a:endParaRPr lang="it-IT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466781"/>
            <a:ext cx="81439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Resilienza ed adattamento</a:t>
            </a:r>
          </a:p>
          <a:p>
            <a:pPr algn="ctr"/>
            <a:r>
              <a:rPr lang="it-IT" sz="2800" b="1" dirty="0" err="1" smtClean="0">
                <a:latin typeface="Tahoma" pitchFamily="34" charset="0"/>
                <a:ea typeface="ＭＳ Ｐゴシック" pitchFamily="-92" charset="-128"/>
              </a:rPr>
              <a:t>Resilience</a:t>
            </a:r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 and </a:t>
            </a:r>
            <a:r>
              <a:rPr lang="it-IT" sz="2800" b="1" dirty="0" err="1" smtClean="0">
                <a:latin typeface="Tahoma" pitchFamily="34" charset="0"/>
                <a:ea typeface="ＭＳ Ｐゴシック" pitchFamily="-92" charset="-128"/>
              </a:rPr>
              <a:t>Adaptation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3073023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it-IT" sz="1800" dirty="0" smtClean="0">
                <a:latin typeface="Tahoma" pitchFamily="34" charset="0"/>
              </a:rPr>
              <a:t>Fronteggiare la scarsità di risorsa è dunque una necessità improcrastinabile. 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it-IT" sz="1800" dirty="0" smtClean="0">
                <a:latin typeface="Tahoma" pitchFamily="34" charset="0"/>
              </a:rPr>
              <a:t>Occorre dare vita a politiche di gestione resilienti, ovvero in grado di fornire elevati gradi di sicurezza.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it-IT" sz="1800" dirty="0" smtClean="0">
                <a:latin typeface="Tahoma" pitchFamily="34" charset="0"/>
              </a:rPr>
              <a:t>Occorre adattare le politiche di gestione alla scarsità di risorsa.</a:t>
            </a:r>
            <a:endParaRPr lang="it-IT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412776"/>
            <a:ext cx="81439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Esempi di misure di adattamento praticabili in Emilia-Romagna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60040" y="2420888"/>
            <a:ext cx="8532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Miglioramento della manutenzione </a:t>
            </a:r>
            <a:r>
              <a:rPr lang="it-IT" dirty="0" err="1" smtClean="0"/>
              <a:t>acquedottistica</a:t>
            </a:r>
            <a:endParaRPr lang="it-IT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Diversificazione delle sorgenti di risorsa idrica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Interconnessione degli impianti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Invasi a ridotto impatto ambientale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Miglioramento delle capacità di monitoraggio e previsione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Pianificazione territoriale più appropriata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Modifica delle pratiche agronomiche (irrigazione; vedi sperimentazioni del CRPA a Reggio Emilia)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Transizione a colture meno </a:t>
            </a:r>
            <a:r>
              <a:rPr lang="it-IT" dirty="0" err="1" smtClean="0"/>
              <a:t>idroesigenti</a:t>
            </a:r>
            <a:endParaRPr lang="it-IT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Innovazione tecnologica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412776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latin typeface="Tahoma" pitchFamily="34" charset="0"/>
                <a:ea typeface="ＭＳ Ｐゴシック" pitchFamily="-92" charset="-128"/>
              </a:rPr>
              <a:t>Tuttavia…</a:t>
            </a:r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.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60040" y="2420888"/>
            <a:ext cx="8532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it-IT" dirty="0" smtClean="0"/>
              <a:t>“Mancano studi quantitativi a scala nazionale, regionale e locale su costi e benefici economici e sociali delle diverse opzioni di adattamento che permettano di decidere le priorità di intervento e quindi le politiche di incentivazione e finanziamento”</a:t>
            </a:r>
          </a:p>
          <a:p>
            <a:pPr marL="177800" indent="-177800"/>
            <a:endParaRPr lang="it-IT" dirty="0" smtClean="0"/>
          </a:p>
          <a:p>
            <a:pPr marL="177800" indent="-177800"/>
            <a:r>
              <a:rPr lang="it-IT" sz="1800" dirty="0" smtClean="0"/>
              <a:t>(</a:t>
            </a:r>
            <a:r>
              <a:rPr lang="it-IT" sz="1800" dirty="0" err="1" smtClean="0"/>
              <a:t>Tibaldi</a:t>
            </a:r>
            <a:r>
              <a:rPr lang="it-IT" sz="1800" dirty="0" smtClean="0"/>
              <a:t> </a:t>
            </a:r>
            <a:r>
              <a:rPr lang="it-IT" sz="1800" dirty="0" err="1" smtClean="0"/>
              <a:t>et</a:t>
            </a:r>
            <a:r>
              <a:rPr lang="it-IT" sz="1800" dirty="0" smtClean="0"/>
              <a:t> al., op. cit.)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1472" y="1196752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Conclusioni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0040" y="1628800"/>
            <a:ext cx="853244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it-IT" dirty="0" smtClean="0"/>
              <a:t>Il cambiamento climatico è certamente una realtà; è innegabile che il pianeta stia vivendo una “fase calda”. Tuttavia, l’effetto sulle piogge e sulla disponibilità di risorse idriche è tutto da accertare</a:t>
            </a:r>
            <a:br>
              <a:rPr lang="it-IT" dirty="0" smtClean="0"/>
            </a:br>
            <a:r>
              <a:rPr lang="it-IT" sz="1800" dirty="0" smtClean="0"/>
              <a:t>(si veda: </a:t>
            </a:r>
            <a:r>
              <a:rPr lang="it-IT" sz="1800" dirty="0" err="1" smtClean="0"/>
              <a:t>Bloeschl</a:t>
            </a:r>
            <a:r>
              <a:rPr lang="it-IT" sz="1800" dirty="0" smtClean="0"/>
              <a:t>, G., Montanari, A., </a:t>
            </a:r>
            <a:r>
              <a:rPr lang="it-IT" sz="1800" dirty="0" err="1" smtClean="0"/>
              <a:t>Climate</a:t>
            </a:r>
            <a:r>
              <a:rPr lang="it-IT" sz="1800" dirty="0" smtClean="0"/>
              <a:t> </a:t>
            </a:r>
            <a:r>
              <a:rPr lang="it-IT" sz="1800" dirty="0" err="1" smtClean="0"/>
              <a:t>change</a:t>
            </a:r>
            <a:r>
              <a:rPr lang="it-IT" sz="1800" dirty="0" smtClean="0"/>
              <a:t> </a:t>
            </a:r>
            <a:r>
              <a:rPr lang="it-IT" sz="1800" dirty="0" err="1" smtClean="0"/>
              <a:t>impacts</a:t>
            </a:r>
            <a:r>
              <a:rPr lang="it-IT" sz="1800" dirty="0" smtClean="0"/>
              <a:t> </a:t>
            </a:r>
            <a:r>
              <a:rPr lang="it-IT" sz="1800" dirty="0" err="1" smtClean="0"/>
              <a:t>-throwing</a:t>
            </a:r>
            <a:r>
              <a:rPr lang="it-IT" sz="1800" dirty="0" smtClean="0"/>
              <a:t> the dice?, </a:t>
            </a:r>
            <a:r>
              <a:rPr lang="it-IT" sz="1800" dirty="0" err="1" smtClean="0"/>
              <a:t>Hydrological</a:t>
            </a:r>
            <a:r>
              <a:rPr lang="it-IT" sz="1800" dirty="0" smtClean="0"/>
              <a:t> </a:t>
            </a:r>
            <a:r>
              <a:rPr lang="it-IT" sz="1800" dirty="0" err="1" smtClean="0"/>
              <a:t>Processes</a:t>
            </a:r>
            <a:r>
              <a:rPr lang="it-IT" sz="1800" dirty="0" smtClean="0"/>
              <a:t>, 24, 374 – 381, 2010; disponibile su www.albertomontanari.it)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it-IT" dirty="0" smtClean="0"/>
              <a:t>La scarsità di risorsa è invece una realtà. Occorre prendere atto dell’urgenza di identificare le cause reali del problema e quindi le misure di adattamento più opportune.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it-IT" dirty="0" smtClean="0"/>
              <a:t>Il risparmio idrico è certamente una misura di adattamento prioritaria. Se non è sufficiente lo stoccaggio di risorsa idrica è una misura possibile, a partire dalle soluzioni più sostenibili.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it-IT" dirty="0" smtClean="0"/>
              <a:t>I grandi invasi sono una misura poco sostenibile.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-36512" y="217756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Grazie!</a:t>
            </a:r>
          </a:p>
          <a:p>
            <a:pPr algn="ctr"/>
            <a:endParaRPr lang="it-IT" sz="2800" b="1" dirty="0" smtClean="0">
              <a:latin typeface="Tahoma" pitchFamily="34" charset="0"/>
              <a:ea typeface="ＭＳ Ｐゴシック" pitchFamily="-92" charset="-128"/>
            </a:endParaRPr>
          </a:p>
          <a:p>
            <a:pPr algn="ctr"/>
            <a:r>
              <a:rPr lang="it-IT" b="1" dirty="0" smtClean="0">
                <a:latin typeface="Tahoma" pitchFamily="34" charset="0"/>
                <a:ea typeface="ＭＳ Ｐゴシック" pitchFamily="-92" charset="-128"/>
              </a:rPr>
              <a:t>(Presentazione scaricabile da www.albertomontanari.it)</a:t>
            </a:r>
            <a:endParaRPr lang="it-IT" b="1" dirty="0">
              <a:latin typeface="Tahoma" pitchFamily="34" charset="0"/>
              <a:ea typeface="ＭＳ Ｐゴシック" pitchFamily="-9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42910" y="1214422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Premessa: scettici e “ortodossi”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7158" y="1714488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latin typeface="Tahoma" pitchFamily="34" charset="0"/>
              </a:rPr>
              <a:t>La ricerca scientifica sui cambiamenti climatici è oggetto di un acceso dibattito circa le origini di eventuali mutazioni irreversibili.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La rilevanza politica e gli interessi economici legati al dibattito di cui sopra sono incommensurabili.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La comunità scientifica è divisa fra “scettici” ed “ortodossi”.</a:t>
            </a:r>
            <a:endParaRPr lang="it-IT" sz="1800" dirty="0"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068242"/>
            <a:ext cx="2164598" cy="272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57158" y="4214818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latin typeface="Tahoma" pitchFamily="34" charset="0"/>
              </a:rPr>
              <a:t>La comunità scientifica idrologica è solo marginalmente</a:t>
            </a:r>
            <a:br>
              <a:rPr lang="it-IT" sz="1800" dirty="0" smtClean="0">
                <a:latin typeface="Tahoma" pitchFamily="34" charset="0"/>
              </a:rPr>
            </a:br>
            <a:r>
              <a:rPr lang="it-IT" sz="1800" dirty="0" smtClean="0">
                <a:latin typeface="Tahoma" pitchFamily="34" charset="0"/>
              </a:rPr>
              <a:t>coinvolta nel dibattito stesso.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Esempio eclatante: il “</a:t>
            </a:r>
            <a:r>
              <a:rPr lang="it-IT" sz="1800" dirty="0" err="1" smtClean="0">
                <a:latin typeface="Tahoma" pitchFamily="34" charset="0"/>
              </a:rPr>
              <a:t>climategate</a:t>
            </a:r>
            <a:r>
              <a:rPr lang="it-IT" sz="1800" dirty="0" smtClean="0">
                <a:latin typeface="Tahoma" pitchFamily="34" charset="0"/>
              </a:rPr>
              <a:t>” (http://en.wikipedia.org/wiki/Climatic_Research_Unit_email_controversy)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Questa presentazione è mossa da uno spirito essenzialmente </a:t>
            </a:r>
            <a:r>
              <a:rPr lang="it-IT" sz="1800" dirty="0" err="1" smtClean="0">
                <a:latin typeface="Tahoma" pitchFamily="34" charset="0"/>
              </a:rPr>
              <a:t>scettico…</a:t>
            </a:r>
            <a:endParaRPr lang="it-IT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42910" y="1334144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Il clima sta cambiando? E se sì,  </a:t>
            </a:r>
            <a:r>
              <a:rPr lang="it-IT" sz="2800" b="1" dirty="0" err="1" smtClean="0">
                <a:latin typeface="Tahoma" pitchFamily="34" charset="0"/>
                <a:ea typeface="ＭＳ Ｐゴシック" pitchFamily="-92" charset="-128"/>
              </a:rPr>
              <a:t>perchè</a:t>
            </a:r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?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85786" y="1928802"/>
            <a:ext cx="4071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smtClean="0">
                <a:latin typeface="Tahoma" pitchFamily="34" charset="0"/>
              </a:rPr>
              <a:t>Il clima è strettamente legato al ciclo idrologico, il quale è ancora poco conosciuto. Gran parte del ciclo idrologico si estrinseca nel sottosuolo e non è direttamente osservabile.</a:t>
            </a:r>
          </a:p>
          <a:p>
            <a:endParaRPr lang="it-IT" sz="1800" smtClean="0">
              <a:latin typeface="Tahoma" pitchFamily="34" charset="0"/>
            </a:endParaRPr>
          </a:p>
          <a:p>
            <a:r>
              <a:rPr lang="it-IT" sz="1800" smtClean="0">
                <a:latin typeface="Tahoma" pitchFamily="34" charset="0"/>
              </a:rPr>
              <a:t>La misura delle variabili idrologiche è affetta da notevole incertezza, sicchè la comprensione dei fenomeni ne risente.</a:t>
            </a:r>
          </a:p>
          <a:p>
            <a:endParaRPr lang="it-IT" sz="1800" smtClean="0">
              <a:latin typeface="Tahoma" pitchFamily="34" charset="0"/>
            </a:endParaRPr>
          </a:p>
          <a:p>
            <a:r>
              <a:rPr lang="it-IT" sz="1800" smtClean="0">
                <a:latin typeface="Tahoma" pitchFamily="34" charset="0"/>
              </a:rPr>
              <a:t>Inoltre, e ciò è fondamentale, il ciclo idrologico non può essere modellato deterministicamente per la presenza di incertezza!</a:t>
            </a:r>
            <a:endParaRPr lang="it-IT" sz="1800">
              <a:latin typeface="Tahoma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85992"/>
            <a:ext cx="3814773" cy="2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4857784" y="4906044"/>
            <a:ext cx="3857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Tahoma" pitchFamily="34" charset="0"/>
              </a:rPr>
              <a:t>Immagine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da</a:t>
            </a:r>
            <a:r>
              <a:rPr lang="en-US" sz="1400" dirty="0" smtClean="0">
                <a:latin typeface="Tahoma" pitchFamily="34" charset="0"/>
              </a:rPr>
              <a:t>: http://ga.water.usgs.gov/edu/watercycle.html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42910" y="1334144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Modellistica climatica ed incertezza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85786" y="2000240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latin typeface="Tahoma" pitchFamily="34" charset="0"/>
              </a:rPr>
              <a:t>Ne consegue che i modelli climatici sono essi stessi affetti da notevole incertezza che non sempre viene evidenziata.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Si pensi, ad esempio, all’influenza delle correnti oceaniche e quindi alla rilevanza degli afflussi idrici agli oceani, che non possono essere modellati </a:t>
            </a:r>
            <a:r>
              <a:rPr lang="it-IT" sz="1800" dirty="0" err="1" smtClean="0">
                <a:latin typeface="Tahoma" pitchFamily="34" charset="0"/>
              </a:rPr>
              <a:t>deterministicamente</a:t>
            </a:r>
            <a:r>
              <a:rPr lang="it-IT" sz="1800" dirty="0" smtClean="0">
                <a:latin typeface="Tahoma" pitchFamily="34" charset="0"/>
              </a:rPr>
              <a:t>.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Attualmente stimare con precisione l’incertezza di modelli idrologici e climatici è impossibile.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Ne consegue che le capacità predittivi di modelli idrologici e climatici sono ancora limitate.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Sul clima futuro si possono effettuare solo ipotesi, affette da incertezza.</a:t>
            </a:r>
            <a:endParaRPr lang="it-IT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42910" y="1196752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The “Hockey </a:t>
            </a:r>
            <a:r>
              <a:rPr lang="it-IT" sz="2800" b="1" dirty="0" err="1" smtClean="0">
                <a:latin typeface="Tahoma" pitchFamily="34" charset="0"/>
                <a:ea typeface="ＭＳ Ｐゴシック" pitchFamily="-92" charset="-128"/>
              </a:rPr>
              <a:t>Stick</a:t>
            </a:r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” </a:t>
            </a:r>
            <a:r>
              <a:rPr lang="it-IT" sz="2800" b="1" dirty="0" err="1" smtClean="0">
                <a:latin typeface="Tahoma" pitchFamily="34" charset="0"/>
                <a:ea typeface="ＭＳ Ｐゴシック" pitchFamily="-92" charset="-128"/>
              </a:rPr>
              <a:t>Controversy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4348" y="1700808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latin typeface="Tahoma" pitchFamily="34" charset="0"/>
              </a:rPr>
              <a:t>Purtroppo la mancanza di chiarezza in termini di incertezza delle previsioni climatiche ha alimentato malintesi. La hockey </a:t>
            </a:r>
            <a:r>
              <a:rPr lang="it-IT" sz="1800" dirty="0" err="1" smtClean="0">
                <a:latin typeface="Tahoma" pitchFamily="34" charset="0"/>
              </a:rPr>
              <a:t>stick</a:t>
            </a:r>
            <a:r>
              <a:rPr lang="it-IT" sz="1800" dirty="0" smtClean="0">
                <a:latin typeface="Tahoma" pitchFamily="34" charset="0"/>
              </a:rPr>
              <a:t> </a:t>
            </a:r>
            <a:r>
              <a:rPr lang="it-IT" sz="1800" dirty="0" err="1" smtClean="0">
                <a:latin typeface="Tahoma" pitchFamily="34" charset="0"/>
              </a:rPr>
              <a:t>controversy</a:t>
            </a:r>
            <a:r>
              <a:rPr lang="it-IT" sz="1800" dirty="0" smtClean="0">
                <a:latin typeface="Tahoma" pitchFamily="34" charset="0"/>
              </a:rPr>
              <a:t> è un esempio illustre.</a:t>
            </a:r>
          </a:p>
          <a:p>
            <a:r>
              <a:rPr lang="it-IT" sz="1800" dirty="0" smtClean="0">
                <a:latin typeface="Tahoma" pitchFamily="34" charset="0"/>
              </a:rPr>
              <a:t>E’ interessante notare la presenza del periodo caldo medioevale riconosciuto dalla comunità scientifica (seppur con diverse interpretazioni).</a:t>
            </a:r>
          </a:p>
          <a:p>
            <a:r>
              <a:rPr lang="it-IT" sz="1800" dirty="0" smtClean="0">
                <a:latin typeface="Tahoma" pitchFamily="34" charset="0"/>
              </a:rPr>
              <a:t>La velocità del cambiamento è una variabile essenziale.</a:t>
            </a:r>
          </a:p>
        </p:txBody>
      </p:sp>
      <p:pic>
        <p:nvPicPr>
          <p:cNvPr id="4" name="Picture 2" descr="1000_Year_Temperature_Compar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62380"/>
            <a:ext cx="3579970" cy="264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00711194556_T1000an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922" y="3519508"/>
            <a:ext cx="3380561" cy="269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42910" y="1334144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Altri esempi di previsioni climatiche</a:t>
            </a:r>
            <a:br>
              <a:rPr lang="it-IT" sz="2800" b="1" dirty="0" smtClean="0">
                <a:latin typeface="Tahoma" pitchFamily="34" charset="0"/>
                <a:ea typeface="ＭＳ Ｐゴシック" pitchFamily="-92" charset="-128"/>
              </a:rPr>
            </a:br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ed idrologiche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7158" y="2265659"/>
            <a:ext cx="292895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latin typeface="Tahoma" pitchFamily="34" charset="0"/>
              </a:rPr>
              <a:t>Previsioni di evoluzione di livelli di falda, che sono difficilmente modellabili anche a scala puntuale.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Motivazione: abbiamo necessità di fare previsioni ed è quindi necessario farle al meglio.</a:t>
            </a:r>
          </a:p>
          <a:p>
            <a:endParaRPr lang="it-IT" sz="1200" dirty="0" smtClean="0">
              <a:latin typeface="Tahoma" pitchFamily="34" charset="0"/>
            </a:endParaRPr>
          </a:p>
          <a:p>
            <a:r>
              <a:rPr lang="it-IT" sz="1200" dirty="0" smtClean="0">
                <a:latin typeface="Tahoma" pitchFamily="34" charset="0"/>
              </a:rPr>
              <a:t>Figura tratta da </a:t>
            </a:r>
            <a:r>
              <a:rPr lang="it-IT" sz="1200" dirty="0" err="1" smtClean="0">
                <a:latin typeface="Tahoma" pitchFamily="34" charset="0"/>
              </a:rPr>
              <a:t>Tibaldi</a:t>
            </a:r>
            <a:r>
              <a:rPr lang="it-IT" sz="1200" dirty="0" smtClean="0">
                <a:latin typeface="Tahoma" pitchFamily="34" charset="0"/>
              </a:rPr>
              <a:t> </a:t>
            </a:r>
            <a:r>
              <a:rPr lang="it-IT" sz="1200" dirty="0" err="1" smtClean="0">
                <a:latin typeface="Tahoma" pitchFamily="34" charset="0"/>
              </a:rPr>
              <a:t>et</a:t>
            </a:r>
            <a:r>
              <a:rPr lang="it-IT" sz="1200" dirty="0" smtClean="0">
                <a:latin typeface="Tahoma" pitchFamily="34" charset="0"/>
              </a:rPr>
              <a:t> al., Il cambiamento climatico in Emilia-Romagna: qualche opzione di</a:t>
            </a:r>
          </a:p>
          <a:p>
            <a:r>
              <a:rPr lang="it-IT" sz="1200" dirty="0" smtClean="0">
                <a:latin typeface="Tahoma" pitchFamily="34" charset="0"/>
              </a:rPr>
              <a:t>adattamento?</a:t>
            </a:r>
          </a:p>
          <a:p>
            <a:r>
              <a:rPr lang="it-IT" sz="1200" dirty="0" smtClean="0">
                <a:latin typeface="Tahoma" pitchFamily="34" charset="0"/>
              </a:rPr>
              <a:t>http://www.climatealliance.it/</a:t>
            </a:r>
            <a:r>
              <a:rPr lang="it-IT" sz="1200" dirty="0" err="1" smtClean="0">
                <a:latin typeface="Tahoma" pitchFamily="34" charset="0"/>
              </a:rPr>
              <a:t>allegati_content</a:t>
            </a:r>
            <a:r>
              <a:rPr lang="it-IT" sz="1200" dirty="0" smtClean="0">
                <a:latin typeface="Tahoma" pitchFamily="34" charset="0"/>
              </a:rPr>
              <a:t>/Tibaldi_CA_08.pdf</a:t>
            </a:r>
          </a:p>
          <a:p>
            <a:endParaRPr lang="it-IT" sz="1200" dirty="0" smtClean="0">
              <a:latin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195" y="2285992"/>
            <a:ext cx="546877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42910" y="1334144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Altri esempi di previsioni climatiche</a:t>
            </a:r>
            <a:br>
              <a:rPr lang="it-IT" sz="2800" b="1" dirty="0" smtClean="0">
                <a:latin typeface="Tahoma" pitchFamily="34" charset="0"/>
                <a:ea typeface="ＭＳ Ｐゴシック" pitchFamily="-92" charset="-128"/>
              </a:rPr>
            </a:br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ed idrologiche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71670"/>
            <a:ext cx="5349386" cy="427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5857884" y="2455127"/>
            <a:ext cx="29289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latin typeface="Tahoma" pitchFamily="34" charset="0"/>
              </a:rPr>
              <a:t>Queste previsioni hanno notevole valore scientifico, tuttavia i risultati devono essere interpretati con attenzione, così come i risultati delle previsioni idrologiche.</a:t>
            </a:r>
            <a:endParaRPr lang="it-IT" sz="1200" dirty="0" smtClean="0">
              <a:latin typeface="Tahoma" pitchFamily="34" charset="0"/>
            </a:endParaRPr>
          </a:p>
          <a:p>
            <a:endParaRPr lang="it-IT" sz="1200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42910" y="1477020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ahoma" pitchFamily="34" charset="0"/>
                <a:ea typeface="ＭＳ Ｐゴシック" pitchFamily="-92" charset="-128"/>
              </a:rPr>
              <a:t>Analisi di cambiamento climatico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85786" y="2209752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latin typeface="Tahoma" pitchFamily="34" charset="0"/>
              </a:rPr>
              <a:t>In vista delle incertezze modellistiche e limitate capacità predittive innanzi menzionate, il metodo più attendibile per studiare i cambiamenti climatici è ancora l’analisi dei dati.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Tuttavia i dati stessi sono incerti, ed estesi su un periodo temporale purtroppo limitato.</a:t>
            </a:r>
          </a:p>
          <a:p>
            <a:endParaRPr lang="it-IT" sz="1800" dirty="0" smtClean="0">
              <a:latin typeface="Tahoma" pitchFamily="34" charset="0"/>
            </a:endParaRPr>
          </a:p>
          <a:p>
            <a:r>
              <a:rPr lang="it-IT" sz="1800" dirty="0" smtClean="0">
                <a:latin typeface="Tahoma" pitchFamily="34" charset="0"/>
              </a:rPr>
              <a:t>Se l’osservazione delle variabili climatiche fosse iniziata al tempo degli antichi greci, al pari di tante altre discipline scientifiche, oggi potremmo disporre di una comprensione del clima ben più approfondita.</a:t>
            </a:r>
            <a:endParaRPr lang="it-IT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20424</TotalTime>
  <Words>1195</Words>
  <Application>Microsoft Office PowerPoint</Application>
  <PresentationFormat>Presentazione su schermo (4:3)</PresentationFormat>
  <Paragraphs>130</Paragraphs>
  <Slides>27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Presentazione vuota</vt:lpstr>
      <vt:lpstr>Grafico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Elena Medda</dc:creator>
  <cp:lastModifiedBy>Alberto</cp:lastModifiedBy>
  <cp:revision>602</cp:revision>
  <cp:lastPrinted>2001-05-24T17:29:22Z</cp:lastPrinted>
  <dcterms:created xsi:type="dcterms:W3CDTF">2000-07-09T21:28:59Z</dcterms:created>
  <dcterms:modified xsi:type="dcterms:W3CDTF">2011-06-29T07:38:54Z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C:\Documenti</vt:lpwstr>
  </property>
</Properties>
</file>