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53" r:id="rId2"/>
  </p:sldMasterIdLst>
  <p:notesMasterIdLst>
    <p:notesMasterId r:id="rId22"/>
  </p:notesMasterIdLst>
  <p:handoutMasterIdLst>
    <p:handoutMasterId r:id="rId23"/>
  </p:handoutMasterIdLst>
  <p:sldIdLst>
    <p:sldId id="257" r:id="rId3"/>
    <p:sldId id="258" r:id="rId4"/>
    <p:sldId id="281" r:id="rId5"/>
    <p:sldId id="261" r:id="rId6"/>
    <p:sldId id="262" r:id="rId7"/>
    <p:sldId id="263" r:id="rId8"/>
    <p:sldId id="265" r:id="rId9"/>
    <p:sldId id="270" r:id="rId10"/>
    <p:sldId id="271" r:id="rId11"/>
    <p:sldId id="268" r:id="rId12"/>
    <p:sldId id="272" r:id="rId13"/>
    <p:sldId id="273" r:id="rId14"/>
    <p:sldId id="274" r:id="rId15"/>
    <p:sldId id="275" r:id="rId16"/>
    <p:sldId id="276" r:id="rId17"/>
    <p:sldId id="282" r:id="rId18"/>
    <p:sldId id="283" r:id="rId19"/>
    <p:sldId id="259" r:id="rId20"/>
    <p:sldId id="284" r:id="rId21"/>
  </p:sldIdLst>
  <p:sldSz cx="9144000" cy="6858000" type="screen4x3"/>
  <p:notesSz cx="6797675" cy="9926638"/>
  <p:defaultTextStyle>
    <a:defPPr>
      <a:defRPr lang="it-IT"/>
    </a:defPPr>
    <a:lvl1pPr algn="l" rtl="0" fontAlgn="base">
      <a:spcBef>
        <a:spcPct val="0"/>
      </a:spcBef>
      <a:spcAft>
        <a:spcPct val="0"/>
      </a:spcAft>
      <a:defRPr u="sng" kern="1200">
        <a:solidFill>
          <a:schemeClr val="tx1"/>
        </a:solidFill>
        <a:latin typeface="Arial" charset="0"/>
        <a:ea typeface="+mn-ea"/>
        <a:cs typeface="+mn-cs"/>
      </a:defRPr>
    </a:lvl1pPr>
    <a:lvl2pPr marL="457200" algn="l" rtl="0" fontAlgn="base">
      <a:spcBef>
        <a:spcPct val="0"/>
      </a:spcBef>
      <a:spcAft>
        <a:spcPct val="0"/>
      </a:spcAft>
      <a:defRPr u="sng" kern="1200">
        <a:solidFill>
          <a:schemeClr val="tx1"/>
        </a:solidFill>
        <a:latin typeface="Arial" charset="0"/>
        <a:ea typeface="+mn-ea"/>
        <a:cs typeface="+mn-cs"/>
      </a:defRPr>
    </a:lvl2pPr>
    <a:lvl3pPr marL="914400" algn="l" rtl="0" fontAlgn="base">
      <a:spcBef>
        <a:spcPct val="0"/>
      </a:spcBef>
      <a:spcAft>
        <a:spcPct val="0"/>
      </a:spcAft>
      <a:defRPr u="sng" kern="1200">
        <a:solidFill>
          <a:schemeClr val="tx1"/>
        </a:solidFill>
        <a:latin typeface="Arial" charset="0"/>
        <a:ea typeface="+mn-ea"/>
        <a:cs typeface="+mn-cs"/>
      </a:defRPr>
    </a:lvl3pPr>
    <a:lvl4pPr marL="1371600" algn="l" rtl="0" fontAlgn="base">
      <a:spcBef>
        <a:spcPct val="0"/>
      </a:spcBef>
      <a:spcAft>
        <a:spcPct val="0"/>
      </a:spcAft>
      <a:defRPr u="sng" kern="1200">
        <a:solidFill>
          <a:schemeClr val="tx1"/>
        </a:solidFill>
        <a:latin typeface="Arial" charset="0"/>
        <a:ea typeface="+mn-ea"/>
        <a:cs typeface="+mn-cs"/>
      </a:defRPr>
    </a:lvl4pPr>
    <a:lvl5pPr marL="1828800" algn="l"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2D3F"/>
    <a:srgbClr val="FF3300"/>
    <a:srgbClr val="5F5F5F"/>
    <a:srgbClr val="4D4D4D"/>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545" autoAdjust="0"/>
  </p:normalViewPr>
  <p:slideViewPr>
    <p:cSldViewPr>
      <p:cViewPr varScale="1">
        <p:scale>
          <a:sx n="75" d="100"/>
          <a:sy n="75" d="100"/>
        </p:scale>
        <p:origin x="-11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56" y="-96"/>
      </p:cViewPr>
      <p:guideLst>
        <p:guide orient="horz" pos="3127"/>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u="none"/>
            </a:lvl1pPr>
          </a:lstStyle>
          <a:p>
            <a:pPr>
              <a:defRPr/>
            </a:pPr>
            <a:endParaRPr lang="it-IT"/>
          </a:p>
        </p:txBody>
      </p:sp>
      <p:sp>
        <p:nvSpPr>
          <p:cNvPr id="1331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u="none"/>
            </a:lvl1pPr>
          </a:lstStyle>
          <a:p>
            <a:pPr>
              <a:defRPr/>
            </a:pPr>
            <a:endParaRPr lang="it-IT"/>
          </a:p>
        </p:txBody>
      </p:sp>
      <p:sp>
        <p:nvSpPr>
          <p:cNvPr id="1331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u="none"/>
            </a:lvl1pPr>
          </a:lstStyle>
          <a:p>
            <a:pPr>
              <a:defRPr/>
            </a:pPr>
            <a:endParaRPr lang="it-IT"/>
          </a:p>
        </p:txBody>
      </p:sp>
      <p:sp>
        <p:nvSpPr>
          <p:cNvPr id="1331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u="none"/>
            </a:lvl1pPr>
          </a:lstStyle>
          <a:p>
            <a:pPr>
              <a:defRPr/>
            </a:pPr>
            <a:fld id="{3835BA5C-4FCD-4AB6-9AE5-A3D67D08C896}"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u="none"/>
            </a:lvl1pPr>
          </a:lstStyle>
          <a:p>
            <a:pPr>
              <a:defRPr/>
            </a:pPr>
            <a:endParaRPr lang="it-IT"/>
          </a:p>
        </p:txBody>
      </p:sp>
      <p:sp>
        <p:nvSpPr>
          <p:cNvPr id="102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u="none"/>
            </a:lvl1pPr>
          </a:lstStyle>
          <a:p>
            <a:pPr>
              <a:defRPr/>
            </a:pPr>
            <a:endParaRPr lang="it-IT"/>
          </a:p>
        </p:txBody>
      </p:sp>
      <p:sp>
        <p:nvSpPr>
          <p:cNvPr id="1229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1038" y="4714875"/>
            <a:ext cx="5435600" cy="4467225"/>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024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u="none"/>
            </a:lvl1pPr>
          </a:lstStyle>
          <a:p>
            <a:pPr>
              <a:defRPr/>
            </a:pPr>
            <a:endParaRPr lang="it-IT"/>
          </a:p>
        </p:txBody>
      </p:sp>
      <p:sp>
        <p:nvSpPr>
          <p:cNvPr id="1024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u="none"/>
            </a:lvl1pPr>
          </a:lstStyle>
          <a:p>
            <a:pPr>
              <a:defRPr/>
            </a:pPr>
            <a:fld id="{BAA46C11-274A-44FD-A777-2503687F8C4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414955F-3301-495A-AA01-B7ED98B9FC76}" type="slidenum">
              <a:rPr lang="it-IT" smtClean="0"/>
              <a:pPr/>
              <a:t>1</a:t>
            </a:fld>
            <a:endParaRPr lang="it-IT"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2" name="Picture 14" descr="saline_tp"/>
          <p:cNvPicPr>
            <a:picLocks noChangeAspect="1" noChangeArrowheads="1"/>
          </p:cNvPicPr>
          <p:nvPr userDrawn="1"/>
        </p:nvPicPr>
        <p:blipFill>
          <a:blip r:embed="rId2" cstate="print"/>
          <a:srcRect/>
          <a:stretch>
            <a:fillRect/>
          </a:stretch>
        </p:blipFill>
        <p:spPr bwMode="auto">
          <a:xfrm>
            <a:off x="7500938" y="244475"/>
            <a:ext cx="1500187" cy="1398588"/>
          </a:xfrm>
          <a:prstGeom prst="rect">
            <a:avLst/>
          </a:prstGeom>
          <a:noFill/>
          <a:ln w="9525">
            <a:noFill/>
            <a:miter lim="800000"/>
            <a:headEnd/>
            <a:tailEnd/>
          </a:ln>
        </p:spPr>
      </p:pic>
      <p:sp>
        <p:nvSpPr>
          <p:cNvPr id="3" name="Rectangle 17"/>
          <p:cNvSpPr>
            <a:spLocks noChangeArrowheads="1"/>
          </p:cNvSpPr>
          <p:nvPr userDrawn="1"/>
        </p:nvSpPr>
        <p:spPr bwMode="auto">
          <a:xfrm>
            <a:off x="642938" y="153988"/>
            <a:ext cx="7429500" cy="1631950"/>
          </a:xfrm>
          <a:prstGeom prst="rect">
            <a:avLst/>
          </a:prstGeom>
          <a:noFill/>
          <a:ln w="9525">
            <a:noFill/>
            <a:miter lim="800000"/>
            <a:headEnd/>
            <a:tailEnd/>
          </a:ln>
          <a:effectLst/>
        </p:spPr>
        <p:txBody>
          <a:bodyPr lIns="91383" tIns="45691" rIns="91383" bIns="45691">
            <a:spAutoFit/>
          </a:bodyPr>
          <a:lstStyle/>
          <a:p>
            <a:pPr algn="ctr" defTabSz="4173538">
              <a:defRPr/>
            </a:pPr>
            <a:r>
              <a:rPr lang="it-IT" sz="2000" b="1" u="none" dirty="0">
                <a:solidFill>
                  <a:schemeClr val="tx1">
                    <a:lumMod val="50000"/>
                    <a:lumOff val="50000"/>
                  </a:schemeClr>
                </a:solidFill>
                <a:effectLst>
                  <a:outerShdw blurRad="38100" dist="38100" dir="2700000" algn="tl">
                    <a:srgbClr val="C0C0C0"/>
                  </a:outerShdw>
                </a:effectLst>
              </a:rPr>
              <a:t>XXXII Convegno Nazionale di Idraulica e</a:t>
            </a:r>
          </a:p>
          <a:p>
            <a:pPr algn="ctr" defTabSz="4173538">
              <a:defRPr/>
            </a:pPr>
            <a:r>
              <a:rPr lang="it-IT" sz="2000" b="1" u="none" dirty="0">
                <a:solidFill>
                  <a:schemeClr val="tx1">
                    <a:lumMod val="50000"/>
                    <a:lumOff val="50000"/>
                  </a:schemeClr>
                </a:solidFill>
                <a:effectLst>
                  <a:outerShdw blurRad="38100" dist="38100" dir="2700000" algn="tl">
                    <a:srgbClr val="C0C0C0"/>
                  </a:outerShdw>
                </a:effectLst>
              </a:rPr>
              <a:t>Costruzioni Idrauliche</a:t>
            </a:r>
          </a:p>
          <a:p>
            <a:pPr algn="ctr" defTabSz="4173538">
              <a:defRPr/>
            </a:pPr>
            <a:r>
              <a:rPr lang="it-IT" sz="2000" b="1" u="none" dirty="0">
                <a:solidFill>
                  <a:schemeClr val="tx1">
                    <a:lumMod val="50000"/>
                    <a:lumOff val="50000"/>
                  </a:schemeClr>
                </a:solidFill>
                <a:effectLst>
                  <a:outerShdw blurRad="38100" dist="38100" dir="2700000" algn="tl">
                    <a:srgbClr val="C0C0C0"/>
                  </a:outerShdw>
                </a:effectLst>
              </a:rPr>
              <a:t>XXXII </a:t>
            </a:r>
            <a:r>
              <a:rPr lang="it-IT" sz="2000" b="1" u="none" dirty="0" err="1">
                <a:solidFill>
                  <a:schemeClr val="tx1">
                    <a:lumMod val="50000"/>
                    <a:lumOff val="50000"/>
                  </a:schemeClr>
                </a:solidFill>
                <a:effectLst>
                  <a:outerShdw blurRad="38100" dist="38100" dir="2700000" algn="tl">
                    <a:srgbClr val="C0C0C0"/>
                  </a:outerShdw>
                </a:effectLst>
              </a:rPr>
              <a:t>Italian</a:t>
            </a:r>
            <a:r>
              <a:rPr lang="it-IT" sz="2000" b="1" u="none" dirty="0">
                <a:solidFill>
                  <a:schemeClr val="tx1">
                    <a:lumMod val="50000"/>
                    <a:lumOff val="50000"/>
                  </a:schemeClr>
                </a:solidFill>
                <a:effectLst>
                  <a:outerShdw blurRad="38100" dist="38100" dir="2700000" algn="tl">
                    <a:srgbClr val="C0C0C0"/>
                  </a:outerShdw>
                </a:effectLst>
              </a:rPr>
              <a:t> </a:t>
            </a:r>
            <a:r>
              <a:rPr lang="it-IT" sz="2000" b="1" u="none" dirty="0" err="1">
                <a:solidFill>
                  <a:schemeClr val="tx1">
                    <a:lumMod val="50000"/>
                    <a:lumOff val="50000"/>
                  </a:schemeClr>
                </a:solidFill>
                <a:effectLst>
                  <a:outerShdw blurRad="38100" dist="38100" dir="2700000" algn="tl">
                    <a:srgbClr val="C0C0C0"/>
                  </a:outerShdw>
                </a:effectLst>
              </a:rPr>
              <a:t>Conference</a:t>
            </a:r>
            <a:r>
              <a:rPr lang="it-IT" sz="2000" b="1" u="none" dirty="0">
                <a:solidFill>
                  <a:schemeClr val="tx1">
                    <a:lumMod val="50000"/>
                    <a:lumOff val="50000"/>
                  </a:schemeClr>
                </a:solidFill>
                <a:effectLst>
                  <a:outerShdw blurRad="38100" dist="38100" dir="2700000" algn="tl">
                    <a:srgbClr val="C0C0C0"/>
                  </a:outerShdw>
                </a:effectLst>
              </a:rPr>
              <a:t> </a:t>
            </a:r>
            <a:r>
              <a:rPr lang="it-IT" sz="2000" b="1" u="none" dirty="0" err="1">
                <a:solidFill>
                  <a:schemeClr val="tx1">
                    <a:lumMod val="50000"/>
                    <a:lumOff val="50000"/>
                  </a:schemeClr>
                </a:solidFill>
                <a:effectLst>
                  <a:outerShdw blurRad="38100" dist="38100" dir="2700000" algn="tl">
                    <a:srgbClr val="C0C0C0"/>
                  </a:outerShdw>
                </a:effectLst>
              </a:rPr>
              <a:t>of</a:t>
            </a:r>
            <a:r>
              <a:rPr lang="it-IT" sz="2000" b="1" u="none" dirty="0">
                <a:solidFill>
                  <a:schemeClr val="tx1">
                    <a:lumMod val="50000"/>
                    <a:lumOff val="50000"/>
                  </a:schemeClr>
                </a:solidFill>
                <a:effectLst>
                  <a:outerShdw blurRad="38100" dist="38100" dir="2700000" algn="tl">
                    <a:srgbClr val="C0C0C0"/>
                  </a:outerShdw>
                </a:effectLst>
              </a:rPr>
              <a:t> </a:t>
            </a:r>
            <a:r>
              <a:rPr lang="it-IT" sz="2000" b="1" u="none" dirty="0" err="1">
                <a:solidFill>
                  <a:schemeClr val="tx1">
                    <a:lumMod val="50000"/>
                    <a:lumOff val="50000"/>
                  </a:schemeClr>
                </a:solidFill>
                <a:effectLst>
                  <a:outerShdw blurRad="38100" dist="38100" dir="2700000" algn="tl">
                    <a:srgbClr val="C0C0C0"/>
                  </a:outerShdw>
                </a:effectLst>
              </a:rPr>
              <a:t>Hydraulics</a:t>
            </a:r>
            <a:r>
              <a:rPr lang="it-IT" sz="2000" b="1" u="none" dirty="0">
                <a:solidFill>
                  <a:schemeClr val="tx1">
                    <a:lumMod val="50000"/>
                    <a:lumOff val="50000"/>
                  </a:schemeClr>
                </a:solidFill>
                <a:effectLst>
                  <a:outerShdw blurRad="38100" dist="38100" dir="2700000" algn="tl">
                    <a:srgbClr val="C0C0C0"/>
                  </a:outerShdw>
                </a:effectLst>
              </a:rPr>
              <a:t> and </a:t>
            </a:r>
          </a:p>
          <a:p>
            <a:pPr algn="ctr" defTabSz="4173538">
              <a:defRPr/>
            </a:pPr>
            <a:r>
              <a:rPr lang="it-IT" sz="2000" b="1" u="none" dirty="0" err="1">
                <a:solidFill>
                  <a:schemeClr val="tx1">
                    <a:lumMod val="50000"/>
                    <a:lumOff val="50000"/>
                  </a:schemeClr>
                </a:solidFill>
                <a:effectLst>
                  <a:outerShdw blurRad="38100" dist="38100" dir="2700000" algn="tl">
                    <a:srgbClr val="C0C0C0"/>
                  </a:outerShdw>
                </a:effectLst>
              </a:rPr>
              <a:t>Hydraulic</a:t>
            </a:r>
            <a:r>
              <a:rPr lang="it-IT" sz="2000" b="1" u="none" dirty="0">
                <a:solidFill>
                  <a:schemeClr val="tx1">
                    <a:lumMod val="50000"/>
                    <a:lumOff val="50000"/>
                  </a:schemeClr>
                </a:solidFill>
                <a:effectLst>
                  <a:outerShdw blurRad="38100" dist="38100" dir="2700000" algn="tl">
                    <a:srgbClr val="C0C0C0"/>
                  </a:outerShdw>
                </a:effectLst>
              </a:rPr>
              <a:t> </a:t>
            </a:r>
            <a:r>
              <a:rPr lang="it-IT" sz="2000" b="1" u="none" dirty="0" err="1">
                <a:solidFill>
                  <a:schemeClr val="tx1">
                    <a:lumMod val="50000"/>
                    <a:lumOff val="50000"/>
                  </a:schemeClr>
                </a:solidFill>
                <a:effectLst>
                  <a:outerShdw blurRad="38100" dist="38100" dir="2700000" algn="tl">
                    <a:srgbClr val="C0C0C0"/>
                  </a:outerShdw>
                </a:effectLst>
              </a:rPr>
              <a:t>Construction</a:t>
            </a:r>
            <a:endParaRPr lang="it-IT" sz="2000" b="1" u="none" dirty="0">
              <a:solidFill>
                <a:schemeClr val="tx1">
                  <a:lumMod val="50000"/>
                  <a:lumOff val="50000"/>
                </a:schemeClr>
              </a:solidFill>
              <a:effectLst>
                <a:outerShdw blurRad="38100" dist="38100" dir="2700000" algn="tl">
                  <a:srgbClr val="C0C0C0"/>
                </a:outerShdw>
              </a:effectLst>
            </a:endParaRPr>
          </a:p>
          <a:p>
            <a:pPr algn="ctr" defTabSz="4173538">
              <a:defRPr/>
            </a:pPr>
            <a:endParaRPr lang="it-IT" sz="800" b="1" dirty="0">
              <a:solidFill>
                <a:srgbClr val="009ED6"/>
              </a:solidFill>
              <a:effectLst>
                <a:outerShdw blurRad="38100" dist="38100" dir="2700000" algn="tl">
                  <a:srgbClr val="C0C0C0"/>
                </a:outerShdw>
              </a:effectLst>
            </a:endParaRPr>
          </a:p>
          <a:p>
            <a:pPr algn="ctr" defTabSz="4173538">
              <a:defRPr/>
            </a:pPr>
            <a:r>
              <a:rPr lang="it-IT" sz="1200" b="1" u="none" dirty="0" smtClean="0">
                <a:solidFill>
                  <a:schemeClr val="tx1">
                    <a:lumMod val="50000"/>
                    <a:lumOff val="50000"/>
                  </a:schemeClr>
                </a:solidFill>
                <a:effectLst>
                  <a:outerShdw blurRad="38100" dist="38100" dir="2700000" algn="tl">
                    <a:srgbClr val="C0C0C0"/>
                  </a:outerShdw>
                </a:effectLst>
              </a:rPr>
              <a:t>Palermo, 14-17 Settembre 2010</a:t>
            </a:r>
            <a:endParaRPr lang="it-IT" sz="1200" b="1" i="1" u="none" dirty="0">
              <a:solidFill>
                <a:schemeClr val="tx1">
                  <a:lumMod val="50000"/>
                  <a:lumOff val="50000"/>
                </a:schemeClr>
              </a:solidFill>
              <a:effectLst>
                <a:outerShdw blurRad="38100" dist="38100" dir="2700000" algn="tl">
                  <a:srgbClr val="C0C0C0"/>
                </a:outerShdw>
              </a:effectLst>
            </a:endParaRPr>
          </a:p>
        </p:txBody>
      </p:sp>
      <p:sp>
        <p:nvSpPr>
          <p:cNvPr id="4" name="CasellaDiTesto 3"/>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5" descr="Alma-Mater TAGLIATO"/>
          <p:cNvPicPr>
            <a:picLocks noChangeAspect="1" noChangeArrowheads="1"/>
          </p:cNvPicPr>
          <p:nvPr userDrawn="1"/>
        </p:nvPicPr>
        <p:blipFill>
          <a:blip r:embed="rId13" cstate="print"/>
          <a:srcRect/>
          <a:stretch>
            <a:fillRect/>
          </a:stretch>
        </p:blipFill>
        <p:spPr bwMode="auto">
          <a:xfrm>
            <a:off x="0" y="207963"/>
            <a:ext cx="1292225" cy="1660525"/>
          </a:xfrm>
          <a:prstGeom prst="rect">
            <a:avLst/>
          </a:prstGeom>
          <a:noFill/>
          <a:ln w="9525">
            <a:noFill/>
            <a:miter lim="800000"/>
            <a:headEnd/>
            <a:tailEnd/>
          </a:ln>
        </p:spPr>
      </p:pic>
      <p:sp>
        <p:nvSpPr>
          <p:cNvPr id="43034" name="Line 26"/>
          <p:cNvSpPr>
            <a:spLocks noChangeShapeType="1"/>
          </p:cNvSpPr>
          <p:nvPr userDrawn="1"/>
        </p:nvSpPr>
        <p:spPr bwMode="auto">
          <a:xfrm>
            <a:off x="92075" y="0"/>
            <a:ext cx="0" cy="1871663"/>
          </a:xfrm>
          <a:prstGeom prst="line">
            <a:avLst/>
          </a:prstGeom>
          <a:noFill/>
          <a:ln w="190500">
            <a:solidFill>
              <a:srgbClr val="CC0000"/>
            </a:solidFill>
            <a:round/>
            <a:headEnd/>
            <a:tailEnd/>
          </a:ln>
          <a:effectLst/>
        </p:spPr>
        <p:txBody>
          <a:bodyPr/>
          <a:lstStyle/>
          <a:p>
            <a:pPr>
              <a:defRPr/>
            </a:pPr>
            <a:endParaRPr lang="it-IT"/>
          </a:p>
        </p:txBody>
      </p:sp>
      <p:sp>
        <p:nvSpPr>
          <p:cNvPr id="43035" name="Line 27"/>
          <p:cNvSpPr>
            <a:spLocks noChangeShapeType="1"/>
          </p:cNvSpPr>
          <p:nvPr userDrawn="1"/>
        </p:nvSpPr>
        <p:spPr bwMode="auto">
          <a:xfrm>
            <a:off x="0" y="1870075"/>
            <a:ext cx="8305800" cy="0"/>
          </a:xfrm>
          <a:prstGeom prst="line">
            <a:avLst/>
          </a:prstGeom>
          <a:noFill/>
          <a:ln w="38100">
            <a:solidFill>
              <a:srgbClr val="5F5F5F"/>
            </a:solidFill>
            <a:round/>
            <a:headEnd/>
            <a:tailEnd/>
          </a:ln>
          <a:effectLst/>
        </p:spPr>
        <p:txBody>
          <a:bodyPr/>
          <a:lstStyle/>
          <a:p>
            <a:pPr>
              <a:defRPr/>
            </a:pPr>
            <a:endParaRPr lang="it-IT"/>
          </a:p>
        </p:txBody>
      </p:sp>
      <p:cxnSp>
        <p:nvCxnSpPr>
          <p:cNvPr id="1029" name="Connettore 1 7"/>
          <p:cNvCxnSpPr>
            <a:cxnSpLocks noChangeShapeType="1"/>
          </p:cNvCxnSpPr>
          <p:nvPr userDrawn="1"/>
        </p:nvCxnSpPr>
        <p:spPr bwMode="auto">
          <a:xfrm flipV="1">
            <a:off x="0" y="6426200"/>
            <a:ext cx="9144000" cy="3175"/>
          </a:xfrm>
          <a:prstGeom prst="line">
            <a:avLst/>
          </a:prstGeom>
          <a:noFill/>
          <a:ln w="15875" algn="ctr">
            <a:solidFill>
              <a:schemeClr val="tx1"/>
            </a:solidFill>
            <a:round/>
            <a:headEnd/>
            <a:tailEnd/>
          </a:ln>
        </p:spPr>
      </p:cxnSp>
      <p:sp>
        <p:nvSpPr>
          <p:cNvPr id="9" name="CasellaDiTesto 8"/>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813" r:id="rId7"/>
    <p:sldLayoutId id="2147483798" r:id="rId8"/>
    <p:sldLayoutId id="2147483799" r:id="rId9"/>
    <p:sldLayoutId id="2147483800" r:id="rId10"/>
    <p:sldLayoutId id="214748380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2050" name="Picture 25" descr="Alma-Mater TAGLIATO"/>
          <p:cNvPicPr>
            <a:picLocks noChangeAspect="1" noChangeArrowheads="1"/>
          </p:cNvPicPr>
          <p:nvPr userDrawn="1"/>
        </p:nvPicPr>
        <p:blipFill>
          <a:blip r:embed="rId13" cstate="print"/>
          <a:srcRect/>
          <a:stretch>
            <a:fillRect/>
          </a:stretch>
        </p:blipFill>
        <p:spPr bwMode="auto">
          <a:xfrm>
            <a:off x="179512" y="0"/>
            <a:ext cx="846137" cy="1087437"/>
          </a:xfrm>
          <a:prstGeom prst="rect">
            <a:avLst/>
          </a:prstGeom>
          <a:noFill/>
          <a:ln w="9525">
            <a:noFill/>
            <a:miter lim="800000"/>
            <a:headEnd/>
            <a:tailEnd/>
          </a:ln>
        </p:spPr>
      </p:pic>
      <p:sp>
        <p:nvSpPr>
          <p:cNvPr id="45082" name="Line 26"/>
          <p:cNvSpPr>
            <a:spLocks noChangeAspect="1" noChangeShapeType="1"/>
          </p:cNvSpPr>
          <p:nvPr userDrawn="1"/>
        </p:nvSpPr>
        <p:spPr bwMode="auto">
          <a:xfrm>
            <a:off x="82550" y="0"/>
            <a:ext cx="1588" cy="1184275"/>
          </a:xfrm>
          <a:prstGeom prst="line">
            <a:avLst/>
          </a:prstGeom>
          <a:noFill/>
          <a:ln w="171450">
            <a:solidFill>
              <a:srgbClr val="CC0000"/>
            </a:solidFill>
            <a:round/>
            <a:headEnd/>
            <a:tailEnd/>
          </a:ln>
          <a:effectLst/>
        </p:spPr>
        <p:txBody>
          <a:bodyPr/>
          <a:lstStyle/>
          <a:p>
            <a:pPr>
              <a:defRPr/>
            </a:pPr>
            <a:endParaRPr lang="it-IT"/>
          </a:p>
        </p:txBody>
      </p:sp>
      <p:sp>
        <p:nvSpPr>
          <p:cNvPr id="45083" name="Line 27"/>
          <p:cNvSpPr>
            <a:spLocks noChangeAspect="1" noChangeShapeType="1"/>
          </p:cNvSpPr>
          <p:nvPr userDrawn="1"/>
        </p:nvSpPr>
        <p:spPr bwMode="auto">
          <a:xfrm>
            <a:off x="0" y="1182688"/>
            <a:ext cx="8266113" cy="1587"/>
          </a:xfrm>
          <a:prstGeom prst="line">
            <a:avLst/>
          </a:prstGeom>
          <a:noFill/>
          <a:ln w="19050">
            <a:solidFill>
              <a:srgbClr val="5F5F5F"/>
            </a:solidFill>
            <a:round/>
            <a:headEnd/>
            <a:tailEnd/>
          </a:ln>
          <a:effectLst/>
        </p:spPr>
        <p:txBody>
          <a:bodyPr/>
          <a:lstStyle/>
          <a:p>
            <a:pPr>
              <a:defRPr/>
            </a:pPr>
            <a:endParaRPr lang="it-IT"/>
          </a:p>
        </p:txBody>
      </p:sp>
      <p:cxnSp>
        <p:nvCxnSpPr>
          <p:cNvPr id="2053" name="Connettore 1 7"/>
          <p:cNvCxnSpPr>
            <a:cxnSpLocks noChangeShapeType="1"/>
          </p:cNvCxnSpPr>
          <p:nvPr userDrawn="1"/>
        </p:nvCxnSpPr>
        <p:spPr bwMode="auto">
          <a:xfrm flipV="1">
            <a:off x="0" y="6426200"/>
            <a:ext cx="9144000" cy="3175"/>
          </a:xfrm>
          <a:prstGeom prst="line">
            <a:avLst/>
          </a:prstGeom>
          <a:noFill/>
          <a:ln w="15875" algn="ctr">
            <a:solidFill>
              <a:schemeClr val="tx1"/>
            </a:solidFill>
            <a:round/>
            <a:headEnd/>
            <a:tailEnd/>
          </a:ln>
        </p:spPr>
      </p:cxnSp>
      <p:pic>
        <p:nvPicPr>
          <p:cNvPr id="2054" name="Picture 14" descr="saline_tp"/>
          <p:cNvPicPr>
            <a:picLocks noChangeAspect="1" noChangeArrowheads="1"/>
          </p:cNvPicPr>
          <p:nvPr userDrawn="1"/>
        </p:nvPicPr>
        <p:blipFill>
          <a:blip r:embed="rId14" cstate="print"/>
          <a:srcRect/>
          <a:stretch>
            <a:fillRect/>
          </a:stretch>
        </p:blipFill>
        <p:spPr bwMode="auto">
          <a:xfrm>
            <a:off x="8070850" y="0"/>
            <a:ext cx="1073150" cy="1000125"/>
          </a:xfrm>
          <a:prstGeom prst="rect">
            <a:avLst/>
          </a:prstGeom>
          <a:noFill/>
          <a:ln w="9525">
            <a:noFill/>
            <a:miter lim="800000"/>
            <a:headEnd/>
            <a:tailEnd/>
          </a:ln>
        </p:spPr>
      </p:pic>
      <p:sp>
        <p:nvSpPr>
          <p:cNvPr id="10" name="Rectangle 17"/>
          <p:cNvSpPr>
            <a:spLocks noChangeArrowheads="1"/>
          </p:cNvSpPr>
          <p:nvPr userDrawn="1"/>
        </p:nvSpPr>
        <p:spPr bwMode="auto">
          <a:xfrm>
            <a:off x="642938" y="260648"/>
            <a:ext cx="7429500" cy="707828"/>
          </a:xfrm>
          <a:prstGeom prst="rect">
            <a:avLst/>
          </a:prstGeom>
          <a:noFill/>
          <a:ln w="9525">
            <a:noFill/>
            <a:miter lim="800000"/>
            <a:headEnd/>
            <a:tailEnd/>
          </a:ln>
          <a:effectLst/>
        </p:spPr>
        <p:txBody>
          <a:bodyPr lIns="91383" tIns="45691" rIns="91383" bIns="45691">
            <a:spAutoFit/>
          </a:bodyPr>
          <a:lstStyle/>
          <a:p>
            <a:pPr algn="ctr" defTabSz="4173538">
              <a:defRPr/>
            </a:pPr>
            <a:r>
              <a:rPr lang="it-IT" sz="1400" b="1" i="1" u="none" dirty="0">
                <a:solidFill>
                  <a:schemeClr val="tx1">
                    <a:lumMod val="50000"/>
                    <a:lumOff val="50000"/>
                  </a:schemeClr>
                </a:solidFill>
                <a:effectLst>
                  <a:outerShdw blurRad="38100" dist="38100" dir="2700000" algn="tl">
                    <a:srgbClr val="C0C0C0"/>
                  </a:outerShdw>
                </a:effectLst>
              </a:rPr>
              <a:t>XXXII Convegno Nazionale di Idraulica e Costruzioni Idrauliche</a:t>
            </a:r>
          </a:p>
          <a:p>
            <a:pPr algn="ctr" defTabSz="4173538">
              <a:defRPr/>
            </a:pPr>
            <a:r>
              <a:rPr lang="it-IT" sz="1400" b="1" i="1" u="none" dirty="0">
                <a:solidFill>
                  <a:schemeClr val="tx1">
                    <a:lumMod val="50000"/>
                    <a:lumOff val="50000"/>
                  </a:schemeClr>
                </a:solidFill>
                <a:effectLst>
                  <a:outerShdw blurRad="38100" dist="38100" dir="2700000" algn="tl">
                    <a:srgbClr val="C0C0C0"/>
                  </a:outerShdw>
                </a:effectLst>
              </a:rPr>
              <a:t>XXXII </a:t>
            </a:r>
            <a:r>
              <a:rPr lang="it-IT" sz="1400" b="1" i="1" u="none" dirty="0" err="1">
                <a:solidFill>
                  <a:schemeClr val="tx1">
                    <a:lumMod val="50000"/>
                    <a:lumOff val="50000"/>
                  </a:schemeClr>
                </a:solidFill>
                <a:effectLst>
                  <a:outerShdw blurRad="38100" dist="38100" dir="2700000" algn="tl">
                    <a:srgbClr val="C0C0C0"/>
                  </a:outerShdw>
                </a:effectLst>
              </a:rPr>
              <a:t>Italian</a:t>
            </a:r>
            <a:r>
              <a:rPr lang="it-IT" sz="1400" b="1" i="1" u="none" dirty="0">
                <a:solidFill>
                  <a:schemeClr val="tx1">
                    <a:lumMod val="50000"/>
                    <a:lumOff val="50000"/>
                  </a:schemeClr>
                </a:solidFill>
                <a:effectLst>
                  <a:outerShdw blurRad="38100" dist="38100" dir="2700000" algn="tl">
                    <a:srgbClr val="C0C0C0"/>
                  </a:outerShdw>
                </a:effectLst>
              </a:rPr>
              <a:t> </a:t>
            </a:r>
            <a:r>
              <a:rPr lang="it-IT" sz="1400" b="1" i="1" u="none" dirty="0" err="1">
                <a:solidFill>
                  <a:schemeClr val="tx1">
                    <a:lumMod val="50000"/>
                    <a:lumOff val="50000"/>
                  </a:schemeClr>
                </a:solidFill>
                <a:effectLst>
                  <a:outerShdw blurRad="38100" dist="38100" dir="2700000" algn="tl">
                    <a:srgbClr val="C0C0C0"/>
                  </a:outerShdw>
                </a:effectLst>
              </a:rPr>
              <a:t>Conference</a:t>
            </a:r>
            <a:r>
              <a:rPr lang="it-IT" sz="1400" b="1" i="1" u="none" dirty="0">
                <a:solidFill>
                  <a:schemeClr val="tx1">
                    <a:lumMod val="50000"/>
                    <a:lumOff val="50000"/>
                  </a:schemeClr>
                </a:solidFill>
                <a:effectLst>
                  <a:outerShdw blurRad="38100" dist="38100" dir="2700000" algn="tl">
                    <a:srgbClr val="C0C0C0"/>
                  </a:outerShdw>
                </a:effectLst>
              </a:rPr>
              <a:t> </a:t>
            </a:r>
            <a:r>
              <a:rPr lang="it-IT" sz="1400" b="1" i="1" u="none" dirty="0" err="1">
                <a:solidFill>
                  <a:schemeClr val="tx1">
                    <a:lumMod val="50000"/>
                    <a:lumOff val="50000"/>
                  </a:schemeClr>
                </a:solidFill>
                <a:effectLst>
                  <a:outerShdw blurRad="38100" dist="38100" dir="2700000" algn="tl">
                    <a:srgbClr val="C0C0C0"/>
                  </a:outerShdw>
                </a:effectLst>
              </a:rPr>
              <a:t>of</a:t>
            </a:r>
            <a:r>
              <a:rPr lang="it-IT" sz="1400" b="1" i="1" u="none" dirty="0">
                <a:solidFill>
                  <a:schemeClr val="tx1">
                    <a:lumMod val="50000"/>
                    <a:lumOff val="50000"/>
                  </a:schemeClr>
                </a:solidFill>
                <a:effectLst>
                  <a:outerShdw blurRad="38100" dist="38100" dir="2700000" algn="tl">
                    <a:srgbClr val="C0C0C0"/>
                  </a:outerShdw>
                </a:effectLst>
              </a:rPr>
              <a:t> </a:t>
            </a:r>
            <a:r>
              <a:rPr lang="it-IT" sz="1400" b="1" i="1" u="none" dirty="0" err="1">
                <a:solidFill>
                  <a:schemeClr val="tx1">
                    <a:lumMod val="50000"/>
                    <a:lumOff val="50000"/>
                  </a:schemeClr>
                </a:solidFill>
                <a:effectLst>
                  <a:outerShdw blurRad="38100" dist="38100" dir="2700000" algn="tl">
                    <a:srgbClr val="C0C0C0"/>
                  </a:outerShdw>
                </a:effectLst>
              </a:rPr>
              <a:t>Hydraulics</a:t>
            </a:r>
            <a:r>
              <a:rPr lang="it-IT" sz="1400" b="1" i="1" u="none" dirty="0">
                <a:solidFill>
                  <a:schemeClr val="tx1">
                    <a:lumMod val="50000"/>
                    <a:lumOff val="50000"/>
                  </a:schemeClr>
                </a:solidFill>
                <a:effectLst>
                  <a:outerShdw blurRad="38100" dist="38100" dir="2700000" algn="tl">
                    <a:srgbClr val="C0C0C0"/>
                  </a:outerShdw>
                </a:effectLst>
              </a:rPr>
              <a:t> and </a:t>
            </a:r>
            <a:r>
              <a:rPr lang="it-IT" sz="1400" b="1" i="1" u="none" dirty="0" err="1">
                <a:solidFill>
                  <a:schemeClr val="tx1">
                    <a:lumMod val="50000"/>
                    <a:lumOff val="50000"/>
                  </a:schemeClr>
                </a:solidFill>
                <a:effectLst>
                  <a:outerShdw blurRad="38100" dist="38100" dir="2700000" algn="tl">
                    <a:srgbClr val="C0C0C0"/>
                  </a:outerShdw>
                </a:effectLst>
              </a:rPr>
              <a:t>Hydraulic</a:t>
            </a:r>
            <a:r>
              <a:rPr lang="it-IT" sz="1400" b="1" i="1" u="none" dirty="0">
                <a:solidFill>
                  <a:schemeClr val="tx1">
                    <a:lumMod val="50000"/>
                    <a:lumOff val="50000"/>
                  </a:schemeClr>
                </a:solidFill>
                <a:effectLst>
                  <a:outerShdw blurRad="38100" dist="38100" dir="2700000" algn="tl">
                    <a:srgbClr val="C0C0C0"/>
                  </a:outerShdw>
                </a:effectLst>
              </a:rPr>
              <a:t> </a:t>
            </a:r>
            <a:r>
              <a:rPr lang="it-IT" sz="1400" b="1" i="1" u="none" dirty="0" err="1">
                <a:solidFill>
                  <a:schemeClr val="tx1">
                    <a:lumMod val="50000"/>
                    <a:lumOff val="50000"/>
                  </a:schemeClr>
                </a:solidFill>
                <a:effectLst>
                  <a:outerShdw blurRad="38100" dist="38100" dir="2700000" algn="tl">
                    <a:srgbClr val="C0C0C0"/>
                  </a:outerShdw>
                </a:effectLst>
              </a:rPr>
              <a:t>Construction</a:t>
            </a:r>
            <a:endParaRPr lang="it-IT" sz="1400" b="1" i="1" u="none" dirty="0">
              <a:solidFill>
                <a:schemeClr val="tx1">
                  <a:lumMod val="50000"/>
                  <a:lumOff val="50000"/>
                </a:schemeClr>
              </a:solidFill>
              <a:effectLst>
                <a:outerShdw blurRad="38100" dist="38100" dir="2700000" algn="tl">
                  <a:srgbClr val="C0C0C0"/>
                </a:outerShdw>
              </a:effectLst>
            </a:endParaRPr>
          </a:p>
          <a:p>
            <a:pPr algn="ctr" defTabSz="4173538">
              <a:defRPr/>
            </a:pPr>
            <a:r>
              <a:rPr lang="it-IT" sz="1200" b="0" i="0" u="none" kern="0" spc="0" baseline="0" dirty="0" smtClean="0">
                <a:solidFill>
                  <a:schemeClr val="tx1">
                    <a:lumMod val="50000"/>
                    <a:lumOff val="50000"/>
                  </a:schemeClr>
                </a:solidFill>
                <a:effectLst>
                  <a:outerShdw blurRad="38100" dist="38100" dir="2700000" algn="tl">
                    <a:srgbClr val="C0C0C0"/>
                  </a:outerShdw>
                </a:effectLst>
                <a:latin typeface="Arial" charset="0"/>
                <a:ea typeface="+mn-ea"/>
                <a:cs typeface="+mn-cs"/>
              </a:rPr>
              <a:t>Palermo,  </a:t>
            </a:r>
            <a:r>
              <a:rPr lang="it-IT" sz="1200" b="0" i="0" u="none" kern="0" spc="0" baseline="0" dirty="0">
                <a:solidFill>
                  <a:schemeClr val="tx1">
                    <a:lumMod val="50000"/>
                    <a:lumOff val="50000"/>
                  </a:schemeClr>
                </a:solidFill>
                <a:effectLst>
                  <a:outerShdw blurRad="38100" dist="38100" dir="2700000" algn="tl">
                    <a:srgbClr val="C0C0C0"/>
                  </a:outerShdw>
                </a:effectLst>
                <a:latin typeface="Arial" charset="0"/>
                <a:ea typeface="+mn-ea"/>
                <a:cs typeface="+mn-cs"/>
              </a:rPr>
              <a:t>14 – 17 Settembre 2010  </a:t>
            </a:r>
          </a:p>
        </p:txBody>
      </p:sp>
      <p:sp>
        <p:nvSpPr>
          <p:cNvPr id="11" name="CasellaDiTesto 10"/>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10" Type="http://schemas.openxmlformats.org/officeDocument/2006/relationships/oleObject" Target="../embeddings/oleObject9.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7"/>
          <p:cNvSpPr txBox="1">
            <a:spLocks noChangeArrowheads="1"/>
          </p:cNvSpPr>
          <p:nvPr/>
        </p:nvSpPr>
        <p:spPr bwMode="auto">
          <a:xfrm>
            <a:off x="0" y="2348880"/>
            <a:ext cx="9144000" cy="3477875"/>
          </a:xfrm>
          <a:prstGeom prst="rect">
            <a:avLst/>
          </a:prstGeom>
          <a:noFill/>
          <a:ln w="9525">
            <a:noFill/>
            <a:miter lim="800000"/>
            <a:headEnd/>
            <a:tailEnd/>
          </a:ln>
        </p:spPr>
        <p:txBody>
          <a:bodyPr>
            <a:spAutoFit/>
          </a:bodyPr>
          <a:lstStyle/>
          <a:p>
            <a:pPr algn="ctr">
              <a:spcBef>
                <a:spcPct val="50000"/>
              </a:spcBef>
            </a:pPr>
            <a: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a:t>
            </a:r>
            <a:b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uncertainty assessment</a:t>
            </a:r>
            <a:b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 hydrological modelling</a:t>
            </a:r>
            <a:endParaRPr lang="en-GB" sz="2400" i="1" u="none" dirty="0" smtClean="0">
              <a:solidFill>
                <a:srgbClr val="333333"/>
              </a:solidFill>
            </a:endParaRPr>
          </a:p>
          <a:p>
            <a:pPr algn="ctr" eaLnBrk="0" hangingPunct="0">
              <a:buFont typeface="Wingdings" pitchFamily="2" charset="2"/>
              <a:buNone/>
            </a:pPr>
            <a:endParaRPr lang="en-GB" sz="2400" i="1" u="none" dirty="0" smtClean="0">
              <a:solidFill>
                <a:srgbClr val="333333"/>
              </a:solidFill>
            </a:endParaRPr>
          </a:p>
          <a:p>
            <a:pPr algn="ctr" eaLnBrk="0" hangingPunct="0">
              <a:buFont typeface="Wingdings" pitchFamily="2" charset="2"/>
              <a:buNone/>
            </a:pPr>
            <a:r>
              <a:rPr lang="en-GB" sz="2400" i="1" u="none" dirty="0" smtClean="0">
                <a:solidFill>
                  <a:srgbClr val="333333"/>
                </a:solidFill>
              </a:rPr>
              <a:t>Alberto </a:t>
            </a:r>
            <a:r>
              <a:rPr lang="en-GB" sz="2400" i="1" u="none" dirty="0" err="1" smtClean="0">
                <a:solidFill>
                  <a:srgbClr val="333333"/>
                </a:solidFill>
              </a:rPr>
              <a:t>Montanari</a:t>
            </a:r>
            <a:endParaRPr lang="en-GB" sz="2400" i="1" u="none" dirty="0" smtClean="0">
              <a:solidFill>
                <a:srgbClr val="333333"/>
              </a:solidFill>
            </a:endParaRPr>
          </a:p>
          <a:p>
            <a:pPr algn="ctr" eaLnBrk="0" hangingPunct="0">
              <a:buFont typeface="Wingdings" pitchFamily="2" charset="2"/>
              <a:buNone/>
            </a:pPr>
            <a:r>
              <a:rPr lang="en-GB" sz="1400" i="1" u="none" dirty="0" smtClean="0">
                <a:solidFill>
                  <a:srgbClr val="333333"/>
                </a:solidFill>
              </a:rPr>
              <a:t>Department DICAM – University of Bologna</a:t>
            </a:r>
          </a:p>
          <a:p>
            <a:pPr algn="ctr" eaLnBrk="0" hangingPunct="0">
              <a:buFont typeface="Wingdings" pitchFamily="2" charset="2"/>
              <a:buNone/>
            </a:pPr>
            <a:r>
              <a:rPr lang="en-GB" sz="1400" i="1" u="none" dirty="0" smtClean="0">
                <a:solidFill>
                  <a:srgbClr val="333333"/>
                </a:solidFill>
              </a:rPr>
              <a:t>alberto.montanari@unibo.it</a:t>
            </a:r>
            <a:endParaRPr lang="en-GB" sz="1400" i="1" u="none" dirty="0">
              <a:solidFill>
                <a:srgbClr val="3333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76184" y="1157288"/>
            <a:ext cx="8629286"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p>
          <a:p>
            <a:pPr algn="ctr">
              <a:spcBef>
                <a:spcPct val="20000"/>
              </a:spcBef>
              <a:defRPr/>
            </a:pPr>
            <a:r>
              <a:rPr lang="en-GB" sz="1600" b="1" u="none" dirty="0" smtClean="0"/>
              <a:t>Setting up a model: </a:t>
            </a:r>
            <a:r>
              <a:rPr lang="en-GB" sz="1600" u="none" kern="0" dirty="0" smtClean="0"/>
              <a:t>Propagation of uncertainties - numerical integration</a:t>
            </a:r>
            <a:endParaRPr lang="en-GB" sz="1600" u="none" kern="0" dirty="0"/>
          </a:p>
        </p:txBody>
      </p:sp>
      <p:sp>
        <p:nvSpPr>
          <p:cNvPr id="60" name="Rettangolo 4"/>
          <p:cNvSpPr>
            <a:spLocks noChangeArrowheads="1"/>
          </p:cNvSpPr>
          <p:nvPr/>
        </p:nvSpPr>
        <p:spPr bwMode="auto">
          <a:xfrm>
            <a:off x="250825" y="1918573"/>
            <a:ext cx="8641655" cy="646331"/>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Problem: to evaluate integrals and derivatives. Analytical complexity makes stochastic (Monte Carlo) integration convenient.</a:t>
            </a:r>
            <a:endParaRPr lang="en-GB" sz="800" u="none" dirty="0"/>
          </a:p>
        </p:txBody>
      </p:sp>
      <p:sp>
        <p:nvSpPr>
          <p:cNvPr id="9" name="Rettangolo arrotondato 8"/>
          <p:cNvSpPr/>
          <p:nvPr/>
        </p:nvSpPr>
        <p:spPr bwMode="auto">
          <a:xfrm>
            <a:off x="4035264" y="3140968"/>
            <a:ext cx="2304256"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Compute model output </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Q</a:t>
            </a:r>
            <a:r>
              <a:rPr kumimoji="0" lang="en-GB" sz="1600" b="0" i="1" u="none" strike="noStrike" cap="none" normalizeH="0" baseline="-25000" dirty="0" err="1" smtClean="0">
                <a:ln>
                  <a:noFill/>
                </a:ln>
                <a:solidFill>
                  <a:schemeClr val="tx1"/>
                </a:solidFill>
                <a:effectLst/>
                <a:latin typeface="Times New Roman" pitchFamily="18" charset="0"/>
                <a:cs typeface="Times New Roman" pitchFamily="18" charset="0"/>
              </a:rPr>
              <a:t>p</a:t>
            </a:r>
            <a:r>
              <a:rPr lang="en-GB" sz="1600" u="none" dirty="0" smtClean="0"/>
              <a:t>, </a:t>
            </a:r>
            <a:r>
              <a:rPr lang="en-GB" sz="1600" u="none" dirty="0" smtClean="0"/>
              <a:t>estimate </a:t>
            </a: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e</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 </a:t>
            </a:r>
            <a:r>
              <a:rPr kumimoji="0" lang="en-GB" sz="1600" b="0" i="0" u="none" strike="noStrike" cap="none" normalizeH="0" baseline="0" dirty="0" smtClean="0">
                <a:ln>
                  <a:noFill/>
                </a:ln>
                <a:solidFill>
                  <a:schemeClr val="tx1"/>
                </a:solidFill>
                <a:effectLst/>
                <a:latin typeface="Arial" charset="0"/>
              </a:rPr>
              <a:t>and generate </a:t>
            </a:r>
            <a:r>
              <a:rPr kumimoji="0" lang="en-GB" sz="1600" b="0" i="1" u="none" strike="noStrike" cap="none" normalizeH="0" baseline="0" dirty="0" smtClean="0">
                <a:ln>
                  <a:noFill/>
                </a:ln>
                <a:solidFill>
                  <a:schemeClr val="tx1"/>
                </a:solidFill>
                <a:effectLst/>
                <a:latin typeface="Times New Roman" pitchFamily="18" charset="0"/>
                <a:cs typeface="Times New Roman" pitchFamily="18" charset="0"/>
              </a:rPr>
              <a:t>k</a:t>
            </a:r>
            <a:r>
              <a:rPr kumimoji="0" lang="en-GB" sz="1600" b="0" i="0" u="none" strike="noStrike" cap="none" normalizeH="0" baseline="0" dirty="0" smtClean="0">
                <a:ln>
                  <a:noFill/>
                </a:ln>
                <a:solidFill>
                  <a:schemeClr val="tx1"/>
                </a:solidFill>
                <a:effectLst/>
                <a:latin typeface="Arial" charset="0"/>
              </a:rPr>
              <a:t> realisations from probability distribution </a:t>
            </a:r>
            <a:r>
              <a:rPr kumimoji="0" lang="en-GB" sz="1600" b="0" i="1" u="none" strike="noStrike" cap="none" normalizeH="0" baseline="0" dirty="0" smtClean="0">
                <a:ln>
                  <a:noFill/>
                </a:ln>
                <a:solidFill>
                  <a:schemeClr val="tx1"/>
                </a:solidFill>
                <a:effectLst/>
                <a:latin typeface="Times New Roman" pitchFamily="18" charset="0"/>
                <a:cs typeface="Times New Roman" pitchFamily="18" charset="0"/>
              </a:rPr>
              <a:t>f</a:t>
            </a:r>
            <a:r>
              <a:rPr kumimoji="0" lang="en-GB"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Q</a:t>
            </a:r>
            <a:r>
              <a:rPr kumimoji="0" lang="en-GB" sz="1600" b="0" i="1" u="none" strike="noStrike" cap="none" normalizeH="0" baseline="-25000" dirty="0" err="1" smtClean="0">
                <a:ln>
                  <a:noFill/>
                </a:ln>
                <a:solidFill>
                  <a:schemeClr val="tx1"/>
                </a:solidFill>
                <a:effectLst/>
                <a:latin typeface="Times New Roman" pitchFamily="18" charset="0"/>
                <a:cs typeface="Times New Roman" pitchFamily="18" charset="0"/>
              </a:rPr>
              <a:t>p</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+e|</a:t>
            </a:r>
            <a:r>
              <a:rPr kumimoji="0" lang="en-GB" sz="1600" b="1" i="1" u="none" strike="noStrike" cap="none" normalizeH="0" baseline="0" dirty="0" err="1" smtClean="0">
                <a:ln>
                  <a:noFill/>
                </a:ln>
                <a:solidFill>
                  <a:schemeClr val="tx1"/>
                </a:solidFill>
                <a:effectLst/>
                <a:latin typeface="Symbol" pitchFamily="18" charset="2"/>
                <a:cs typeface="Times New Roman" pitchFamily="18" charset="0"/>
              </a:rPr>
              <a:t>e</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a:t>
            </a:r>
            <a:r>
              <a:rPr kumimoji="0" lang="en-GB" sz="1600" b="1" i="1" u="none" strike="noStrike" cap="none" normalizeH="0" baseline="0" dirty="0" err="1" smtClean="0">
                <a:ln>
                  <a:noFill/>
                </a:ln>
                <a:solidFill>
                  <a:schemeClr val="tx1"/>
                </a:solidFill>
                <a:effectLst/>
                <a:latin typeface="Times New Roman" pitchFamily="18" charset="0"/>
                <a:cs typeface="Times New Roman" pitchFamily="18" charset="0"/>
              </a:rPr>
              <a:t>I</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,i</a:t>
            </a:r>
            <a:r>
              <a:rPr kumimoji="0" lang="en-GB"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grpSp>
        <p:nvGrpSpPr>
          <p:cNvPr id="18" name="Gruppo 17"/>
          <p:cNvGrpSpPr/>
          <p:nvPr/>
        </p:nvGrpSpPr>
        <p:grpSpPr>
          <a:xfrm>
            <a:off x="6876256" y="2780928"/>
            <a:ext cx="1512168" cy="2088232"/>
            <a:chOff x="-324544" y="4725144"/>
            <a:chExt cx="1512168" cy="2088232"/>
          </a:xfrm>
        </p:grpSpPr>
        <p:sp>
          <p:nvSpPr>
            <p:cNvPr id="19" name="Rettangolo arrotondato 18"/>
            <p:cNvSpPr/>
            <p:nvPr/>
          </p:nvSpPr>
          <p:spPr bwMode="auto">
            <a:xfrm>
              <a:off x="-324544" y="4725144"/>
              <a:ext cx="1512168" cy="20882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Obtain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k</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j</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0" u="none" strike="noStrike" cap="none" normalizeH="0" baseline="0" dirty="0" smtClean="0">
                  <a:ln>
                    <a:noFill/>
                  </a:ln>
                  <a:solidFill>
                    <a:schemeClr val="tx1"/>
                  </a:solidFill>
                  <a:effectLst/>
                  <a:latin typeface="Arial" charset="0"/>
                </a:rPr>
                <a:t>realisations</a:t>
              </a:r>
              <a:r>
                <a:rPr kumimoji="0" lang="en-GB" sz="1400" b="0" i="0" u="none" strike="noStrike" cap="none" normalizeH="0" dirty="0" smtClean="0">
                  <a:ln>
                    <a:noFill/>
                  </a:ln>
                  <a:solidFill>
                    <a:schemeClr val="tx1"/>
                  </a:solidFill>
                  <a:effectLst/>
                  <a:latin typeface="Arial" charset="0"/>
                </a:rPr>
                <a:t> of </a:t>
              </a:r>
              <a:r>
                <a:rPr kumimoji="0" lang="en-GB" sz="1400" b="0" i="1" u="none" strike="noStrike" cap="none" normalizeH="0" dirty="0" err="1" smtClean="0">
                  <a:ln>
                    <a:noFill/>
                  </a:ln>
                  <a:solidFill>
                    <a:schemeClr val="tx1"/>
                  </a:solidFill>
                  <a:effectLst/>
                  <a:latin typeface="Times New Roman" pitchFamily="18" charset="0"/>
                  <a:cs typeface="Times New Roman" pitchFamily="18" charset="0"/>
                </a:rPr>
                <a:t>Q</a:t>
              </a:r>
              <a:r>
                <a:rPr kumimoji="0" lang="en-GB" sz="1400" b="0" i="1" u="none" strike="noStrike" cap="none" normalizeH="0" baseline="-25000" dirty="0" err="1" smtClean="0">
                  <a:ln>
                    <a:noFill/>
                  </a:ln>
                  <a:solidFill>
                    <a:schemeClr val="tx1"/>
                  </a:solidFill>
                  <a:effectLst/>
                  <a:latin typeface="Times New Roman" pitchFamily="18" charset="0"/>
                  <a:cs typeface="Times New Roman" pitchFamily="18" charset="0"/>
                </a:rPr>
                <a:t>o</a:t>
              </a:r>
              <a:r>
                <a:rPr kumimoji="0" lang="en-GB" sz="1400" b="0" i="0" u="none" strike="noStrike" cap="none" normalizeH="0" dirty="0" smtClean="0">
                  <a:ln>
                    <a:noFill/>
                  </a:ln>
                  <a:solidFill>
                    <a:schemeClr val="tx1"/>
                  </a:solidFill>
                  <a:effectLst/>
                  <a:latin typeface="Arial" charset="0"/>
                </a:rPr>
                <a:t> and infer the related probability distribution</a:t>
              </a:r>
              <a:endParaRPr kumimoji="0" lang="en-GB" sz="1400" b="0" i="0" u="none" strike="noStrike" cap="none" normalizeH="0" baseline="0" dirty="0" smtClean="0">
                <a:ln>
                  <a:noFill/>
                </a:ln>
                <a:solidFill>
                  <a:schemeClr val="tx1"/>
                </a:solidFill>
                <a:effectLst/>
                <a:latin typeface="Arial" charset="0"/>
              </a:endParaRPr>
            </a:p>
          </p:txBody>
        </p:sp>
        <p:grpSp>
          <p:nvGrpSpPr>
            <p:cNvPr id="20" name="Gruppo 27"/>
            <p:cNvGrpSpPr/>
            <p:nvPr/>
          </p:nvGrpSpPr>
          <p:grpSpPr>
            <a:xfrm>
              <a:off x="-180528" y="6156126"/>
              <a:ext cx="1069088" cy="513234"/>
              <a:chOff x="2267744" y="5013176"/>
              <a:chExt cx="1069088" cy="513234"/>
            </a:xfrm>
          </p:grpSpPr>
          <p:grpSp>
            <p:nvGrpSpPr>
              <p:cNvPr id="21" name="Gruppo 17"/>
              <p:cNvGrpSpPr/>
              <p:nvPr/>
            </p:nvGrpSpPr>
            <p:grpSpPr>
              <a:xfrm>
                <a:off x="2544744" y="5013176"/>
                <a:ext cx="792088" cy="513234"/>
                <a:chOff x="5065024" y="6526138"/>
                <a:chExt cx="792088" cy="513234"/>
              </a:xfrm>
            </p:grpSpPr>
            <p:cxnSp>
              <p:nvCxnSpPr>
                <p:cNvPr id="23" name="Connettore 2 22"/>
                <p:cNvCxnSpPr/>
                <p:nvPr/>
              </p:nvCxnSpPr>
              <p:spPr bwMode="auto">
                <a:xfrm>
                  <a:off x="5065024" y="7029400"/>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Connettore 2 23"/>
                <p:cNvCxnSpPr/>
                <p:nvPr/>
              </p:nvCxnSpPr>
              <p:spPr bwMode="auto">
                <a:xfrm rot="5400000" flipH="1" flipV="1">
                  <a:off x="4820233" y="6781961"/>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Figura a mano libera 24"/>
                <p:cNvSpPr/>
                <p:nvPr/>
              </p:nvSpPr>
              <p:spPr bwMode="auto">
                <a:xfrm>
                  <a:off x="5065024" y="6700207"/>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22" name="CasellaDiTesto 21"/>
              <p:cNvSpPr txBox="1"/>
              <p:nvPr/>
            </p:nvSpPr>
            <p:spPr>
              <a:xfrm rot="16200000">
                <a:off x="2154216" y="5126704"/>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grpSp>
      <p:sp>
        <p:nvSpPr>
          <p:cNvPr id="36" name="Rettangolo arrotondato 35"/>
          <p:cNvSpPr/>
          <p:nvPr/>
        </p:nvSpPr>
        <p:spPr bwMode="auto">
          <a:xfrm>
            <a:off x="539552" y="3140968"/>
            <a:ext cx="3096344" cy="100811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Pick up a model </a:t>
            </a:r>
            <a:r>
              <a:rPr kumimoji="0" lang="en-GB" sz="1600" b="0" i="1" u="none" strike="noStrike" cap="none" normalizeH="0" baseline="0" smtClean="0">
                <a:ln>
                  <a:noFill/>
                </a:ln>
                <a:solidFill>
                  <a:schemeClr val="tx1"/>
                </a:solidFill>
                <a:effectLst/>
                <a:latin typeface="Times New Roman" pitchFamily="18" charset="0"/>
                <a:cs typeface="Times New Roman" pitchFamily="18" charset="0"/>
              </a:rPr>
              <a:t>i</a:t>
            </a:r>
            <a:r>
              <a:rPr kumimoji="0" lang="en-GB" sz="1600" b="0" i="0" u="none" strike="noStrike" cap="none" normalizeH="0" baseline="0" smtClean="0">
                <a:ln>
                  <a:noFill/>
                </a:ln>
                <a:solidFill>
                  <a:schemeClr val="tx1"/>
                </a:solidFill>
                <a:effectLst/>
                <a:latin typeface="Arial" charset="0"/>
              </a:rPr>
              <a:t> in the model space, accordingly to probabilities </a:t>
            </a:r>
            <a:r>
              <a:rPr kumimoji="0" lang="en-GB" sz="1600" b="0" i="1" u="none" strike="noStrike" cap="none" normalizeH="0" baseline="0" smtClean="0">
                <a:ln>
                  <a:noFill/>
                </a:ln>
                <a:solidFill>
                  <a:schemeClr val="tx1"/>
                </a:solidFill>
                <a:effectLst/>
                <a:latin typeface="Times New Roman" pitchFamily="18" charset="0"/>
                <a:cs typeface="Times New Roman" pitchFamily="18" charset="0"/>
              </a:rPr>
              <a:t>w</a:t>
            </a:r>
            <a:r>
              <a:rPr kumimoji="0" lang="en-GB" sz="1600" b="0" i="1" u="none" strike="noStrike" cap="none" normalizeH="0" baseline="-25000" smtClean="0">
                <a:ln>
                  <a:noFill/>
                </a:ln>
                <a:solidFill>
                  <a:schemeClr val="tx1"/>
                </a:solidFill>
                <a:effectLst/>
                <a:latin typeface="Times New Roman" pitchFamily="18" charset="0"/>
                <a:cs typeface="Times New Roman" pitchFamily="18" charset="0"/>
              </a:rPr>
              <a:t>i</a:t>
            </a:r>
          </a:p>
        </p:txBody>
      </p:sp>
      <p:sp>
        <p:nvSpPr>
          <p:cNvPr id="43" name="Freccia in giù 42"/>
          <p:cNvSpPr/>
          <p:nvPr/>
        </p:nvSpPr>
        <p:spPr bwMode="auto">
          <a:xfrm>
            <a:off x="1835696" y="4263600"/>
            <a:ext cx="432048"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dirty="0" smtClean="0">
              <a:ln>
                <a:noFill/>
              </a:ln>
              <a:solidFill>
                <a:schemeClr val="tx1"/>
              </a:solidFill>
              <a:effectLst/>
              <a:latin typeface="Arial" charset="0"/>
            </a:endParaRPr>
          </a:p>
        </p:txBody>
      </p:sp>
      <p:sp>
        <p:nvSpPr>
          <p:cNvPr id="46" name="Rettangolo arrotondato 45"/>
          <p:cNvSpPr/>
          <p:nvPr/>
        </p:nvSpPr>
        <p:spPr bwMode="auto">
          <a:xfrm>
            <a:off x="539552" y="4869160"/>
            <a:ext cx="3096344" cy="122413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a:t>
            </a:r>
            <a:r>
              <a:rPr kumimoji="0" lang="en-GB" sz="1600" b="0" i="0" u="none" strike="noStrike" cap="none" normalizeH="0" dirty="0" smtClean="0">
                <a:ln>
                  <a:noFill/>
                </a:ln>
                <a:solidFill>
                  <a:schemeClr val="tx1"/>
                </a:solidFill>
                <a:effectLst/>
                <a:latin typeface="Arial" charset="0"/>
              </a:rPr>
              <a:t>ick up a parameter vector </a:t>
            </a:r>
            <a:r>
              <a:rPr kumimoji="0" lang="en-GB" sz="1600" b="1" i="1" u="none" strike="noStrike" cap="none" normalizeH="0" dirty="0" smtClean="0">
                <a:ln>
                  <a:noFill/>
                </a:ln>
                <a:solidFill>
                  <a:schemeClr val="tx1"/>
                </a:solidFill>
                <a:effectLst/>
                <a:latin typeface="Symbol" pitchFamily="18" charset="2"/>
              </a:rPr>
              <a:t>e</a:t>
            </a:r>
            <a:r>
              <a:rPr kumimoji="0" lang="en-GB" sz="1600" b="0" i="0" u="none" strike="noStrike" cap="none" normalizeH="0" dirty="0" smtClean="0">
                <a:ln>
                  <a:noFill/>
                </a:ln>
                <a:solidFill>
                  <a:schemeClr val="tx1"/>
                </a:solidFill>
                <a:effectLst/>
                <a:latin typeface="Arial" charset="0"/>
              </a:rPr>
              <a:t> from the model parameter space accordingly to probability </a:t>
            </a:r>
            <a:r>
              <a:rPr kumimoji="0" lang="en-GB" sz="1600" b="0" i="1" u="none" strike="noStrike" cap="none" normalizeH="0" dirty="0" smtClean="0">
                <a:ln>
                  <a:noFill/>
                </a:ln>
                <a:solidFill>
                  <a:schemeClr val="tx1"/>
                </a:solidFill>
                <a:effectLst/>
                <a:latin typeface="Times New Roman" pitchFamily="18" charset="0"/>
                <a:cs typeface="Times New Roman" pitchFamily="18" charset="0"/>
              </a:rPr>
              <a:t>f</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a:t>
            </a:r>
            <a:r>
              <a:rPr kumimoji="0" lang="en-GB" sz="1600" b="0" i="1" u="none" strike="noStrike" cap="none" normalizeH="0" dirty="0" smtClean="0">
                <a:ln>
                  <a:noFill/>
                </a:ln>
                <a:solidFill>
                  <a:schemeClr val="tx1"/>
                </a:solidFill>
                <a:effectLst/>
                <a:latin typeface="Symbol" pitchFamily="18" charset="2"/>
                <a:cs typeface="Times New Roman" pitchFamily="18" charset="0"/>
              </a:rPr>
              <a:t>e</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a:t>
            </a:r>
            <a:r>
              <a:rPr kumimoji="0" lang="en-GB" sz="1600" b="0" i="0" u="none" strike="noStrike" cap="none" normalizeH="0" dirty="0" smtClean="0">
                <a:ln>
                  <a:noFill/>
                </a:ln>
                <a:solidFill>
                  <a:schemeClr val="tx1"/>
                </a:solidFill>
                <a:effectLst/>
                <a:latin typeface="Arial" charset="0"/>
              </a:rPr>
              <a:t> </a:t>
            </a:r>
            <a:endParaRPr kumimoji="0" lang="en-GB" sz="1600" b="0" i="0" u="none" strike="noStrike" cap="none" normalizeH="0" baseline="0" dirty="0" smtClean="0">
              <a:ln>
                <a:noFill/>
              </a:ln>
              <a:solidFill>
                <a:schemeClr val="tx1"/>
              </a:solidFill>
              <a:effectLst/>
              <a:latin typeface="Arial" charset="0"/>
            </a:endParaRPr>
          </a:p>
        </p:txBody>
      </p:sp>
      <p:sp>
        <p:nvSpPr>
          <p:cNvPr id="54" name="Freccia in giù 53"/>
          <p:cNvSpPr/>
          <p:nvPr/>
        </p:nvSpPr>
        <p:spPr bwMode="auto">
          <a:xfrm rot="14230031">
            <a:off x="3644279" y="4704193"/>
            <a:ext cx="432048" cy="2553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57" name="Rettangolo arrotondato 56"/>
          <p:cNvSpPr/>
          <p:nvPr/>
        </p:nvSpPr>
        <p:spPr bwMode="auto">
          <a:xfrm>
            <a:off x="4064760" y="5085184"/>
            <a:ext cx="2304256" cy="100811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Pick up a input</a:t>
            </a:r>
            <a:r>
              <a:rPr kumimoji="0" lang="en-GB" sz="1600" b="0" i="0" u="none" strike="noStrike" cap="none" normalizeH="0" dirty="0" smtClean="0">
                <a:ln>
                  <a:noFill/>
                </a:ln>
                <a:solidFill>
                  <a:schemeClr val="tx1"/>
                </a:solidFill>
                <a:effectLst/>
                <a:latin typeface="Arial" charset="0"/>
              </a:rPr>
              <a:t> data vector accordingly to probability </a:t>
            </a: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I</a:t>
            </a:r>
            <a:r>
              <a:rPr lang="en-GB" sz="1600" u="none" dirty="0" smtClean="0">
                <a:latin typeface="Times New Roman" pitchFamily="18" charset="0"/>
                <a:cs typeface="Times New Roman" pitchFamily="18" charset="0"/>
              </a:rPr>
              <a:t>)</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8" name="Freccia in giù 67"/>
          <p:cNvSpPr/>
          <p:nvPr/>
        </p:nvSpPr>
        <p:spPr bwMode="auto">
          <a:xfrm rot="10800000">
            <a:off x="5004048" y="4797152"/>
            <a:ext cx="432048" cy="21602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cxnSp>
        <p:nvCxnSpPr>
          <p:cNvPr id="82" name="Connettore 7 81"/>
          <p:cNvCxnSpPr>
            <a:stCxn id="9" idx="0"/>
            <a:endCxn id="36" idx="1"/>
          </p:cNvCxnSpPr>
          <p:nvPr/>
        </p:nvCxnSpPr>
        <p:spPr bwMode="auto">
          <a:xfrm rot="16200000" flipH="1" flipV="1">
            <a:off x="2611444" y="1069076"/>
            <a:ext cx="504056" cy="4647840"/>
          </a:xfrm>
          <a:prstGeom prst="curvedConnector4">
            <a:avLst>
              <a:gd name="adj1" fmla="val -45352"/>
              <a:gd name="adj2" fmla="val 104918"/>
            </a:avLst>
          </a:prstGeom>
          <a:solidFill>
            <a:schemeClr val="accent1"/>
          </a:solidFill>
          <a:ln w="19050" cap="flat" cmpd="sng" algn="ctr">
            <a:solidFill>
              <a:schemeClr val="tx1"/>
            </a:solidFill>
            <a:prstDash val="solid"/>
            <a:round/>
            <a:headEnd type="none" w="med" len="med"/>
            <a:tailEnd type="stealth" w="lg" len="lg"/>
          </a:ln>
          <a:effectLst/>
        </p:spPr>
      </p:cxnSp>
      <p:sp>
        <p:nvSpPr>
          <p:cNvPr id="101" name="Rettangolo arrotondato 100"/>
          <p:cNvSpPr/>
          <p:nvPr/>
        </p:nvSpPr>
        <p:spPr bwMode="auto">
          <a:xfrm>
            <a:off x="1331640" y="2780928"/>
            <a:ext cx="3096344" cy="2880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Repeat </a:t>
            </a:r>
            <a:r>
              <a:rPr kumimoji="0" lang="en-GB" sz="1600" b="0" i="1" u="none" strike="noStrike" cap="none" normalizeH="0" baseline="0" dirty="0" smtClean="0">
                <a:ln>
                  <a:noFill/>
                </a:ln>
                <a:solidFill>
                  <a:schemeClr val="tx1"/>
                </a:solidFill>
                <a:effectLst/>
                <a:latin typeface="Arial" charset="0"/>
              </a:rPr>
              <a:t>j</a:t>
            </a:r>
            <a:r>
              <a:rPr kumimoji="0" lang="en-GB" sz="1600" b="0" i="0" u="none" strike="noStrike" cap="none" normalizeH="0" baseline="0" dirty="0" smtClean="0">
                <a:ln>
                  <a:noFill/>
                </a:ln>
                <a:solidFill>
                  <a:schemeClr val="tx1"/>
                </a:solidFill>
                <a:effectLst/>
                <a:latin typeface="Arial" charset="0"/>
              </a:rPr>
              <a:t> times</a:t>
            </a:r>
            <a:endParaRPr kumimoji="0" lang="en-GB" sz="1600" b="0" i="1" u="none" strike="noStrike" cap="none" normalizeH="0" baseline="-25000" dirty="0" smtClean="0">
              <a:ln>
                <a:noFill/>
              </a:ln>
              <a:solidFill>
                <a:schemeClr val="tx1"/>
              </a:solidFill>
              <a:effectLst/>
              <a:latin typeface="Times New Roman" pitchFamily="18" charset="0"/>
              <a:cs typeface="Times New Roman" pitchFamily="18" charset="0"/>
            </a:endParaRPr>
          </a:p>
        </p:txBody>
      </p:sp>
      <p:sp>
        <p:nvSpPr>
          <p:cNvPr id="102" name="Freccia in giù 101"/>
          <p:cNvSpPr/>
          <p:nvPr/>
        </p:nvSpPr>
        <p:spPr bwMode="auto">
          <a:xfrm rot="16200000">
            <a:off x="6463871" y="3736696"/>
            <a:ext cx="360041" cy="3207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103" name="Rettangolo arrotondato 102"/>
          <p:cNvSpPr/>
          <p:nvPr/>
        </p:nvSpPr>
        <p:spPr bwMode="auto">
          <a:xfrm>
            <a:off x="6467056" y="5301208"/>
            <a:ext cx="2627784" cy="1008112"/>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Problems: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kumimoji="0" lang="en-GB" sz="1400" b="0" i="0" u="none" strike="noStrike" cap="none" normalizeH="0" baseline="0" dirty="0" smtClean="0">
                <a:ln>
                  <a:noFill/>
                </a:ln>
                <a:solidFill>
                  <a:schemeClr val="tx1"/>
                </a:solidFill>
                <a:effectLst/>
                <a:latin typeface="Arial" charset="0"/>
              </a:rPr>
              <a:t>computational demands;</a:t>
            </a:r>
          </a:p>
          <a:p>
            <a:pPr marL="342900" indent="-342900">
              <a:buFontTx/>
              <a:buAutoNum type="arabicParenR"/>
            </a:pPr>
            <a:r>
              <a:rPr lang="en-GB" sz="1400" u="none" dirty="0" smtClean="0"/>
              <a:t>estimate  </a:t>
            </a:r>
            <a:r>
              <a:rPr lang="en-GB" sz="1400" i="1" u="none" dirty="0" err="1" smtClean="0">
                <a:latin typeface="Times New Roman" pitchFamily="18" charset="0"/>
                <a:cs typeface="Times New Roman" pitchFamily="18" charset="0"/>
              </a:rPr>
              <a:t>w</a:t>
            </a:r>
            <a:r>
              <a:rPr lang="en-GB" sz="1400" i="1" u="none" baseline="-25000" dirty="0" err="1" smtClean="0">
                <a:latin typeface="Times New Roman" pitchFamily="18" charset="0"/>
                <a:cs typeface="Times New Roman" pitchFamily="18" charset="0"/>
              </a:rPr>
              <a:t>i</a:t>
            </a:r>
            <a:r>
              <a:rPr lang="en-GB" sz="1400" u="none" dirty="0" smtClean="0"/>
              <a:t>, </a:t>
            </a:r>
            <a:r>
              <a:rPr lang="en-GB" sz="1400" i="1" u="none" dirty="0" smtClean="0">
                <a:latin typeface="Times New Roman" pitchFamily="18" charset="0"/>
                <a:cs typeface="Times New Roman" pitchFamily="18" charset="0"/>
              </a:rPr>
              <a:t>f</a:t>
            </a:r>
            <a:r>
              <a:rPr lang="en-GB" sz="1400" u="none" dirty="0" smtClean="0"/>
              <a:t>(</a:t>
            </a:r>
            <a:r>
              <a:rPr lang="en-GB" sz="1400" i="1" u="none" dirty="0" smtClean="0">
                <a:latin typeface="Symbol" pitchFamily="18" charset="2"/>
                <a:cs typeface="Times New Roman" pitchFamily="18" charset="0"/>
              </a:rPr>
              <a:t>e</a:t>
            </a:r>
            <a:r>
              <a:rPr lang="en-GB" sz="1400" u="none" dirty="0" smtClean="0"/>
              <a:t>), </a:t>
            </a:r>
            <a:r>
              <a:rPr lang="en-GB" sz="1400" i="1" u="none" dirty="0" smtClean="0">
                <a:latin typeface="Times New Roman" pitchFamily="18" charset="0"/>
                <a:cs typeface="Times New Roman" pitchFamily="18" charset="0"/>
              </a:rPr>
              <a:t>f</a:t>
            </a:r>
            <a:r>
              <a:rPr lang="en-GB" sz="1400" u="none" dirty="0" smtClean="0"/>
              <a:t>(</a:t>
            </a:r>
            <a:r>
              <a:rPr lang="en-GB" sz="1400" i="1" u="none" dirty="0" smtClean="0">
                <a:latin typeface="Times New Roman" pitchFamily="18" charset="0"/>
                <a:cs typeface="Times New Roman" pitchFamily="18" charset="0"/>
              </a:rPr>
              <a:t>I</a:t>
            </a:r>
            <a:r>
              <a:rPr lang="en-GB" sz="1400" u="none" dirty="0" smtClean="0"/>
              <a:t>) and </a:t>
            </a:r>
            <a:r>
              <a:rPr lang="en-GB" sz="1400" i="1" u="none" dirty="0" smtClean="0">
                <a:latin typeface="Times New Roman" pitchFamily="18" charset="0"/>
                <a:cs typeface="Times New Roman" pitchFamily="18" charset="0"/>
              </a:rPr>
              <a:t>f</a:t>
            </a:r>
            <a:r>
              <a:rPr lang="en-GB" sz="1400" u="none" dirty="0" smtClean="0"/>
              <a:t>(</a:t>
            </a:r>
            <a:r>
              <a:rPr lang="en-GB" sz="1400" i="1" u="none" dirty="0" err="1" smtClean="0">
                <a:latin typeface="Times New Roman" pitchFamily="18" charset="0"/>
                <a:cs typeface="Times New Roman" pitchFamily="18" charset="0"/>
              </a:rPr>
              <a:t>Q</a:t>
            </a:r>
            <a:r>
              <a:rPr lang="en-GB" sz="1400" i="1" u="none" baseline="-25000" dirty="0" err="1" smtClean="0">
                <a:latin typeface="Times New Roman" pitchFamily="18" charset="0"/>
                <a:cs typeface="Times New Roman" pitchFamily="18" charset="0"/>
              </a:rPr>
              <a:t>p</a:t>
            </a:r>
            <a:r>
              <a:rPr lang="en-GB" sz="1400" i="1" u="none" dirty="0" err="1" smtClean="0">
                <a:latin typeface="Times New Roman" pitchFamily="18" charset="0"/>
                <a:cs typeface="Times New Roman" pitchFamily="18" charset="0"/>
              </a:rPr>
              <a:t>+e|</a:t>
            </a:r>
            <a:r>
              <a:rPr lang="en-GB" sz="1400" b="1" i="1" u="none" dirty="0" err="1" smtClean="0">
                <a:latin typeface="Symbol" pitchFamily="18" charset="2"/>
                <a:cs typeface="Times New Roman" pitchFamily="18" charset="0"/>
              </a:rPr>
              <a:t>e</a:t>
            </a:r>
            <a:r>
              <a:rPr lang="en-GB" sz="1400" i="1" u="none" dirty="0" err="1" smtClean="0">
                <a:latin typeface="Times New Roman" pitchFamily="18" charset="0"/>
                <a:cs typeface="Times New Roman" pitchFamily="18" charset="0"/>
              </a:rPr>
              <a:t>,</a:t>
            </a:r>
            <a:r>
              <a:rPr lang="en-GB" sz="1400" b="1" i="1" u="none" dirty="0" err="1" smtClean="0">
                <a:latin typeface="Times New Roman" pitchFamily="18" charset="0"/>
                <a:cs typeface="Times New Roman" pitchFamily="18" charset="0"/>
              </a:rPr>
              <a:t>I</a:t>
            </a:r>
            <a:r>
              <a:rPr lang="en-GB" sz="1400" i="1" u="none" dirty="0" err="1" smtClean="0">
                <a:latin typeface="Times New Roman" pitchFamily="18" charset="0"/>
                <a:cs typeface="Times New Roman" pitchFamily="18" charset="0"/>
              </a:rPr>
              <a:t>,i</a:t>
            </a:r>
            <a:r>
              <a:rPr lang="en-GB" sz="1400" u="none" dirty="0" smtClean="0"/>
              <a:t>)</a:t>
            </a:r>
            <a:endParaRPr kumimoji="0" lang="en-GB" sz="1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0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20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20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2000"/>
                                        <p:tgtEl>
                                          <p:spTgt spid="5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fade">
                                      <p:cBhvr>
                                        <p:cTn id="23" dur="2000"/>
                                        <p:tgtEl>
                                          <p:spTgt spid="6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2"/>
                                        </p:tgtEl>
                                        <p:attrNameLst>
                                          <p:attrName>style.visibility</p:attrName>
                                        </p:attrNameLst>
                                      </p:cBhvr>
                                      <p:to>
                                        <p:strVal val="visible"/>
                                      </p:to>
                                    </p:set>
                                    <p:animEffect transition="in" filter="fade">
                                      <p:cBhvr>
                                        <p:cTn id="31" dur="2000"/>
                                        <p:tgtEl>
                                          <p:spTgt spid="8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1"/>
                                        </p:tgtEl>
                                        <p:attrNameLst>
                                          <p:attrName>style.visibility</p:attrName>
                                        </p:attrNameLst>
                                      </p:cBhvr>
                                      <p:to>
                                        <p:strVal val="visible"/>
                                      </p:to>
                                    </p:set>
                                    <p:animEffect transition="in" filter="fade">
                                      <p:cBhvr>
                                        <p:cTn id="34" dur="2000"/>
                                        <p:tgtEl>
                                          <p:spTgt spid="10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2"/>
                                        </p:tgtEl>
                                        <p:attrNameLst>
                                          <p:attrName>style.visibility</p:attrName>
                                        </p:attrNameLst>
                                      </p:cBhvr>
                                      <p:to>
                                        <p:strVal val="visible"/>
                                      </p:to>
                                    </p:set>
                                    <p:animEffect transition="in" filter="fade">
                                      <p:cBhvr>
                                        <p:cTn id="39" dur="2000"/>
                                        <p:tgtEl>
                                          <p:spTgt spid="102"/>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20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3"/>
                                        </p:tgtEl>
                                        <p:attrNameLst>
                                          <p:attrName>style.visibility</p:attrName>
                                        </p:attrNameLst>
                                      </p:cBhvr>
                                      <p:to>
                                        <p:strVal val="visible"/>
                                      </p:to>
                                    </p:set>
                                    <p:animEffect transition="in" filter="fade">
                                      <p:cBhvr>
                                        <p:cTn id="45"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3" grpId="0" animBg="1"/>
      <p:bldP spid="46" grpId="0" animBg="1"/>
      <p:bldP spid="54" grpId="0" animBg="1"/>
      <p:bldP spid="57" grpId="0" animBg="1"/>
      <p:bldP spid="68" grpId="0" animBg="1"/>
      <p:bldP spid="101" grpId="0" animBg="1"/>
      <p:bldP spid="102" grpId="0" animBg="1"/>
      <p:bldP spid="10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9" name="Rettangolo arrotondato 18"/>
          <p:cNvSpPr/>
          <p:nvPr/>
        </p:nvSpPr>
        <p:spPr bwMode="auto">
          <a:xfrm>
            <a:off x="6876256" y="2780928"/>
            <a:ext cx="1512168" cy="20882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Obtain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k</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j</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0" u="none" strike="noStrike" cap="none" normalizeH="0" baseline="0" dirty="0" smtClean="0">
                <a:ln>
                  <a:noFill/>
                </a:ln>
                <a:solidFill>
                  <a:schemeClr val="tx1"/>
                </a:solidFill>
                <a:effectLst/>
                <a:latin typeface="Arial" charset="0"/>
              </a:rPr>
              <a:t>realisations</a:t>
            </a:r>
            <a:r>
              <a:rPr kumimoji="0" lang="en-GB" sz="1400" b="0" i="0" u="none" strike="noStrike" cap="none" normalizeH="0" dirty="0" smtClean="0">
                <a:ln>
                  <a:noFill/>
                </a:ln>
                <a:solidFill>
                  <a:schemeClr val="tx1"/>
                </a:solidFill>
                <a:effectLst/>
                <a:latin typeface="Arial" charset="0"/>
              </a:rPr>
              <a:t> of </a:t>
            </a:r>
            <a:r>
              <a:rPr kumimoji="0" lang="en-GB" sz="1400" b="0" i="1" u="none" strike="noStrike" cap="none" normalizeH="0" dirty="0" err="1" smtClean="0">
                <a:ln>
                  <a:noFill/>
                </a:ln>
                <a:solidFill>
                  <a:schemeClr val="tx1"/>
                </a:solidFill>
                <a:effectLst/>
                <a:latin typeface="Times New Roman" pitchFamily="18" charset="0"/>
                <a:cs typeface="Times New Roman" pitchFamily="18" charset="0"/>
              </a:rPr>
              <a:t>Q</a:t>
            </a:r>
            <a:r>
              <a:rPr kumimoji="0" lang="en-GB" sz="1400" b="0" i="1" u="none" strike="noStrike" cap="none" normalizeH="0" baseline="-25000" dirty="0" err="1" smtClean="0">
                <a:ln>
                  <a:noFill/>
                </a:ln>
                <a:solidFill>
                  <a:schemeClr val="tx1"/>
                </a:solidFill>
                <a:effectLst/>
                <a:latin typeface="Times New Roman" pitchFamily="18" charset="0"/>
                <a:cs typeface="Times New Roman" pitchFamily="18" charset="0"/>
              </a:rPr>
              <a:t>o</a:t>
            </a:r>
            <a:r>
              <a:rPr kumimoji="0" lang="en-GB" sz="1400" b="0" i="0" u="none" strike="noStrike" cap="none" normalizeH="0" dirty="0" smtClean="0">
                <a:ln>
                  <a:noFill/>
                </a:ln>
                <a:solidFill>
                  <a:schemeClr val="tx1"/>
                </a:solidFill>
                <a:effectLst/>
                <a:latin typeface="Arial" charset="0"/>
              </a:rPr>
              <a:t> and infer the related probability distribution</a:t>
            </a:r>
            <a:endParaRPr kumimoji="0" lang="en-GB" sz="1400" b="0" i="0" u="none" strike="noStrike" cap="none" normalizeH="0" baseline="0" dirty="0" smtClean="0">
              <a:ln>
                <a:noFill/>
              </a:ln>
              <a:solidFill>
                <a:schemeClr val="tx1"/>
              </a:solidFill>
              <a:effectLst/>
              <a:latin typeface="Arial" charset="0"/>
            </a:endParaRPr>
          </a:p>
        </p:txBody>
      </p:sp>
      <p:sp>
        <p:nvSpPr>
          <p:cNvPr id="46" name="Rettangolo arrotondato 45"/>
          <p:cNvSpPr/>
          <p:nvPr/>
        </p:nvSpPr>
        <p:spPr bwMode="auto">
          <a:xfrm>
            <a:off x="539552" y="4869160"/>
            <a:ext cx="3096344" cy="122413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600" b="0" i="0" u="none" strike="noStrike" cap="none" normalizeH="0" baseline="0" dirty="0" smtClean="0">
                <a:ln>
                  <a:noFill/>
                </a:ln>
                <a:solidFill>
                  <a:schemeClr val="tx1"/>
                </a:solidFill>
                <a:effectLst/>
                <a:latin typeface="Arial" charset="0"/>
              </a:rPr>
              <a:t>P</a:t>
            </a:r>
            <a:r>
              <a:rPr kumimoji="0" lang="en-GB" sz="1600" b="0" i="0" u="none" strike="noStrike" cap="none" normalizeH="0" dirty="0" smtClean="0">
                <a:ln>
                  <a:noFill/>
                </a:ln>
                <a:solidFill>
                  <a:schemeClr val="tx1"/>
                </a:solidFill>
                <a:effectLst/>
                <a:latin typeface="Arial" charset="0"/>
              </a:rPr>
              <a:t>ick up a parameter vector </a:t>
            </a:r>
            <a:r>
              <a:rPr lang="en-GB" sz="1600" b="1" i="1" u="none" dirty="0" smtClean="0">
                <a:latin typeface="Symbol" pitchFamily="18" charset="2"/>
              </a:rPr>
              <a:t>e</a:t>
            </a:r>
            <a:r>
              <a:rPr kumimoji="0" lang="en-GB" sz="1600" b="0" i="0" u="none" strike="noStrike" cap="none" normalizeH="0" dirty="0" smtClean="0">
                <a:ln>
                  <a:noFill/>
                </a:ln>
                <a:solidFill>
                  <a:schemeClr val="tx1"/>
                </a:solidFill>
                <a:effectLst/>
                <a:latin typeface="Arial" charset="0"/>
              </a:rPr>
              <a:t> from the model parameter space accordingly to probability </a:t>
            </a:r>
            <a:r>
              <a:rPr kumimoji="0" lang="en-GB" sz="1600" b="0" i="1" u="none" strike="noStrike" cap="none" normalizeH="0" dirty="0" smtClean="0">
                <a:ln>
                  <a:noFill/>
                </a:ln>
                <a:solidFill>
                  <a:schemeClr val="tx1"/>
                </a:solidFill>
                <a:effectLst/>
                <a:latin typeface="Times New Roman" pitchFamily="18" charset="0"/>
                <a:cs typeface="Times New Roman" pitchFamily="18" charset="0"/>
              </a:rPr>
              <a:t>f</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a:t>
            </a:r>
            <a:r>
              <a:rPr kumimoji="0" lang="en-GB" sz="1600" b="0" i="1" u="none" strike="noStrike" cap="none" normalizeH="0" dirty="0" smtClean="0">
                <a:ln>
                  <a:noFill/>
                </a:ln>
                <a:solidFill>
                  <a:schemeClr val="tx1"/>
                </a:solidFill>
                <a:effectLst/>
                <a:latin typeface="Symbol" pitchFamily="18" charset="2"/>
                <a:cs typeface="Times New Roman" pitchFamily="18" charset="0"/>
              </a:rPr>
              <a:t>e</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a:t>
            </a:r>
            <a:r>
              <a:rPr kumimoji="0" lang="en-GB" sz="1600" b="0" i="0" u="none" strike="noStrike" cap="none" normalizeH="0" dirty="0" smtClean="0">
                <a:ln>
                  <a:noFill/>
                </a:ln>
                <a:solidFill>
                  <a:schemeClr val="tx1"/>
                </a:solidFill>
                <a:effectLst/>
                <a:latin typeface="Arial" charset="0"/>
              </a:rPr>
              <a:t> </a:t>
            </a:r>
            <a:endParaRPr kumimoji="0" lang="en-GB" sz="1600" b="0" i="0" u="none" strike="noStrike" cap="none" normalizeH="0" baseline="0" dirty="0" smtClean="0">
              <a:ln>
                <a:noFill/>
              </a:ln>
              <a:solidFill>
                <a:schemeClr val="tx1"/>
              </a:solidFill>
              <a:effectLst/>
              <a:latin typeface="Arial" charset="0"/>
            </a:endParaRPr>
          </a:p>
        </p:txBody>
      </p:sp>
      <p:sp>
        <p:nvSpPr>
          <p:cNvPr id="57" name="Rettangolo arrotondato 56"/>
          <p:cNvSpPr/>
          <p:nvPr/>
        </p:nvSpPr>
        <p:spPr bwMode="auto">
          <a:xfrm>
            <a:off x="4064760" y="5085184"/>
            <a:ext cx="2304256" cy="5040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Input</a:t>
            </a:r>
            <a:r>
              <a:rPr kumimoji="0" lang="en-GB" sz="1600" b="0" i="0" u="none" strike="noStrike" cap="none" normalizeH="0" dirty="0" smtClean="0">
                <a:ln>
                  <a:noFill/>
                </a:ln>
                <a:solidFill>
                  <a:schemeClr val="tx1"/>
                </a:solidFill>
                <a:effectLst/>
                <a:latin typeface="Arial" charset="0"/>
              </a:rPr>
              <a:t> data vector</a:t>
            </a:r>
          </a:p>
          <a:p>
            <a:pPr marL="0" marR="0" indent="0" algn="ctr" defTabSz="914400" rtl="0" eaLnBrk="1" fontAlgn="base" latinLnBrk="0" hangingPunct="1">
              <a:lnSpc>
                <a:spcPct val="100000"/>
              </a:lnSpc>
              <a:spcBef>
                <a:spcPct val="0"/>
              </a:spcBef>
              <a:spcAft>
                <a:spcPct val="0"/>
              </a:spcAft>
              <a:buClrTx/>
              <a:buSzTx/>
              <a:buFontTx/>
              <a:buNone/>
              <a:tabLst/>
            </a:pPr>
            <a:r>
              <a:rPr lang="en-GB" sz="1600" u="none" baseline="0" dirty="0" smtClean="0">
                <a:cs typeface="Times New Roman" pitchFamily="18" charset="0"/>
              </a:rPr>
              <a:t>(certain)</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8" name="Freccia in giù 67"/>
          <p:cNvSpPr/>
          <p:nvPr/>
        </p:nvSpPr>
        <p:spPr bwMode="auto">
          <a:xfrm rot="10800000">
            <a:off x="5004048" y="4797152"/>
            <a:ext cx="432048" cy="21602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dirty="0" smtClean="0">
              <a:ln>
                <a:noFill/>
              </a:ln>
              <a:solidFill>
                <a:schemeClr val="tx1"/>
              </a:solidFill>
              <a:effectLst/>
              <a:latin typeface="Arial" charset="0"/>
            </a:endParaRPr>
          </a:p>
        </p:txBody>
      </p:sp>
      <p:cxnSp>
        <p:nvCxnSpPr>
          <p:cNvPr id="82" name="Connettore 7 81"/>
          <p:cNvCxnSpPr>
            <a:endCxn id="46" idx="0"/>
          </p:cNvCxnSpPr>
          <p:nvPr/>
        </p:nvCxnSpPr>
        <p:spPr bwMode="auto">
          <a:xfrm rot="16200000" flipH="1" flipV="1">
            <a:off x="2773462" y="2455230"/>
            <a:ext cx="1728192" cy="3099668"/>
          </a:xfrm>
          <a:prstGeom prst="curvedConnector3">
            <a:avLst>
              <a:gd name="adj1" fmla="val -6013"/>
            </a:avLst>
          </a:prstGeom>
          <a:solidFill>
            <a:schemeClr val="accent1"/>
          </a:solidFill>
          <a:ln w="19050" cap="flat" cmpd="sng" algn="ctr">
            <a:solidFill>
              <a:schemeClr val="tx1"/>
            </a:solidFill>
            <a:prstDash val="solid"/>
            <a:round/>
            <a:headEnd type="none" w="med" len="med"/>
            <a:tailEnd type="stealth" w="lg" len="lg"/>
          </a:ln>
          <a:effectLst/>
        </p:spPr>
      </p:cxnSp>
      <p:sp>
        <p:nvSpPr>
          <p:cNvPr id="102" name="Freccia in giù 101"/>
          <p:cNvSpPr/>
          <p:nvPr/>
        </p:nvSpPr>
        <p:spPr bwMode="auto">
          <a:xfrm rot="16200000">
            <a:off x="6463871" y="3736696"/>
            <a:ext cx="360041" cy="3207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103" name="Rettangolo arrotondato 102"/>
          <p:cNvSpPr/>
          <p:nvPr/>
        </p:nvSpPr>
        <p:spPr bwMode="auto">
          <a:xfrm>
            <a:off x="6467056" y="5301208"/>
            <a:ext cx="2627784" cy="792088"/>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Problems: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kumimoji="0" lang="en-GB" sz="1400" b="0" i="0" u="none" strike="noStrike" cap="none" normalizeH="0" baseline="0" dirty="0" smtClean="0">
                <a:ln>
                  <a:noFill/>
                </a:ln>
                <a:solidFill>
                  <a:schemeClr val="tx1"/>
                </a:solidFill>
                <a:effectLst/>
                <a:latin typeface="Arial" charset="0"/>
              </a:rPr>
              <a:t>computational demands;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lang="en-GB" sz="1400" u="none" dirty="0" smtClean="0"/>
              <a:t>estimate  </a:t>
            </a:r>
            <a:r>
              <a:rPr lang="en-GB" sz="1400" i="1" u="none" dirty="0" smtClean="0">
                <a:latin typeface="Times New Roman" pitchFamily="18" charset="0"/>
                <a:cs typeface="Times New Roman" pitchFamily="18" charset="0"/>
              </a:rPr>
              <a:t>f</a:t>
            </a:r>
            <a:r>
              <a:rPr lang="en-GB" sz="1400" u="none" dirty="0" smtClean="0"/>
              <a:t>(</a:t>
            </a:r>
            <a:r>
              <a:rPr lang="en-GB" sz="1400" i="1" u="none" dirty="0" smtClean="0">
                <a:latin typeface="Symbol" pitchFamily="18" charset="2"/>
                <a:cs typeface="Times New Roman" pitchFamily="18" charset="0"/>
              </a:rPr>
              <a:t>e</a:t>
            </a:r>
            <a:r>
              <a:rPr lang="en-GB" sz="1400" u="none" dirty="0" smtClean="0"/>
              <a:t>) and </a:t>
            </a:r>
            <a:r>
              <a:rPr lang="en-GB" sz="1400" i="1" u="none" dirty="0" smtClean="0">
                <a:latin typeface="Times New Roman" pitchFamily="18" charset="0"/>
                <a:cs typeface="Times New Roman" pitchFamily="18" charset="0"/>
              </a:rPr>
              <a:t>f</a:t>
            </a:r>
            <a:r>
              <a:rPr lang="en-GB" sz="1400" u="none" dirty="0" smtClean="0"/>
              <a:t>(</a:t>
            </a:r>
            <a:r>
              <a:rPr lang="en-GB" sz="1400" i="1" u="none" dirty="0" err="1" smtClean="0">
                <a:latin typeface="Times New Roman" pitchFamily="18" charset="0"/>
                <a:cs typeface="Times New Roman" pitchFamily="18" charset="0"/>
              </a:rPr>
              <a:t>Q</a:t>
            </a:r>
            <a:r>
              <a:rPr lang="en-GB" sz="1400" i="1" u="none" baseline="-25000" dirty="0" err="1" smtClean="0">
                <a:latin typeface="Times New Roman" pitchFamily="18" charset="0"/>
                <a:cs typeface="Times New Roman" pitchFamily="18" charset="0"/>
              </a:rPr>
              <a:t>p</a:t>
            </a:r>
            <a:r>
              <a:rPr lang="en-GB" sz="1400" i="1" u="none" dirty="0" err="1" smtClean="0">
                <a:latin typeface="Times New Roman" pitchFamily="18" charset="0"/>
                <a:cs typeface="Times New Roman" pitchFamily="18" charset="0"/>
              </a:rPr>
              <a:t>+e</a:t>
            </a:r>
            <a:r>
              <a:rPr lang="en-GB" sz="1400" u="none" dirty="0" smtClean="0"/>
              <a:t>)</a:t>
            </a:r>
            <a:endParaRPr kumimoji="0" lang="en-GB" sz="1400" b="0" i="0" u="none" strike="noStrike" cap="none" normalizeH="0" baseline="0" dirty="0" smtClean="0">
              <a:ln>
                <a:noFill/>
              </a:ln>
              <a:solidFill>
                <a:schemeClr val="tx1"/>
              </a:solidFill>
              <a:effectLst/>
              <a:latin typeface="Arial" charset="0"/>
            </a:endParaRPr>
          </a:p>
        </p:txBody>
      </p:sp>
      <p:sp>
        <p:nvSpPr>
          <p:cNvPr id="26" name="Rettangolo arrotondato 25"/>
          <p:cNvSpPr/>
          <p:nvPr/>
        </p:nvSpPr>
        <p:spPr>
          <a:xfrm>
            <a:off x="611560" y="2060848"/>
            <a:ext cx="2448272" cy="715089"/>
          </a:xfrm>
          <a:prstGeom prst="roundRect">
            <a:avLst/>
          </a:prstGeom>
          <a:solidFill>
            <a:schemeClr val="bg2">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b="1" u="none" dirty="0" err="1" smtClean="0"/>
              <a:t>Monomodel</a:t>
            </a:r>
            <a:r>
              <a:rPr lang="en-GB" b="1" u="none" dirty="0" smtClean="0"/>
              <a:t> version</a:t>
            </a:r>
          </a:p>
          <a:p>
            <a:pPr algn="just">
              <a:defRPr/>
            </a:pPr>
            <a:r>
              <a:rPr lang="en-GB" b="1" u="none" dirty="0" smtClean="0"/>
              <a:t>No data uncertainty</a:t>
            </a:r>
          </a:p>
        </p:txBody>
      </p:sp>
      <p:sp>
        <p:nvSpPr>
          <p:cNvPr id="27" name="Freccia in giù 26"/>
          <p:cNvSpPr/>
          <p:nvPr/>
        </p:nvSpPr>
        <p:spPr bwMode="auto">
          <a:xfrm rot="14230031">
            <a:off x="3644279" y="4704193"/>
            <a:ext cx="432048" cy="2553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30" name="Rettangolo arrotondato 29"/>
          <p:cNvSpPr/>
          <p:nvPr/>
        </p:nvSpPr>
        <p:spPr bwMode="auto">
          <a:xfrm rot="19482017">
            <a:off x="1712425" y="3259415"/>
            <a:ext cx="2246178" cy="2880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Repeat </a:t>
            </a:r>
            <a:r>
              <a:rPr kumimoji="0" lang="en-GB" sz="1600" b="0" i="1" u="none" strike="noStrike" cap="none" normalizeH="0" baseline="0" dirty="0" smtClean="0">
                <a:ln>
                  <a:noFill/>
                </a:ln>
                <a:solidFill>
                  <a:schemeClr val="tx1"/>
                </a:solidFill>
                <a:effectLst/>
                <a:latin typeface="Arial" charset="0"/>
              </a:rPr>
              <a:t>j</a:t>
            </a:r>
            <a:r>
              <a:rPr kumimoji="0" lang="en-GB" sz="1600" b="0" i="0" u="none" strike="noStrike" cap="none" normalizeH="0" baseline="0" dirty="0" smtClean="0">
                <a:ln>
                  <a:noFill/>
                </a:ln>
                <a:solidFill>
                  <a:schemeClr val="tx1"/>
                </a:solidFill>
                <a:effectLst/>
                <a:latin typeface="Arial" charset="0"/>
              </a:rPr>
              <a:t> times</a:t>
            </a:r>
            <a:endParaRPr kumimoji="0" lang="en-GB" sz="1600" b="0" i="1" u="none" strike="noStrike" cap="none" normalizeH="0" baseline="-25000" dirty="0" smtClean="0">
              <a:ln>
                <a:noFill/>
              </a:ln>
              <a:solidFill>
                <a:schemeClr val="tx1"/>
              </a:solidFill>
              <a:effectLst/>
              <a:latin typeface="Times New Roman" pitchFamily="18" charset="0"/>
              <a:cs typeface="Times New Roman" pitchFamily="18" charset="0"/>
            </a:endParaRPr>
          </a:p>
        </p:txBody>
      </p:sp>
      <p:sp>
        <p:nvSpPr>
          <p:cNvPr id="31" name="Rettangolo arrotondato 30"/>
          <p:cNvSpPr/>
          <p:nvPr/>
        </p:nvSpPr>
        <p:spPr bwMode="auto">
          <a:xfrm>
            <a:off x="4036771" y="3140968"/>
            <a:ext cx="2304256"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600" u="none" dirty="0" smtClean="0">
                <a:latin typeface="+mj-lt"/>
                <a:cs typeface="Times New Roman" pitchFamily="18" charset="0"/>
              </a:rPr>
              <a:t>Compute model output </a:t>
            </a:r>
            <a:r>
              <a:rPr lang="en-GB" sz="1600" i="1" u="none" dirty="0" err="1" smtClean="0">
                <a:latin typeface="Times New Roman" pitchFamily="18" charset="0"/>
                <a:cs typeface="Times New Roman" pitchFamily="18" charset="0"/>
              </a:rPr>
              <a:t>Q</a:t>
            </a:r>
            <a:r>
              <a:rPr lang="en-GB" sz="1600" i="1" u="none" baseline="-25000" dirty="0" err="1" smtClean="0">
                <a:latin typeface="Times New Roman" pitchFamily="18" charset="0"/>
                <a:cs typeface="Times New Roman" pitchFamily="18" charset="0"/>
              </a:rPr>
              <a:t>p</a:t>
            </a:r>
            <a:r>
              <a:rPr lang="en-GB" sz="1600" u="none" dirty="0" smtClean="0">
                <a:latin typeface="Times New Roman" pitchFamily="18" charset="0"/>
                <a:cs typeface="Times New Roman" pitchFamily="18" charset="0"/>
              </a:rPr>
              <a:t>, </a:t>
            </a:r>
            <a:r>
              <a:rPr lang="en-GB" sz="1600" u="none" dirty="0" smtClean="0">
                <a:latin typeface="+mj-lt"/>
                <a:cs typeface="Times New Roman" pitchFamily="18" charset="0"/>
              </a:rPr>
              <a:t>and generate </a:t>
            </a:r>
            <a:r>
              <a:rPr lang="en-GB" sz="1600" u="none" dirty="0" smtClean="0">
                <a:latin typeface="Times New Roman" pitchFamily="18" charset="0"/>
                <a:cs typeface="Times New Roman" pitchFamily="18" charset="0"/>
              </a:rPr>
              <a:t> </a:t>
            </a:r>
            <a:r>
              <a:rPr lang="en-GB" sz="1600" i="1" u="none" dirty="0" smtClean="0">
                <a:latin typeface="Times New Roman" pitchFamily="18" charset="0"/>
                <a:cs typeface="Times New Roman" pitchFamily="18" charset="0"/>
              </a:rPr>
              <a:t>k</a:t>
            </a:r>
            <a:r>
              <a:rPr lang="en-GB" sz="1600" u="none" dirty="0" smtClean="0">
                <a:latin typeface="Times New Roman" pitchFamily="18" charset="0"/>
                <a:cs typeface="Times New Roman" pitchFamily="18" charset="0"/>
              </a:rPr>
              <a:t> </a:t>
            </a:r>
            <a:r>
              <a:rPr lang="en-GB" sz="1600" u="none" dirty="0" smtClean="0">
                <a:latin typeface="+mj-lt"/>
                <a:cs typeface="Times New Roman" pitchFamily="18" charset="0"/>
              </a:rPr>
              <a:t>realisations from probability distribution</a:t>
            </a:r>
            <a:r>
              <a:rPr lang="en-GB" sz="1600" u="none" dirty="0" smtClean="0">
                <a:latin typeface="Times New Roman" pitchFamily="18" charset="0"/>
                <a:cs typeface="Times New Roman" pitchFamily="18" charset="0"/>
              </a:rPr>
              <a:t> </a:t>
            </a: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err="1" smtClean="0">
                <a:latin typeface="Times New Roman" pitchFamily="18" charset="0"/>
                <a:cs typeface="Times New Roman" pitchFamily="18" charset="0"/>
              </a:rPr>
              <a:t>Q</a:t>
            </a:r>
            <a:r>
              <a:rPr lang="en-GB" sz="1600" i="1" u="none" baseline="-25000" dirty="0" err="1" smtClean="0">
                <a:latin typeface="Times New Roman" pitchFamily="18" charset="0"/>
                <a:cs typeface="Times New Roman" pitchFamily="18" charset="0"/>
              </a:rPr>
              <a:t>p</a:t>
            </a:r>
            <a:r>
              <a:rPr lang="en-GB" sz="1600" u="none" dirty="0" err="1" smtClean="0">
                <a:latin typeface="Times New Roman" pitchFamily="18" charset="0"/>
                <a:cs typeface="Times New Roman" pitchFamily="18" charset="0"/>
              </a:rPr>
              <a:t>+</a:t>
            </a:r>
            <a:r>
              <a:rPr lang="en-GB" sz="1600" i="1" u="none" dirty="0" err="1" smtClean="0">
                <a:latin typeface="Times New Roman" pitchFamily="18" charset="0"/>
                <a:cs typeface="Times New Roman" pitchFamily="18" charset="0"/>
              </a:rPr>
              <a:t>e|</a:t>
            </a:r>
            <a:r>
              <a:rPr lang="en-GB" sz="1600" b="1" i="1" u="none" dirty="0" err="1" smtClean="0">
                <a:latin typeface="Symbol" pitchFamily="18" charset="2"/>
                <a:cs typeface="Times New Roman" pitchFamily="18" charset="0"/>
              </a:rPr>
              <a:t>e</a:t>
            </a:r>
            <a:r>
              <a:rPr lang="en-GB" sz="1600" u="none" dirty="0" smtClean="0">
                <a:latin typeface="Times New Roman" pitchFamily="18" charset="0"/>
                <a:cs typeface="Times New Roman" pitchFamily="18" charset="0"/>
              </a:rPr>
              <a:t>)</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 name="Rettangolo 35"/>
          <p:cNvSpPr/>
          <p:nvPr/>
        </p:nvSpPr>
        <p:spPr>
          <a:xfrm>
            <a:off x="268026" y="1149870"/>
            <a:ext cx="8629285"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p>
          <a:p>
            <a:pPr algn="ctr">
              <a:spcBef>
                <a:spcPct val="20000"/>
              </a:spcBef>
              <a:defRPr/>
            </a:pPr>
            <a:r>
              <a:rPr lang="en-GB" sz="1600" b="1" u="none" dirty="0" smtClean="0"/>
              <a:t>Setting up a model: </a:t>
            </a:r>
            <a:r>
              <a:rPr lang="en-GB" sz="1600" u="none" kern="0" dirty="0" smtClean="0"/>
              <a:t>Propagation of uncertainties - numerical integration</a:t>
            </a:r>
            <a:endParaRPr lang="en-GB" sz="1600" u="none" kern="0" dirty="0"/>
          </a:p>
        </p:txBody>
      </p:sp>
      <p:sp>
        <p:nvSpPr>
          <p:cNvPr id="43" name="Rettangolo arrotondato 42"/>
          <p:cNvSpPr/>
          <p:nvPr/>
        </p:nvSpPr>
        <p:spPr bwMode="auto">
          <a:xfrm>
            <a:off x="6871079" y="2786058"/>
            <a:ext cx="1512168" cy="20882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400" b="0" i="0" u="none" strike="noStrike" cap="none" normalizeH="0" baseline="0" dirty="0" smtClean="0">
                <a:ln>
                  <a:noFill/>
                </a:ln>
                <a:solidFill>
                  <a:schemeClr val="tx1"/>
                </a:solidFill>
                <a:effectLst/>
                <a:latin typeface="Arial" charset="0"/>
              </a:rPr>
              <a:t>Obtain </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j</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0" u="none" strike="noStrike" cap="none" normalizeH="0" baseline="0" dirty="0" smtClean="0">
                <a:ln>
                  <a:noFill/>
                </a:ln>
                <a:solidFill>
                  <a:schemeClr val="tx1"/>
                </a:solidFill>
                <a:effectLst/>
                <a:latin typeface="Arial" charset="0"/>
              </a:rPr>
              <a:t>points lying</a:t>
            </a:r>
            <a:r>
              <a:rPr kumimoji="0" lang="en-GB" sz="1400" b="0" i="0" u="none" strike="noStrike" cap="none" normalizeH="0" dirty="0" smtClean="0">
                <a:ln>
                  <a:noFill/>
                </a:ln>
                <a:solidFill>
                  <a:schemeClr val="tx1"/>
                </a:solidFill>
                <a:effectLst/>
                <a:latin typeface="Arial" charset="0"/>
              </a:rPr>
              <a:t> on </a:t>
            </a:r>
            <a:r>
              <a:rPr lang="en-GB" sz="1400" i="1" u="none" dirty="0" smtClean="0">
                <a:latin typeface="Times New Roman" pitchFamily="18" charset="0"/>
                <a:cs typeface="Times New Roman" pitchFamily="18" charset="0"/>
              </a:rPr>
              <a:t>f</a:t>
            </a:r>
            <a:r>
              <a:rPr lang="en-GB" sz="1400" u="none" dirty="0" smtClean="0">
                <a:latin typeface="Times New Roman" pitchFamily="18" charset="0"/>
                <a:cs typeface="Times New Roman" pitchFamily="18" charset="0"/>
              </a:rPr>
              <a:t>(</a:t>
            </a:r>
            <a:r>
              <a:rPr lang="en-GB" sz="1400" i="1" u="none" dirty="0" smtClean="0">
                <a:latin typeface="Times New Roman" pitchFamily="18" charset="0"/>
                <a:cs typeface="Times New Roman" pitchFamily="18" charset="0"/>
              </a:rPr>
              <a:t>Q</a:t>
            </a:r>
            <a:r>
              <a:rPr lang="en-GB" sz="1400" i="1" u="none" baseline="-25000" dirty="0" smtClean="0">
                <a:latin typeface="Times New Roman" pitchFamily="18" charset="0"/>
                <a:cs typeface="Times New Roman" pitchFamily="18" charset="0"/>
              </a:rPr>
              <a:t>0</a:t>
            </a:r>
            <a:r>
              <a:rPr lang="en-GB" sz="1400" u="none" dirty="0" smtClean="0">
                <a:latin typeface="Times New Roman" pitchFamily="18" charset="0"/>
                <a:cs typeface="Times New Roman" pitchFamily="18" charset="0"/>
              </a:rPr>
              <a:t>) </a:t>
            </a:r>
            <a:r>
              <a:rPr kumimoji="0" lang="en-GB" sz="1400" b="0" i="0" u="none" strike="noStrike" cap="none" normalizeH="0" dirty="0" smtClean="0">
                <a:ln>
                  <a:noFill/>
                </a:ln>
                <a:solidFill>
                  <a:schemeClr val="tx1"/>
                </a:solidFill>
                <a:effectLst/>
                <a:latin typeface="Arial" charset="0"/>
              </a:rPr>
              <a:t>and infer the related probability distribution</a:t>
            </a:r>
            <a:endParaRPr kumimoji="0" lang="en-GB" sz="1400" b="0" i="0" u="none" strike="noStrike" cap="none" normalizeH="0" baseline="0" dirty="0" smtClean="0">
              <a:ln>
                <a:noFill/>
              </a:ln>
              <a:solidFill>
                <a:schemeClr val="tx1"/>
              </a:solidFill>
              <a:effectLst/>
              <a:latin typeface="Arial" charset="0"/>
            </a:endParaRPr>
          </a:p>
        </p:txBody>
      </p:sp>
      <p:cxnSp>
        <p:nvCxnSpPr>
          <p:cNvPr id="44" name="Connettore 2 43"/>
          <p:cNvCxnSpPr/>
          <p:nvPr/>
        </p:nvCxnSpPr>
        <p:spPr bwMode="auto">
          <a:xfrm>
            <a:off x="7279032" y="4720302"/>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5" name="Connettore 2 44"/>
          <p:cNvCxnSpPr/>
          <p:nvPr/>
        </p:nvCxnSpPr>
        <p:spPr bwMode="auto">
          <a:xfrm rot="5400000" flipH="1" flipV="1">
            <a:off x="7034241" y="4472863"/>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 name="Figura a mano libera 46"/>
          <p:cNvSpPr/>
          <p:nvPr/>
        </p:nvSpPr>
        <p:spPr bwMode="auto">
          <a:xfrm>
            <a:off x="7279032" y="4391109"/>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48" name="CasellaDiTesto 47"/>
          <p:cNvSpPr txBox="1"/>
          <p:nvPr/>
        </p:nvSpPr>
        <p:spPr>
          <a:xfrm rot="16200000">
            <a:off x="6888504" y="4330568"/>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414053" y="1157288"/>
            <a:ext cx="8353569"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Placing existing techniques into the theory’s framework</a:t>
            </a:r>
          </a:p>
        </p:txBody>
      </p:sp>
      <p:sp>
        <p:nvSpPr>
          <p:cNvPr id="21" name="Rettangolo 4"/>
          <p:cNvSpPr>
            <a:spLocks noChangeArrowheads="1"/>
          </p:cNvSpPr>
          <p:nvPr/>
        </p:nvSpPr>
        <p:spPr bwMode="auto">
          <a:xfrm>
            <a:off x="72008" y="2008579"/>
            <a:ext cx="9036496" cy="3508653"/>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kern="0" dirty="0" smtClean="0"/>
              <a:t>Generalised Likelihood Uncertainty Estimation (GLUE; </a:t>
            </a:r>
            <a:r>
              <a:rPr lang="en-GB" b="1" u="none" kern="0" dirty="0" err="1" smtClean="0"/>
              <a:t>Beven</a:t>
            </a:r>
            <a:r>
              <a:rPr lang="en-GB" b="1" u="none" kern="0" dirty="0" smtClean="0"/>
              <a:t> and </a:t>
            </a:r>
            <a:r>
              <a:rPr lang="en-GB" b="1" u="none" kern="0" dirty="0" err="1" smtClean="0"/>
              <a:t>Binley</a:t>
            </a:r>
            <a:r>
              <a:rPr lang="en-GB" b="1" u="none" kern="0" dirty="0" smtClean="0"/>
              <a:t>, 1992)</a:t>
            </a:r>
            <a:r>
              <a:rPr lang="en-GB" u="none" dirty="0" smtClean="0"/>
              <a:t>:</a:t>
            </a:r>
          </a:p>
          <a:p>
            <a:pPr marL="176213" indent="-176213" algn="just">
              <a:buFont typeface="Arial" charset="0"/>
              <a:buChar char="•"/>
              <a:defRPr/>
            </a:pPr>
            <a:endParaRPr lang="en-GB" sz="800" u="none" dirty="0" smtClean="0"/>
          </a:p>
          <a:p>
            <a:pPr marL="627063" indent="-269875" algn="just">
              <a:buFont typeface="Wingdings" pitchFamily="2" charset="2"/>
              <a:buChar char="ü"/>
              <a:defRPr/>
            </a:pPr>
            <a:r>
              <a:rPr lang="en-GB" u="none" dirty="0" smtClean="0"/>
              <a:t>The most used method for uncertainty assessment in hydrology:</a:t>
            </a:r>
          </a:p>
          <a:p>
            <a:pPr marL="627063" indent="-269875" algn="just">
              <a:defRPr/>
            </a:pPr>
            <a:r>
              <a:rPr lang="en-GB" u="none" dirty="0" smtClean="0"/>
              <a:t>	</a:t>
            </a:r>
            <a:r>
              <a:rPr lang="en-GB" b="1" u="none" kern="0" dirty="0" smtClean="0"/>
              <a:t> Google Scholar </a:t>
            </a:r>
            <a:r>
              <a:rPr lang="en-GB" u="none" kern="0" dirty="0" smtClean="0"/>
              <a:t>search for “Generalised likelihood uncertainty”: </a:t>
            </a:r>
            <a:r>
              <a:rPr lang="en-GB" u="none" dirty="0" smtClean="0"/>
              <a:t>350 papers</a:t>
            </a:r>
          </a:p>
          <a:p>
            <a:pPr marL="627063" indent="-269875" algn="just">
              <a:defRPr/>
            </a:pPr>
            <a:endParaRPr lang="en-GB" u="none" dirty="0" smtClean="0"/>
          </a:p>
          <a:p>
            <a:pPr marL="627063" indent="-269875" algn="just">
              <a:buFont typeface="Wingdings" pitchFamily="2" charset="2"/>
              <a:buChar char="ü"/>
              <a:defRPr/>
            </a:pPr>
            <a:r>
              <a:rPr lang="en-GB" u="none" dirty="0" smtClean="0"/>
              <a:t>It has often been defined as an “informal” statistical method</a:t>
            </a:r>
          </a:p>
          <a:p>
            <a:pPr marL="627063" indent="-269875" algn="just">
              <a:buFont typeface="Wingdings" pitchFamily="2" charset="2"/>
              <a:buChar char="ü"/>
              <a:defRPr/>
            </a:pPr>
            <a:endParaRPr lang="en-GB" u="none" dirty="0" smtClean="0"/>
          </a:p>
          <a:p>
            <a:pPr marL="627063" indent="-269875" algn="just">
              <a:buFont typeface="Wingdings" pitchFamily="2" charset="2"/>
              <a:buChar char="ü"/>
              <a:defRPr/>
            </a:pPr>
            <a:r>
              <a:rPr lang="en-GB" u="none" dirty="0" smtClean="0"/>
              <a:t>Criticised for being subjective and therefore not coherent (Christensen, 2004; </a:t>
            </a:r>
            <a:r>
              <a:rPr lang="en-GB" u="none" dirty="0" err="1" smtClean="0"/>
              <a:t>Montanari</a:t>
            </a:r>
            <a:r>
              <a:rPr lang="en-GB" u="none" dirty="0" smtClean="0"/>
              <a:t>, 2005; </a:t>
            </a:r>
            <a:r>
              <a:rPr lang="en-GB" u="none" dirty="0" err="1" smtClean="0"/>
              <a:t>Mantovan</a:t>
            </a:r>
            <a:r>
              <a:rPr lang="en-GB" u="none" dirty="0" smtClean="0"/>
              <a:t> and </a:t>
            </a:r>
            <a:r>
              <a:rPr lang="en-GB" u="none" dirty="0" err="1" smtClean="0"/>
              <a:t>Todini</a:t>
            </a:r>
            <a:r>
              <a:rPr lang="en-GB" u="none" dirty="0" smtClean="0"/>
              <a:t>, 2006; </a:t>
            </a:r>
            <a:r>
              <a:rPr lang="en-GB" u="none" dirty="0" err="1" smtClean="0"/>
              <a:t>Mantovan</a:t>
            </a:r>
            <a:r>
              <a:rPr lang="en-GB" u="none" dirty="0" smtClean="0"/>
              <a:t> et al., 2007)</a:t>
            </a:r>
          </a:p>
          <a:p>
            <a:pPr marL="627063" indent="-269875" algn="just">
              <a:defRPr/>
            </a:pPr>
            <a:endParaRPr lang="en-GB" u="none" dirty="0" smtClean="0"/>
          </a:p>
          <a:p>
            <a:pPr marL="627063" indent="-269875" algn="just">
              <a:buFont typeface="Wingdings" pitchFamily="2" charset="2"/>
              <a:buChar char="ü"/>
              <a:defRPr/>
            </a:pPr>
            <a:r>
              <a:rPr lang="en-GB" u="none" dirty="0" smtClean="0"/>
              <a:t>Improved and successfully applied by many Italian researchers (</a:t>
            </a:r>
            <a:r>
              <a:rPr lang="en-GB" u="none" dirty="0" err="1" smtClean="0"/>
              <a:t>Aronica</a:t>
            </a:r>
            <a:r>
              <a:rPr lang="en-GB" u="none" dirty="0" smtClean="0"/>
              <a:t> et al., 2002; </a:t>
            </a:r>
            <a:r>
              <a:rPr lang="en-GB" u="none" dirty="0" err="1" smtClean="0"/>
              <a:t>Borga</a:t>
            </a:r>
            <a:r>
              <a:rPr lang="en-GB" u="none" dirty="0" smtClean="0"/>
              <a:t> et al., 2006; </a:t>
            </a:r>
            <a:r>
              <a:rPr lang="en-GB" u="none" dirty="0" err="1" smtClean="0"/>
              <a:t>Freni</a:t>
            </a:r>
            <a:r>
              <a:rPr lang="en-GB" u="none" dirty="0" smtClean="0"/>
              <a:t> et al., 2009)</a:t>
            </a:r>
            <a:endParaRPr lang="en-GB" sz="800" u="none" dirty="0" smtClean="0"/>
          </a:p>
          <a:p>
            <a:pPr marL="627063" indent="-269875" algn="just">
              <a:defRPr/>
            </a:pPr>
            <a:endParaRPr lang="en-GB" sz="800" u="none"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2" name="Rettangolo arrotondato 51"/>
          <p:cNvSpPr/>
          <p:nvPr/>
        </p:nvSpPr>
        <p:spPr bwMode="auto">
          <a:xfrm>
            <a:off x="0" y="1988840"/>
            <a:ext cx="2915816" cy="792088"/>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sng" strike="noStrike" cap="none" normalizeH="0" baseline="0" smtClean="0">
              <a:ln>
                <a:noFill/>
              </a:ln>
              <a:solidFill>
                <a:schemeClr val="tx1"/>
              </a:solidFill>
              <a:effectLst/>
              <a:latin typeface="Arial" charset="0"/>
            </a:endParaRPr>
          </a:p>
        </p:txBody>
      </p:sp>
      <p:cxnSp>
        <p:nvCxnSpPr>
          <p:cNvPr id="41" name="Connettore 7 40"/>
          <p:cNvCxnSpPr/>
          <p:nvPr/>
        </p:nvCxnSpPr>
        <p:spPr bwMode="auto">
          <a:xfrm rot="16200000" flipH="1" flipV="1">
            <a:off x="2518110" y="2455230"/>
            <a:ext cx="1728192" cy="3099668"/>
          </a:xfrm>
          <a:prstGeom prst="curvedConnector3">
            <a:avLst>
              <a:gd name="adj1" fmla="val -6013"/>
            </a:avLst>
          </a:prstGeom>
          <a:solidFill>
            <a:schemeClr val="accent1"/>
          </a:solidFill>
          <a:ln w="19050" cap="flat" cmpd="sng" algn="ctr">
            <a:solidFill>
              <a:schemeClr val="tx1"/>
            </a:solidFill>
            <a:prstDash val="solid"/>
            <a:round/>
            <a:headEnd type="none" w="med" len="med"/>
            <a:tailEnd type="stealth" w="lg" len="lg"/>
          </a:ln>
          <a:effectLst/>
        </p:spPr>
      </p:cxnSp>
      <p:sp>
        <p:nvSpPr>
          <p:cNvPr id="16" name="Rettangolo 15"/>
          <p:cNvSpPr/>
          <p:nvPr/>
        </p:nvSpPr>
        <p:spPr>
          <a:xfrm>
            <a:off x="414048" y="1157288"/>
            <a:ext cx="8353569"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Placing existing techniques into the theory’s framework</a:t>
            </a:r>
          </a:p>
          <a:p>
            <a:pPr algn="ctr">
              <a:spcBef>
                <a:spcPct val="20000"/>
              </a:spcBef>
              <a:defRPr/>
            </a:pPr>
            <a:r>
              <a:rPr lang="en-GB" sz="1600" u="none" kern="0" dirty="0" smtClean="0"/>
              <a:t>Generalised Likelihood Uncertainty Estimation (GLUE)</a:t>
            </a:r>
            <a:endParaRPr lang="en-GB" sz="1600" u="none" kern="0" dirty="0"/>
          </a:p>
        </p:txBody>
      </p:sp>
      <p:sp>
        <p:nvSpPr>
          <p:cNvPr id="46" name="Rettangolo arrotondato 45"/>
          <p:cNvSpPr/>
          <p:nvPr/>
        </p:nvSpPr>
        <p:spPr bwMode="auto">
          <a:xfrm>
            <a:off x="265184" y="4869160"/>
            <a:ext cx="3096344"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600" b="0" i="0" u="none" strike="noStrike" cap="none" normalizeH="0" baseline="0" dirty="0" smtClean="0">
                <a:ln>
                  <a:noFill/>
                </a:ln>
                <a:solidFill>
                  <a:schemeClr val="tx1"/>
                </a:solidFill>
                <a:effectLst/>
                <a:latin typeface="Arial" charset="0"/>
              </a:rPr>
              <a:t>P</a:t>
            </a:r>
            <a:r>
              <a:rPr kumimoji="0" lang="en-GB" sz="1600" b="0" i="0" u="none" strike="noStrike" cap="none" normalizeH="0" dirty="0" smtClean="0">
                <a:ln>
                  <a:noFill/>
                </a:ln>
                <a:solidFill>
                  <a:schemeClr val="tx1"/>
                </a:solidFill>
                <a:effectLst/>
                <a:latin typeface="Arial" charset="0"/>
              </a:rPr>
              <a:t>ick up a parameter vector from the model parameter space accordingly to probability </a:t>
            </a:r>
            <a:r>
              <a:rPr kumimoji="0" lang="en-GB" sz="1600" b="0" i="1" u="none" strike="noStrike" cap="none" normalizeH="0" dirty="0" smtClean="0">
                <a:ln>
                  <a:noFill/>
                </a:ln>
                <a:solidFill>
                  <a:schemeClr val="tx1"/>
                </a:solidFill>
                <a:effectLst/>
                <a:latin typeface="Times New Roman" pitchFamily="18" charset="0"/>
                <a:cs typeface="Times New Roman" pitchFamily="18" charset="0"/>
              </a:rPr>
              <a:t>f</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a:t>
            </a:r>
            <a:r>
              <a:rPr kumimoji="0" lang="en-GB" sz="1600" b="0" i="1" u="none" strike="noStrike" cap="none" normalizeH="0" dirty="0" smtClean="0">
                <a:ln>
                  <a:noFill/>
                </a:ln>
                <a:solidFill>
                  <a:schemeClr val="tx1"/>
                </a:solidFill>
                <a:effectLst/>
                <a:latin typeface="Symbol" pitchFamily="18" charset="2"/>
                <a:cs typeface="Times New Roman" pitchFamily="18" charset="0"/>
              </a:rPr>
              <a:t>e</a:t>
            </a:r>
            <a:r>
              <a:rPr kumimoji="0" lang="en-GB" sz="1600" b="0" i="0" u="none" strike="noStrike" cap="none" normalizeH="0" dirty="0" smtClean="0">
                <a:ln>
                  <a:noFill/>
                </a:ln>
                <a:solidFill>
                  <a:schemeClr val="tx1"/>
                </a:solidFill>
                <a:effectLst/>
                <a:latin typeface="Times New Roman" pitchFamily="18" charset="0"/>
                <a:cs typeface="Times New Roman" pitchFamily="18" charset="0"/>
              </a:rPr>
              <a:t>)  </a:t>
            </a:r>
            <a:r>
              <a:rPr kumimoji="0" lang="en-GB" sz="1600" b="0" i="0" u="none" strike="noStrike" cap="none" normalizeH="0" dirty="0" smtClean="0">
                <a:ln>
                  <a:noFill/>
                </a:ln>
                <a:solidFill>
                  <a:srgbClr val="FF3300"/>
                </a:solidFill>
                <a:effectLst/>
                <a:latin typeface="Times New Roman" pitchFamily="18" charset="0"/>
                <a:cs typeface="Times New Roman" pitchFamily="18" charset="0"/>
              </a:rPr>
              <a:t>(</a:t>
            </a:r>
            <a:r>
              <a:rPr lang="en-GB" sz="1600" u="none" dirty="0" smtClean="0">
                <a:solidFill>
                  <a:srgbClr val="FF3300"/>
                </a:solidFill>
              </a:rPr>
              <a:t>uniform distribution is often used)</a:t>
            </a:r>
            <a:endParaRPr kumimoji="0" lang="en-GB" sz="1600" b="0" i="0" u="none" strike="noStrike" cap="none" normalizeH="0" baseline="0" dirty="0" smtClean="0">
              <a:ln>
                <a:noFill/>
              </a:ln>
              <a:solidFill>
                <a:srgbClr val="FF3300"/>
              </a:solidFill>
              <a:effectLst/>
              <a:latin typeface="Arial" charset="0"/>
            </a:endParaRPr>
          </a:p>
        </p:txBody>
      </p:sp>
      <p:sp>
        <p:nvSpPr>
          <p:cNvPr id="57" name="Rettangolo arrotondato 56"/>
          <p:cNvSpPr/>
          <p:nvPr/>
        </p:nvSpPr>
        <p:spPr bwMode="auto">
          <a:xfrm>
            <a:off x="3790392" y="5085184"/>
            <a:ext cx="2304256" cy="5040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Input</a:t>
            </a:r>
            <a:r>
              <a:rPr kumimoji="0" lang="en-GB" sz="1600" b="0" i="0" u="none" strike="noStrike" cap="none" normalizeH="0" dirty="0" smtClean="0">
                <a:ln>
                  <a:noFill/>
                </a:ln>
                <a:solidFill>
                  <a:schemeClr val="tx1"/>
                </a:solidFill>
                <a:effectLst/>
                <a:latin typeface="Arial" charset="0"/>
              </a:rPr>
              <a:t> data vector</a:t>
            </a:r>
          </a:p>
          <a:p>
            <a:pPr marL="0" marR="0" indent="0" algn="ctr" defTabSz="914400" rtl="0" eaLnBrk="1" fontAlgn="base" latinLnBrk="0" hangingPunct="1">
              <a:lnSpc>
                <a:spcPct val="100000"/>
              </a:lnSpc>
              <a:spcBef>
                <a:spcPct val="0"/>
              </a:spcBef>
              <a:spcAft>
                <a:spcPct val="0"/>
              </a:spcAft>
              <a:buClrTx/>
              <a:buSzTx/>
              <a:buFontTx/>
              <a:buNone/>
              <a:tabLst/>
            </a:pPr>
            <a:r>
              <a:rPr lang="en-GB" sz="1600" u="none" baseline="0" dirty="0" smtClean="0">
                <a:cs typeface="Times New Roman" pitchFamily="18" charset="0"/>
              </a:rPr>
              <a:t>(certain)</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8" name="Freccia in giù 67"/>
          <p:cNvSpPr/>
          <p:nvPr/>
        </p:nvSpPr>
        <p:spPr bwMode="auto">
          <a:xfrm rot="10800000">
            <a:off x="4729680" y="4797152"/>
            <a:ext cx="432048" cy="21602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103" name="Rettangolo arrotondato 102"/>
          <p:cNvSpPr/>
          <p:nvPr/>
        </p:nvSpPr>
        <p:spPr bwMode="auto">
          <a:xfrm>
            <a:off x="6336704" y="5157192"/>
            <a:ext cx="2627784" cy="108012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Problems: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kumimoji="0" lang="en-GB" sz="1400" b="0" i="0" u="none" strike="noStrike" cap="none" normalizeH="0" baseline="0" dirty="0" smtClean="0">
                <a:ln>
                  <a:noFill/>
                </a:ln>
                <a:solidFill>
                  <a:schemeClr val="tx1"/>
                </a:solidFill>
                <a:effectLst/>
                <a:latin typeface="Arial" charset="0"/>
              </a:rPr>
              <a:t>computational demands;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lang="en-GB" sz="1400" u="none" dirty="0" smtClean="0"/>
              <a:t>informal likelihood and rescaling method are subjective</a:t>
            </a:r>
            <a:endParaRPr kumimoji="0" lang="en-GB" sz="1400" b="0" i="0" u="none" strike="noStrike" cap="none" normalizeH="0" baseline="0" dirty="0" smtClean="0">
              <a:ln>
                <a:noFill/>
              </a:ln>
              <a:solidFill>
                <a:schemeClr val="tx1"/>
              </a:solidFill>
              <a:effectLst/>
              <a:latin typeface="Arial" charset="0"/>
            </a:endParaRPr>
          </a:p>
        </p:txBody>
      </p:sp>
      <p:sp>
        <p:nvSpPr>
          <p:cNvPr id="27" name="Freccia in giù 26"/>
          <p:cNvSpPr/>
          <p:nvPr/>
        </p:nvSpPr>
        <p:spPr bwMode="auto">
          <a:xfrm rot="14230031">
            <a:off x="3369911" y="4704193"/>
            <a:ext cx="432048" cy="2553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30" name="Rettangolo arrotondato 29"/>
          <p:cNvSpPr/>
          <p:nvPr/>
        </p:nvSpPr>
        <p:spPr bwMode="auto">
          <a:xfrm rot="19482017">
            <a:off x="1438057" y="3259415"/>
            <a:ext cx="2246178" cy="2880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Repeat j times</a:t>
            </a:r>
            <a:endParaRPr kumimoji="0" lang="en-GB" sz="1600" b="0" i="1" u="none" strike="noStrike" cap="none" normalizeH="0" baseline="-25000" dirty="0" smtClean="0">
              <a:ln>
                <a:noFill/>
              </a:ln>
              <a:solidFill>
                <a:schemeClr val="tx1"/>
              </a:solidFill>
              <a:effectLst/>
              <a:latin typeface="Times New Roman" pitchFamily="18" charset="0"/>
              <a:cs typeface="Times New Roman" pitchFamily="18" charset="0"/>
            </a:endParaRPr>
          </a:p>
        </p:txBody>
      </p:sp>
      <p:sp>
        <p:nvSpPr>
          <p:cNvPr id="20" name="Rettangolo arrotondato 19"/>
          <p:cNvSpPr/>
          <p:nvPr/>
        </p:nvSpPr>
        <p:spPr bwMode="auto">
          <a:xfrm>
            <a:off x="3762403" y="3140968"/>
            <a:ext cx="2304256"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GB" sz="1600" b="0" i="0" u="none" strike="noStrike" cap="none" normalizeH="0" baseline="0" dirty="0" smtClean="0">
                <a:ln>
                  <a:noFill/>
                </a:ln>
                <a:solidFill>
                  <a:schemeClr val="tx1"/>
                </a:solidFill>
                <a:effectLst/>
                <a:latin typeface="Arial" charset="0"/>
              </a:rPr>
              <a:t>Compute model output </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Q</a:t>
            </a:r>
            <a:r>
              <a:rPr kumimoji="0" lang="en-GB" sz="1600" b="0" i="1" u="none" strike="noStrike" cap="none" normalizeH="0" baseline="-25000" dirty="0" err="1" smtClean="0">
                <a:ln>
                  <a:noFill/>
                </a:ln>
                <a:solidFill>
                  <a:schemeClr val="tx1"/>
                </a:solidFill>
                <a:effectLst/>
                <a:latin typeface="Times New Roman" pitchFamily="18" charset="0"/>
                <a:cs typeface="Times New Roman" pitchFamily="18" charset="0"/>
              </a:rPr>
              <a:t>p</a:t>
            </a:r>
            <a:r>
              <a:rPr lang="en-GB" sz="1600" u="none" dirty="0" smtClean="0"/>
              <a:t>, compute model likelihood </a:t>
            </a:r>
            <a:r>
              <a:rPr lang="en-GB" sz="1600" i="1" u="none" dirty="0" smtClean="0">
                <a:latin typeface="Times New Roman" pitchFamily="18" charset="0"/>
                <a:cs typeface="Times New Roman" pitchFamily="18" charset="0"/>
              </a:rPr>
              <a:t>L</a:t>
            </a:r>
            <a:r>
              <a:rPr lang="en-GB" sz="1600" u="none" dirty="0" smtClean="0"/>
              <a:t>(</a:t>
            </a:r>
            <a:r>
              <a:rPr lang="en-GB" sz="1600" b="1" i="1" u="none" dirty="0" smtClean="0">
                <a:latin typeface="Symbol" pitchFamily="18" charset="2"/>
              </a:rPr>
              <a:t>e</a:t>
            </a:r>
            <a:r>
              <a:rPr lang="en-GB" sz="1600" u="none" dirty="0" smtClean="0"/>
              <a:t>) and obtain a realisation</a:t>
            </a:r>
            <a:r>
              <a:rPr kumimoji="0" lang="en-GB" sz="1600" b="0" i="0" u="none" strike="noStrike" cap="none" normalizeH="0" baseline="0" dirty="0" smtClean="0">
                <a:ln>
                  <a:noFill/>
                </a:ln>
                <a:solidFill>
                  <a:schemeClr val="tx1"/>
                </a:solidFill>
                <a:effectLst/>
                <a:latin typeface="Arial" charset="0"/>
              </a:rPr>
              <a:t> </a:t>
            </a:r>
            <a:r>
              <a:rPr kumimoji="0" lang="en-GB" sz="1600" b="0" i="0" u="none" strike="noStrike" cap="none" normalizeH="0" baseline="0" dirty="0" smtClean="0">
                <a:ln>
                  <a:noFill/>
                </a:ln>
                <a:solidFill>
                  <a:schemeClr val="tx1"/>
                </a:solidFill>
                <a:effectLst/>
                <a:latin typeface="Arial" charset="0"/>
              </a:rPr>
              <a:t>from </a:t>
            </a:r>
            <a:r>
              <a:rPr lang="en-US" sz="1600" i="1" u="none" dirty="0" smtClean="0">
                <a:latin typeface="Times New Roman" pitchFamily="18" charset="0"/>
                <a:cs typeface="Times New Roman" pitchFamily="18" charset="0"/>
              </a:rPr>
              <a:t>f</a:t>
            </a:r>
            <a:r>
              <a:rPr lang="en-US" sz="1600" u="none" dirty="0" smtClean="0">
                <a:latin typeface="Times New Roman" pitchFamily="18" charset="0"/>
                <a:cs typeface="Times New Roman" pitchFamily="18" charset="0"/>
              </a:rPr>
              <a:t>(</a:t>
            </a:r>
            <a:r>
              <a:rPr lang="en-US" sz="1600" i="1" u="none" dirty="0" err="1" smtClean="0">
                <a:latin typeface="Times New Roman" pitchFamily="18" charset="0"/>
                <a:cs typeface="Times New Roman" pitchFamily="18" charset="0"/>
              </a:rPr>
              <a:t>Q</a:t>
            </a:r>
            <a:r>
              <a:rPr lang="en-US" sz="1600" i="1" u="none" baseline="-25000" dirty="0" err="1" smtClean="0">
                <a:latin typeface="Times New Roman" pitchFamily="18" charset="0"/>
                <a:cs typeface="Times New Roman" pitchFamily="18" charset="0"/>
              </a:rPr>
              <a:t>p</a:t>
            </a:r>
            <a:r>
              <a:rPr lang="en-US" sz="1600" i="1" u="none" dirty="0" err="1" smtClean="0">
                <a:latin typeface="Times New Roman" pitchFamily="18" charset="0"/>
                <a:cs typeface="Times New Roman" pitchFamily="18" charset="0"/>
              </a:rPr>
              <a:t>+e</a:t>
            </a:r>
            <a:r>
              <a:rPr lang="en-GB" sz="1600" i="1" u="none" dirty="0" smtClean="0">
                <a:latin typeface="Times New Roman" pitchFamily="18" charset="0"/>
                <a:cs typeface="Times New Roman" pitchFamily="18" charset="0"/>
              </a:rPr>
              <a:t>|</a:t>
            </a:r>
            <a:r>
              <a:rPr lang="en-GB" sz="1600" b="1" i="1" u="none" dirty="0" smtClean="0">
                <a:latin typeface="Symbol" pitchFamily="18" charset="2"/>
                <a:cs typeface="Times New Roman" pitchFamily="18" charset="0"/>
              </a:rPr>
              <a:t>e</a:t>
            </a:r>
            <a:r>
              <a:rPr lang="en-US" sz="1600" u="none" dirty="0" smtClean="0">
                <a:latin typeface="Times New Roman" pitchFamily="18" charset="0"/>
                <a:cs typeface="Times New Roman" pitchFamily="18" charset="0"/>
              </a:rPr>
              <a:t>)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 name="Freccia in giù 20"/>
          <p:cNvSpPr/>
          <p:nvPr/>
        </p:nvSpPr>
        <p:spPr bwMode="auto">
          <a:xfrm rot="16200000">
            <a:off x="6189503" y="3736696"/>
            <a:ext cx="360041" cy="3207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nvGrpSpPr>
          <p:cNvPr id="29" name="Gruppo 17"/>
          <p:cNvGrpSpPr/>
          <p:nvPr/>
        </p:nvGrpSpPr>
        <p:grpSpPr>
          <a:xfrm>
            <a:off x="6601888" y="2780928"/>
            <a:ext cx="1512168" cy="2088232"/>
            <a:chOff x="-324544" y="4725144"/>
            <a:chExt cx="1512168" cy="2088232"/>
          </a:xfrm>
        </p:grpSpPr>
        <p:sp>
          <p:nvSpPr>
            <p:cNvPr id="31" name="Rettangolo arrotondato 30"/>
            <p:cNvSpPr/>
            <p:nvPr/>
          </p:nvSpPr>
          <p:spPr bwMode="auto">
            <a:xfrm>
              <a:off x="-324544" y="4725144"/>
              <a:ext cx="1512168" cy="20882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400" b="0" i="0" u="none" strike="noStrike" cap="none" normalizeH="0" baseline="0" dirty="0" smtClean="0">
                  <a:ln>
                    <a:noFill/>
                  </a:ln>
                  <a:solidFill>
                    <a:schemeClr val="tx1"/>
                  </a:solidFill>
                  <a:effectLst/>
                  <a:latin typeface="Arial" charset="0"/>
                </a:rPr>
                <a:t>Obtain </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j</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0" u="none" strike="noStrike" cap="none" normalizeH="0" baseline="0" dirty="0" smtClean="0">
                  <a:ln>
                    <a:noFill/>
                  </a:ln>
                  <a:solidFill>
                    <a:schemeClr val="tx1"/>
                  </a:solidFill>
                  <a:effectLst/>
                  <a:latin typeface="Arial" charset="0"/>
                </a:rPr>
                <a:t>points lying</a:t>
              </a:r>
              <a:r>
                <a:rPr kumimoji="0" lang="en-GB" sz="1400" b="0" i="0" u="none" strike="noStrike" cap="none" normalizeH="0" dirty="0" smtClean="0">
                  <a:ln>
                    <a:noFill/>
                  </a:ln>
                  <a:solidFill>
                    <a:schemeClr val="tx1"/>
                  </a:solidFill>
                  <a:effectLst/>
                  <a:latin typeface="Arial" charset="0"/>
                </a:rPr>
                <a:t> on </a:t>
              </a:r>
              <a:r>
                <a:rPr lang="en-GB" sz="1400" i="1" u="none" dirty="0" smtClean="0">
                  <a:latin typeface="Times New Roman" pitchFamily="18" charset="0"/>
                  <a:cs typeface="Times New Roman" pitchFamily="18" charset="0"/>
                </a:rPr>
                <a:t>f</a:t>
              </a:r>
              <a:r>
                <a:rPr lang="en-GB" sz="1400" u="none" dirty="0" smtClean="0">
                  <a:latin typeface="Times New Roman" pitchFamily="18" charset="0"/>
                  <a:cs typeface="Times New Roman" pitchFamily="18" charset="0"/>
                </a:rPr>
                <a:t>(</a:t>
              </a:r>
              <a:r>
                <a:rPr lang="en-GB" sz="1400" i="1" u="none" dirty="0" smtClean="0">
                  <a:latin typeface="Times New Roman" pitchFamily="18" charset="0"/>
                  <a:cs typeface="Times New Roman" pitchFamily="18" charset="0"/>
                </a:rPr>
                <a:t>Q</a:t>
              </a:r>
              <a:r>
                <a:rPr lang="en-GB" sz="1400" i="1" u="none" baseline="-25000" dirty="0" smtClean="0">
                  <a:latin typeface="Times New Roman" pitchFamily="18" charset="0"/>
                  <a:cs typeface="Times New Roman" pitchFamily="18" charset="0"/>
                </a:rPr>
                <a:t>0</a:t>
              </a:r>
              <a:r>
                <a:rPr lang="en-GB" sz="1400" u="none" dirty="0" smtClean="0">
                  <a:latin typeface="Times New Roman" pitchFamily="18" charset="0"/>
                  <a:cs typeface="Times New Roman" pitchFamily="18" charset="0"/>
                </a:rPr>
                <a:t>) </a:t>
              </a:r>
              <a:r>
                <a:rPr kumimoji="0" lang="en-GB" sz="1400" b="0" i="0" u="none" strike="noStrike" cap="none" normalizeH="0" dirty="0" smtClean="0">
                  <a:ln>
                    <a:noFill/>
                  </a:ln>
                  <a:solidFill>
                    <a:schemeClr val="tx1"/>
                  </a:solidFill>
                  <a:effectLst/>
                  <a:latin typeface="Arial" charset="0"/>
                </a:rPr>
                <a:t>and infer the related probability distribution</a:t>
              </a:r>
              <a:endParaRPr kumimoji="0" lang="en-GB" sz="1400" b="0" i="0" u="none" strike="noStrike" cap="none" normalizeH="0" baseline="0" dirty="0" smtClean="0">
                <a:ln>
                  <a:noFill/>
                </a:ln>
                <a:solidFill>
                  <a:schemeClr val="tx1"/>
                </a:solidFill>
                <a:effectLst/>
                <a:latin typeface="Arial" charset="0"/>
              </a:endParaRPr>
            </a:p>
          </p:txBody>
        </p:sp>
        <p:grpSp>
          <p:nvGrpSpPr>
            <p:cNvPr id="32" name="Gruppo 27"/>
            <p:cNvGrpSpPr/>
            <p:nvPr/>
          </p:nvGrpSpPr>
          <p:grpSpPr>
            <a:xfrm>
              <a:off x="-180528" y="6156126"/>
              <a:ext cx="1069088" cy="513234"/>
              <a:chOff x="2267744" y="5013176"/>
              <a:chExt cx="1069088" cy="513234"/>
            </a:xfrm>
          </p:grpSpPr>
          <p:grpSp>
            <p:nvGrpSpPr>
              <p:cNvPr id="33" name="Gruppo 17"/>
              <p:cNvGrpSpPr/>
              <p:nvPr/>
            </p:nvGrpSpPr>
            <p:grpSpPr>
              <a:xfrm>
                <a:off x="2544744" y="5013176"/>
                <a:ext cx="792088" cy="513234"/>
                <a:chOff x="5065024" y="6526138"/>
                <a:chExt cx="792088" cy="513234"/>
              </a:xfrm>
            </p:grpSpPr>
            <p:cxnSp>
              <p:nvCxnSpPr>
                <p:cNvPr id="35" name="Connettore 2 34"/>
                <p:cNvCxnSpPr/>
                <p:nvPr/>
              </p:nvCxnSpPr>
              <p:spPr bwMode="auto">
                <a:xfrm>
                  <a:off x="5065024" y="7029400"/>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Connettore 2 35"/>
                <p:cNvCxnSpPr/>
                <p:nvPr/>
              </p:nvCxnSpPr>
              <p:spPr bwMode="auto">
                <a:xfrm rot="5400000" flipH="1" flipV="1">
                  <a:off x="4820233" y="6781961"/>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7" name="Figura a mano libera 36"/>
                <p:cNvSpPr/>
                <p:nvPr/>
              </p:nvSpPr>
              <p:spPr bwMode="auto">
                <a:xfrm>
                  <a:off x="5065024" y="6700207"/>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34" name="CasellaDiTesto 33"/>
              <p:cNvSpPr txBox="1"/>
              <p:nvPr/>
            </p:nvSpPr>
            <p:spPr>
              <a:xfrm rot="16200000">
                <a:off x="2154216" y="5126704"/>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grpSp>
      <p:sp>
        <p:nvSpPr>
          <p:cNvPr id="47" name="Rettangolo arrotondato 46"/>
          <p:cNvSpPr/>
          <p:nvPr/>
        </p:nvSpPr>
        <p:spPr bwMode="auto">
          <a:xfrm>
            <a:off x="3491880" y="2132856"/>
            <a:ext cx="5472608" cy="504056"/>
          </a:xfrm>
          <a:prstGeom prst="roundRect">
            <a:avLst/>
          </a:prstGeom>
          <a:solidFill>
            <a:srgbClr val="FF3300">
              <a:alpha val="4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Q</a:t>
            </a:r>
            <a:r>
              <a:rPr lang="en-GB" sz="1600" i="1" u="none" baseline="-25000" dirty="0" smtClean="0">
                <a:latin typeface="Times New Roman" pitchFamily="18" charset="0"/>
                <a:cs typeface="Times New Roman" pitchFamily="18" charset="0"/>
              </a:rPr>
              <a:t>0</a:t>
            </a:r>
            <a:r>
              <a:rPr lang="en-GB" sz="1600" u="none" dirty="0" smtClean="0">
                <a:latin typeface="Times New Roman" pitchFamily="18" charset="0"/>
                <a:cs typeface="Times New Roman" pitchFamily="18" charset="0"/>
              </a:rPr>
              <a:t>) </a:t>
            </a:r>
            <a:r>
              <a:rPr lang="en-GB" sz="1600" u="none" dirty="0" smtClean="0"/>
              <a:t>is computed by rescaling an informal likelihood measure for the model (usually a goodness of fit index)</a:t>
            </a:r>
            <a:r>
              <a:rPr lang="en-GB" sz="1600" u="none" dirty="0" smtClean="0">
                <a:latin typeface="Times New Roman" pitchFamily="18" charset="0"/>
                <a:cs typeface="Times New Roman" pitchFamily="18" charset="0"/>
              </a:rPr>
              <a:t> </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8" name="Freccia bidirezionale verticale 47"/>
          <p:cNvSpPr/>
          <p:nvPr/>
        </p:nvSpPr>
        <p:spPr bwMode="auto">
          <a:xfrm>
            <a:off x="5580112" y="2636912"/>
            <a:ext cx="288032" cy="504056"/>
          </a:xfrm>
          <a:prstGeom prst="upDownArrow">
            <a:avLst/>
          </a:prstGeom>
          <a:solidFill>
            <a:srgbClr val="FF3300">
              <a:alpha val="4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sng" strike="noStrike" cap="none" normalizeH="0" baseline="0" smtClean="0">
              <a:ln>
                <a:noFill/>
              </a:ln>
              <a:solidFill>
                <a:schemeClr val="tx1"/>
              </a:solidFill>
              <a:effectLst/>
              <a:latin typeface="Arial" charset="0"/>
            </a:endParaRPr>
          </a:p>
        </p:txBody>
      </p:sp>
      <p:pic>
        <p:nvPicPr>
          <p:cNvPr id="50" name="Immagine 49" descr="glue.jpeg"/>
          <p:cNvPicPr>
            <a:picLocks noChangeAspect="1"/>
          </p:cNvPicPr>
          <p:nvPr/>
        </p:nvPicPr>
        <p:blipFill>
          <a:blip r:embed="rId2" cstate="print"/>
          <a:stretch>
            <a:fillRect/>
          </a:stretch>
        </p:blipFill>
        <p:spPr>
          <a:xfrm>
            <a:off x="107504" y="2001117"/>
            <a:ext cx="2736304" cy="532614"/>
          </a:xfrm>
          <a:prstGeom prst="rect">
            <a:avLst/>
          </a:prstGeom>
        </p:spPr>
      </p:pic>
      <p:sp>
        <p:nvSpPr>
          <p:cNvPr id="51" name="Rettangolo 50"/>
          <p:cNvSpPr/>
          <p:nvPr/>
        </p:nvSpPr>
        <p:spPr>
          <a:xfrm>
            <a:off x="395536" y="2492896"/>
            <a:ext cx="2271648" cy="338554"/>
          </a:xfrm>
          <a:prstGeom prst="rect">
            <a:avLst/>
          </a:prstGeom>
        </p:spPr>
        <p:txBody>
          <a:bodyPr wrap="none">
            <a:spAutoFit/>
          </a:bodyPr>
          <a:lstStyle/>
          <a:p>
            <a:r>
              <a:rPr lang="en-GB" sz="1600" u="none" dirty="0" err="1" smtClean="0"/>
              <a:t>Beven</a:t>
            </a:r>
            <a:r>
              <a:rPr lang="en-GB" sz="1600" u="none" dirty="0" smtClean="0"/>
              <a:t> and Freer, 2001</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20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2000"/>
                                        <p:tgtEl>
                                          <p:spTgt spid="21"/>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20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fade">
                                      <p:cBhvr>
                                        <p:cTn id="21"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3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414053" y="1157288"/>
            <a:ext cx="8353569"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Placing existing techniques into the theory’s framework</a:t>
            </a:r>
          </a:p>
        </p:txBody>
      </p:sp>
      <p:sp>
        <p:nvSpPr>
          <p:cNvPr id="21" name="Rettangolo 4"/>
          <p:cNvSpPr>
            <a:spLocks noChangeArrowheads="1"/>
          </p:cNvSpPr>
          <p:nvPr/>
        </p:nvSpPr>
        <p:spPr bwMode="auto">
          <a:xfrm>
            <a:off x="72008" y="1936571"/>
            <a:ext cx="9036496" cy="4062651"/>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kern="0" dirty="0" smtClean="0"/>
              <a:t>Bayesian Forecasting systems (BFS; </a:t>
            </a:r>
            <a:r>
              <a:rPr lang="en-GB" b="1" u="none" kern="0" dirty="0" err="1" smtClean="0"/>
              <a:t>Krzysztofowicz</a:t>
            </a:r>
            <a:r>
              <a:rPr lang="en-GB" b="1" u="none" kern="0" dirty="0" smtClean="0"/>
              <a:t>, 2002)</a:t>
            </a:r>
            <a:r>
              <a:rPr lang="en-GB" u="none" dirty="0" smtClean="0"/>
              <a:t>:</a:t>
            </a:r>
          </a:p>
          <a:p>
            <a:pPr marL="176213" indent="-176213" algn="just">
              <a:buFont typeface="Arial" charset="0"/>
              <a:buChar char="•"/>
              <a:defRPr/>
            </a:pPr>
            <a:endParaRPr lang="en-GB" sz="800" u="none" dirty="0" smtClean="0"/>
          </a:p>
          <a:p>
            <a:pPr marL="627063" indent="-269875" algn="just">
              <a:buFont typeface="Wingdings" pitchFamily="2" charset="2"/>
              <a:buChar char="ü"/>
              <a:defRPr/>
            </a:pPr>
            <a:r>
              <a:rPr lang="en-GB" u="none" dirty="0" smtClean="0"/>
              <a:t>Described in a series of papers by </a:t>
            </a:r>
            <a:r>
              <a:rPr lang="en-GB" u="none" dirty="0" err="1" smtClean="0"/>
              <a:t>Krzysztofowicz</a:t>
            </a:r>
            <a:r>
              <a:rPr lang="en-GB" u="none" dirty="0" smtClean="0"/>
              <a:t> and others published from 1999 to 2004.</a:t>
            </a:r>
          </a:p>
          <a:p>
            <a:pPr marL="627063" indent="-269875" algn="just">
              <a:defRPr/>
            </a:pPr>
            <a:endParaRPr lang="en-GB" u="none" dirty="0" smtClean="0"/>
          </a:p>
          <a:p>
            <a:pPr marL="627063" indent="-269875" algn="just">
              <a:defRPr/>
            </a:pPr>
            <a:endParaRPr lang="en-GB" sz="800" u="none" dirty="0" smtClean="0"/>
          </a:p>
          <a:p>
            <a:pPr marL="627063" indent="-269875" algn="just">
              <a:buFont typeface="Wingdings" pitchFamily="2" charset="2"/>
              <a:buChar char="ü"/>
              <a:defRPr/>
            </a:pPr>
            <a:r>
              <a:rPr lang="en-GB" u="none" dirty="0" smtClean="0"/>
              <a:t>It has been conceived to estimate the uncertainty of a river stage (or river flow) forecast derived through a rainfall forecast and a hydrological model as a mean to transform precipitation into river stage (or river flow).</a:t>
            </a:r>
          </a:p>
          <a:p>
            <a:pPr marL="627063" indent="-269875" algn="just">
              <a:buFont typeface="Wingdings" pitchFamily="2" charset="2"/>
              <a:buChar char="ü"/>
              <a:defRPr/>
            </a:pPr>
            <a:endParaRPr lang="en-GB" u="none" dirty="0" smtClean="0"/>
          </a:p>
          <a:p>
            <a:pPr marL="627063" indent="-269875" algn="just">
              <a:buFont typeface="Wingdings" pitchFamily="2" charset="2"/>
              <a:buChar char="ü"/>
              <a:defRPr/>
            </a:pPr>
            <a:r>
              <a:rPr lang="en-GB" u="none" dirty="0" smtClean="0"/>
              <a:t>Basic assumption: dominant source of uncertainty is rainfall prediction. Parameter uncertainty and data uncertainty implicitly accounted for.</a:t>
            </a:r>
          </a:p>
          <a:p>
            <a:pPr marL="627063" indent="-269875" algn="just">
              <a:defRPr/>
            </a:pPr>
            <a:endParaRPr lang="en-GB" u="none" dirty="0" smtClean="0"/>
          </a:p>
          <a:p>
            <a:pPr marL="627063" indent="-269875" algn="just">
              <a:buFont typeface="Wingdings" pitchFamily="2" charset="2"/>
              <a:buChar char="ü"/>
              <a:defRPr/>
            </a:pPr>
            <a:r>
              <a:rPr lang="en-GB" u="none" dirty="0" smtClean="0"/>
              <a:t>Examples of application in Italy (</a:t>
            </a:r>
            <a:r>
              <a:rPr lang="en-GB" u="none" dirty="0" err="1" smtClean="0"/>
              <a:t>Biondi</a:t>
            </a:r>
            <a:r>
              <a:rPr lang="en-GB" u="none" dirty="0" smtClean="0"/>
              <a:t> et al., 2010; </a:t>
            </a:r>
            <a:r>
              <a:rPr lang="en-GB" u="none" dirty="0" err="1" smtClean="0"/>
              <a:t>Biondi</a:t>
            </a:r>
            <a:r>
              <a:rPr lang="en-GB" u="none" dirty="0" smtClean="0"/>
              <a:t> and De Luca, 2010; this session)</a:t>
            </a:r>
            <a:endParaRPr lang="en-GB" sz="800" u="none" dirty="0" smtClean="0"/>
          </a:p>
          <a:p>
            <a:pPr marL="627063" indent="-269875" algn="just">
              <a:defRPr/>
            </a:pPr>
            <a:endParaRPr lang="en-GB" sz="800" u="none"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2" name="Rettangolo arrotondato 51"/>
          <p:cNvSpPr/>
          <p:nvPr/>
        </p:nvSpPr>
        <p:spPr bwMode="auto">
          <a:xfrm>
            <a:off x="0" y="2031352"/>
            <a:ext cx="2915816" cy="792088"/>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sng" strike="noStrike" cap="none" normalizeH="0" baseline="0" smtClean="0">
              <a:ln>
                <a:noFill/>
              </a:ln>
              <a:solidFill>
                <a:schemeClr val="tx1"/>
              </a:solidFill>
              <a:effectLst/>
              <a:latin typeface="Arial" charset="0"/>
            </a:endParaRPr>
          </a:p>
        </p:txBody>
      </p:sp>
      <p:sp>
        <p:nvSpPr>
          <p:cNvPr id="16" name="Rettangolo 15"/>
          <p:cNvSpPr/>
          <p:nvPr/>
        </p:nvSpPr>
        <p:spPr>
          <a:xfrm>
            <a:off x="414048" y="1157288"/>
            <a:ext cx="8353569"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Placing existing techniques into the theory’s framework</a:t>
            </a:r>
          </a:p>
          <a:p>
            <a:pPr algn="ctr">
              <a:spcBef>
                <a:spcPct val="20000"/>
              </a:spcBef>
              <a:defRPr/>
            </a:pPr>
            <a:r>
              <a:rPr lang="en-GB" sz="1600" u="none" kern="0" dirty="0" smtClean="0"/>
              <a:t>Bayesian Forecasting System (BFS)</a:t>
            </a:r>
            <a:endParaRPr lang="en-GB" sz="1600" u="none" kern="0" dirty="0"/>
          </a:p>
        </p:txBody>
      </p:sp>
      <p:sp>
        <p:nvSpPr>
          <p:cNvPr id="46" name="Rettangolo arrotondato 45"/>
          <p:cNvSpPr/>
          <p:nvPr/>
        </p:nvSpPr>
        <p:spPr bwMode="auto">
          <a:xfrm>
            <a:off x="265184" y="4929198"/>
            <a:ext cx="3096344" cy="6480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600" b="0" i="0" u="none" strike="noStrike" cap="none" normalizeH="0" baseline="0" dirty="0" smtClean="0">
                <a:ln>
                  <a:noFill/>
                </a:ln>
                <a:solidFill>
                  <a:schemeClr val="tx1"/>
                </a:solidFill>
                <a:effectLst/>
                <a:latin typeface="Arial" charset="0"/>
              </a:rPr>
              <a:t>P</a:t>
            </a:r>
            <a:r>
              <a:rPr kumimoji="0" lang="en-GB" sz="1600" b="0" i="0" u="none" strike="noStrike" cap="none" normalizeH="0" dirty="0" smtClean="0">
                <a:ln>
                  <a:noFill/>
                </a:ln>
                <a:solidFill>
                  <a:schemeClr val="tx1"/>
                </a:solidFill>
                <a:effectLst/>
                <a:latin typeface="Arial" charset="0"/>
              </a:rPr>
              <a:t>arameter vector</a:t>
            </a:r>
          </a:p>
          <a:p>
            <a:pPr algn="ctr"/>
            <a:r>
              <a:rPr kumimoji="0" lang="en-GB" sz="1600" b="0" i="0" u="none" strike="noStrike" cap="none" normalizeH="0" dirty="0" smtClean="0">
                <a:ln>
                  <a:noFill/>
                </a:ln>
                <a:solidFill>
                  <a:srgbClr val="FF3300"/>
                </a:solidFill>
                <a:effectLst/>
                <a:latin typeface="Times New Roman" pitchFamily="18" charset="0"/>
                <a:cs typeface="Times New Roman" pitchFamily="18" charset="0"/>
              </a:rPr>
              <a:t>(</a:t>
            </a:r>
            <a:r>
              <a:rPr lang="en-GB" sz="1600" u="none" dirty="0" smtClean="0">
                <a:solidFill>
                  <a:srgbClr val="FF3300"/>
                </a:solidFill>
              </a:rPr>
              <a:t>certain)</a:t>
            </a:r>
            <a:endParaRPr kumimoji="0" lang="en-GB" sz="1600" b="0" i="0" u="none" strike="noStrike" cap="none" normalizeH="0" baseline="0" dirty="0" smtClean="0">
              <a:ln>
                <a:noFill/>
              </a:ln>
              <a:solidFill>
                <a:srgbClr val="FF3300"/>
              </a:solidFill>
              <a:effectLst/>
              <a:latin typeface="Arial" charset="0"/>
            </a:endParaRPr>
          </a:p>
        </p:txBody>
      </p:sp>
      <p:sp>
        <p:nvSpPr>
          <p:cNvPr id="57" name="Rettangolo arrotondato 56"/>
          <p:cNvSpPr/>
          <p:nvPr/>
        </p:nvSpPr>
        <p:spPr bwMode="auto">
          <a:xfrm>
            <a:off x="3790392" y="5085184"/>
            <a:ext cx="2304256" cy="5040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Input</a:t>
            </a:r>
            <a:r>
              <a:rPr kumimoji="0" lang="en-GB" sz="1600" b="0" i="0" u="none" strike="noStrike" cap="none" normalizeH="0" dirty="0" smtClean="0">
                <a:ln>
                  <a:noFill/>
                </a:ln>
                <a:solidFill>
                  <a:schemeClr val="tx1"/>
                </a:solidFill>
                <a:effectLst/>
                <a:latin typeface="Arial" charset="0"/>
              </a:rPr>
              <a:t> data vector</a:t>
            </a:r>
          </a:p>
          <a:p>
            <a:pPr marL="0" marR="0" indent="0" algn="ctr" defTabSz="914400" rtl="0" eaLnBrk="1" fontAlgn="base" latinLnBrk="0" hangingPunct="1">
              <a:lnSpc>
                <a:spcPct val="100000"/>
              </a:lnSpc>
              <a:spcBef>
                <a:spcPct val="0"/>
              </a:spcBef>
              <a:spcAft>
                <a:spcPct val="0"/>
              </a:spcAft>
              <a:buClrTx/>
              <a:buSzTx/>
              <a:buFontTx/>
              <a:buNone/>
              <a:tabLst/>
            </a:pPr>
            <a:r>
              <a:rPr lang="en-GB" sz="1600" u="none" baseline="0" dirty="0" smtClean="0">
                <a:cs typeface="Times New Roman" pitchFamily="18" charset="0"/>
              </a:rPr>
              <a:t>(certain)</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8" name="Freccia in giù 67"/>
          <p:cNvSpPr/>
          <p:nvPr/>
        </p:nvSpPr>
        <p:spPr bwMode="auto">
          <a:xfrm rot="10800000">
            <a:off x="4729680" y="4797152"/>
            <a:ext cx="432048" cy="21602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103" name="Rettangolo arrotondato 102"/>
          <p:cNvSpPr/>
          <p:nvPr/>
        </p:nvSpPr>
        <p:spPr bwMode="auto">
          <a:xfrm>
            <a:off x="6336704" y="5157192"/>
            <a:ext cx="2627784" cy="108012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Problems:</a:t>
            </a:r>
          </a:p>
          <a:p>
            <a:pPr marL="342900" marR="0" indent="-342900" defTabSz="914400" rtl="0" eaLnBrk="1" fontAlgn="base" latinLnBrk="0" hangingPunct="1">
              <a:lnSpc>
                <a:spcPct val="100000"/>
              </a:lnSpc>
              <a:spcBef>
                <a:spcPct val="0"/>
              </a:spcBef>
              <a:spcAft>
                <a:spcPct val="0"/>
              </a:spcAft>
              <a:buClrTx/>
              <a:buSzTx/>
              <a:buFontTx/>
              <a:buAutoNum type="arabicParenR"/>
              <a:tabLst/>
            </a:pPr>
            <a:r>
              <a:rPr kumimoji="0" lang="en-GB" sz="1400" b="0" i="0" u="none" strike="noStrike" cap="none" normalizeH="0" baseline="0" dirty="0" smtClean="0">
                <a:ln>
                  <a:noFill/>
                </a:ln>
                <a:solidFill>
                  <a:schemeClr val="tx1"/>
                </a:solidFill>
                <a:effectLst/>
                <a:latin typeface="Arial" charset="0"/>
              </a:rPr>
              <a:t>The </a:t>
            </a:r>
            <a:r>
              <a:rPr kumimoji="0" lang="en-GB" sz="1400" b="0" i="0" u="none" strike="noStrike" cap="none" normalizeH="0" baseline="0" dirty="0" err="1" smtClean="0">
                <a:ln>
                  <a:noFill/>
                </a:ln>
                <a:solidFill>
                  <a:schemeClr val="tx1"/>
                </a:solidFill>
                <a:effectLst/>
                <a:latin typeface="Arial" charset="0"/>
              </a:rPr>
              <a:t>bivariate</a:t>
            </a:r>
            <a:r>
              <a:rPr kumimoji="0" lang="en-GB" sz="1400" b="0" i="0" u="none" strike="noStrike" cap="none" normalizeH="0" baseline="0" dirty="0" smtClean="0">
                <a:ln>
                  <a:noFill/>
                </a:ln>
                <a:solidFill>
                  <a:schemeClr val="tx1"/>
                </a:solidFill>
                <a:effectLst/>
                <a:latin typeface="Arial" charset="0"/>
              </a:rPr>
              <a:t> meta-Gaussian distribution hardly</a:t>
            </a:r>
            <a:r>
              <a:rPr kumimoji="0" lang="en-GB" sz="1400" b="0" i="0" u="none" strike="noStrike" cap="none" normalizeH="0" dirty="0" smtClean="0">
                <a:ln>
                  <a:noFill/>
                </a:ln>
                <a:solidFill>
                  <a:schemeClr val="tx1"/>
                </a:solidFill>
                <a:effectLst/>
                <a:latin typeface="Arial" charset="0"/>
              </a:rPr>
              <a:t> provides a good fit</a:t>
            </a:r>
            <a:endParaRPr kumimoji="0" lang="en-GB" sz="1400" b="0" i="0" u="none" strike="noStrike" cap="none" normalizeH="0" baseline="0" dirty="0" smtClean="0">
              <a:ln>
                <a:noFill/>
              </a:ln>
              <a:solidFill>
                <a:schemeClr val="tx1"/>
              </a:solidFill>
              <a:effectLst/>
              <a:latin typeface="Arial" charset="0"/>
            </a:endParaRPr>
          </a:p>
        </p:txBody>
      </p:sp>
      <p:sp>
        <p:nvSpPr>
          <p:cNvPr id="27" name="Freccia in giù 26"/>
          <p:cNvSpPr/>
          <p:nvPr/>
        </p:nvSpPr>
        <p:spPr bwMode="auto">
          <a:xfrm rot="14230031">
            <a:off x="3369911" y="4704193"/>
            <a:ext cx="432048" cy="2553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20" name="Rettangolo arrotondato 19"/>
          <p:cNvSpPr/>
          <p:nvPr/>
        </p:nvSpPr>
        <p:spPr bwMode="auto">
          <a:xfrm>
            <a:off x="3762403" y="3140968"/>
            <a:ext cx="2304256"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GB" sz="1600" b="0" i="0" u="none" strike="noStrike" cap="none" normalizeH="0" baseline="0" dirty="0" smtClean="0">
                <a:ln>
                  <a:noFill/>
                </a:ln>
                <a:solidFill>
                  <a:schemeClr val="tx1"/>
                </a:solidFill>
                <a:effectLst/>
                <a:latin typeface="Arial" charset="0"/>
              </a:rPr>
              <a:t>Compute model output </a:t>
            </a:r>
            <a:r>
              <a:rPr kumimoji="0" lang="en-GB" sz="1600" b="0" i="1" u="none" strike="noStrike" cap="none" normalizeH="0" baseline="0" dirty="0" err="1" smtClean="0">
                <a:ln>
                  <a:noFill/>
                </a:ln>
                <a:solidFill>
                  <a:schemeClr val="tx1"/>
                </a:solidFill>
                <a:effectLst/>
                <a:latin typeface="Times New Roman" pitchFamily="18" charset="0"/>
                <a:cs typeface="Times New Roman" pitchFamily="18" charset="0"/>
              </a:rPr>
              <a:t>Q</a:t>
            </a:r>
            <a:r>
              <a:rPr kumimoji="0" lang="en-GB" sz="1600" b="0" i="1" u="none" strike="noStrike" cap="none" normalizeH="0" baseline="-25000" dirty="0" err="1" smtClean="0">
                <a:ln>
                  <a:noFill/>
                </a:ln>
                <a:solidFill>
                  <a:schemeClr val="tx1"/>
                </a:solidFill>
                <a:effectLst/>
                <a:latin typeface="Times New Roman" pitchFamily="18" charset="0"/>
                <a:cs typeface="Times New Roman" pitchFamily="18" charset="0"/>
              </a:rPr>
              <a:t>p</a:t>
            </a:r>
            <a:r>
              <a:rPr lang="en-GB" sz="1600" u="none" dirty="0" smtClean="0"/>
              <a:t>, </a:t>
            </a:r>
            <a:r>
              <a:rPr lang="en-GB" sz="1600" u="none" dirty="0" smtClean="0">
                <a:solidFill>
                  <a:srgbClr val="FF3300"/>
                </a:solidFill>
              </a:rPr>
              <a:t>and compute </a:t>
            </a:r>
            <a:r>
              <a:rPr kumimoji="0" lang="en-GB" sz="1600" b="0" i="1" u="none" strike="noStrike" cap="none" normalizeH="0" baseline="0" dirty="0" smtClean="0">
                <a:ln>
                  <a:noFill/>
                </a:ln>
                <a:solidFill>
                  <a:srgbClr val="FF3300"/>
                </a:solidFill>
                <a:effectLst/>
                <a:latin typeface="Times New Roman" pitchFamily="18" charset="0"/>
                <a:cs typeface="Times New Roman" pitchFamily="18" charset="0"/>
              </a:rPr>
              <a:t>f</a:t>
            </a:r>
            <a:r>
              <a:rPr kumimoji="0" lang="en-GB" sz="1600" b="0" i="0" u="none" strike="noStrike" cap="none" normalizeH="0" baseline="0" dirty="0" smtClean="0">
                <a:ln>
                  <a:noFill/>
                </a:ln>
                <a:solidFill>
                  <a:srgbClr val="FF3300"/>
                </a:solidFill>
                <a:effectLst/>
                <a:latin typeface="Times New Roman" pitchFamily="18" charset="0"/>
                <a:cs typeface="Times New Roman" pitchFamily="18" charset="0"/>
              </a:rPr>
              <a:t>(</a:t>
            </a:r>
            <a:r>
              <a:rPr kumimoji="0" lang="en-GB" sz="1600" b="0" i="1" u="none" strike="noStrike" cap="none" normalizeH="0" baseline="0" dirty="0" smtClean="0">
                <a:ln>
                  <a:noFill/>
                </a:ln>
                <a:solidFill>
                  <a:srgbClr val="FF3300"/>
                </a:solidFill>
                <a:effectLst/>
                <a:latin typeface="Times New Roman" pitchFamily="18" charset="0"/>
                <a:cs typeface="Times New Roman" pitchFamily="18" charset="0"/>
              </a:rPr>
              <a:t>Q</a:t>
            </a:r>
            <a:r>
              <a:rPr kumimoji="0" lang="en-GB" sz="1600" b="0" i="1" u="none" strike="noStrike" cap="none" normalizeH="0" baseline="-25000" dirty="0" smtClean="0">
                <a:ln>
                  <a:noFill/>
                </a:ln>
                <a:solidFill>
                  <a:srgbClr val="FF3300"/>
                </a:solidFill>
                <a:effectLst/>
                <a:latin typeface="Times New Roman" pitchFamily="18" charset="0"/>
                <a:cs typeface="Times New Roman" pitchFamily="18" charset="0"/>
              </a:rPr>
              <a:t>0</a:t>
            </a:r>
            <a:r>
              <a:rPr kumimoji="0" lang="en-GB" sz="1600" b="0" i="0" u="none" strike="noStrike" cap="none" normalizeH="0" baseline="0" dirty="0" smtClean="0">
                <a:ln>
                  <a:noFill/>
                </a:ln>
                <a:solidFill>
                  <a:srgbClr val="FF3300"/>
                </a:solidFill>
                <a:effectLst/>
                <a:latin typeface="Times New Roman" pitchFamily="18" charset="0"/>
                <a:cs typeface="Times New Roman" pitchFamily="18" charset="0"/>
              </a:rPr>
              <a:t>| </a:t>
            </a:r>
            <a:r>
              <a:rPr lang="en-GB" sz="1600" i="1" u="none" dirty="0" smtClean="0">
                <a:solidFill>
                  <a:srgbClr val="FF3300"/>
                </a:solidFill>
                <a:latin typeface="Times New Roman" pitchFamily="18" charset="0"/>
                <a:cs typeface="Times New Roman" pitchFamily="18" charset="0"/>
              </a:rPr>
              <a:t>Q</a:t>
            </a:r>
            <a:r>
              <a:rPr lang="en-GB" sz="1600" i="1" u="none" baseline="-25000" dirty="0" smtClean="0">
                <a:solidFill>
                  <a:srgbClr val="FF3300"/>
                </a:solidFill>
                <a:latin typeface="Times New Roman" pitchFamily="18" charset="0"/>
                <a:cs typeface="Times New Roman" pitchFamily="18" charset="0"/>
              </a:rPr>
              <a:t>P</a:t>
            </a:r>
            <a:r>
              <a:rPr lang="en-GB" sz="1600" u="none" dirty="0" smtClean="0">
                <a:solidFill>
                  <a:srgbClr val="FF3300"/>
                </a:solidFill>
                <a:latin typeface="Times New Roman" pitchFamily="18" charset="0"/>
                <a:cs typeface="Times New Roman" pitchFamily="18" charset="0"/>
              </a:rPr>
              <a:t>) </a:t>
            </a:r>
            <a:r>
              <a:rPr lang="en-GB" sz="1600" u="none" dirty="0" smtClean="0">
                <a:solidFill>
                  <a:srgbClr val="FF3300"/>
                </a:solidFill>
              </a:rPr>
              <a:t>from historical model runs</a:t>
            </a:r>
            <a:endParaRPr kumimoji="0" lang="en-GB" sz="1600" b="0" i="0" u="none" strike="noStrike" cap="none" normalizeH="0" baseline="0" dirty="0" smtClean="0">
              <a:ln>
                <a:noFill/>
              </a:ln>
              <a:solidFill>
                <a:srgbClr val="FF3300"/>
              </a:solidFill>
              <a:effectLst/>
              <a:latin typeface="Times New Roman" pitchFamily="18" charset="0"/>
              <a:cs typeface="Times New Roman" pitchFamily="18" charset="0"/>
            </a:endParaRPr>
          </a:p>
        </p:txBody>
      </p:sp>
      <p:sp>
        <p:nvSpPr>
          <p:cNvPr id="21" name="Freccia in giù 20"/>
          <p:cNvSpPr/>
          <p:nvPr/>
        </p:nvSpPr>
        <p:spPr bwMode="auto">
          <a:xfrm rot="16200000">
            <a:off x="6189503" y="3736696"/>
            <a:ext cx="360041" cy="32071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nvGrpSpPr>
          <p:cNvPr id="2" name="Gruppo 17"/>
          <p:cNvGrpSpPr/>
          <p:nvPr/>
        </p:nvGrpSpPr>
        <p:grpSpPr>
          <a:xfrm>
            <a:off x="6601888" y="3356992"/>
            <a:ext cx="1512168" cy="1080120"/>
            <a:chOff x="-324544" y="4725144"/>
            <a:chExt cx="1512168" cy="1080120"/>
          </a:xfrm>
        </p:grpSpPr>
        <p:sp>
          <p:nvSpPr>
            <p:cNvPr id="31" name="Rettangolo arrotondato 30"/>
            <p:cNvSpPr/>
            <p:nvPr/>
          </p:nvSpPr>
          <p:spPr bwMode="auto">
            <a:xfrm>
              <a:off x="-324544" y="4725144"/>
              <a:ext cx="1512168" cy="108012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400" b="0" i="0" u="none" strike="noStrike" cap="none" normalizeH="0" baseline="0" dirty="0" smtClean="0">
                  <a:ln>
                    <a:noFill/>
                  </a:ln>
                  <a:solidFill>
                    <a:schemeClr val="tx1"/>
                  </a:solidFill>
                  <a:effectLst/>
                  <a:latin typeface="Arial" charset="0"/>
                </a:rPr>
                <a:t>Obtain </a:t>
              </a:r>
              <a:r>
                <a:rPr lang="en-GB" sz="1400" i="1" u="none" dirty="0" smtClean="0">
                  <a:latin typeface="Times New Roman" pitchFamily="18" charset="0"/>
                  <a:cs typeface="Times New Roman" pitchFamily="18" charset="0"/>
                </a:rPr>
                <a:t>f</a:t>
              </a:r>
              <a:r>
                <a:rPr lang="en-GB" sz="1400" u="none" dirty="0" smtClean="0">
                  <a:latin typeface="Times New Roman" pitchFamily="18" charset="0"/>
                  <a:cs typeface="Times New Roman" pitchFamily="18" charset="0"/>
                </a:rPr>
                <a:t>(</a:t>
              </a:r>
              <a:r>
                <a:rPr lang="en-GB" sz="1400" i="1" u="none" dirty="0" smtClean="0">
                  <a:latin typeface="Times New Roman" pitchFamily="18" charset="0"/>
                  <a:cs typeface="Times New Roman" pitchFamily="18" charset="0"/>
                </a:rPr>
                <a:t>Q</a:t>
              </a:r>
              <a:r>
                <a:rPr lang="en-GB" sz="1400" i="1" u="none" baseline="-25000" dirty="0" smtClean="0">
                  <a:latin typeface="Times New Roman" pitchFamily="18" charset="0"/>
                  <a:cs typeface="Times New Roman" pitchFamily="18" charset="0"/>
                </a:rPr>
                <a:t>0</a:t>
              </a:r>
              <a:r>
                <a:rPr lang="en-GB" sz="1400" u="none" dirty="0" smtClean="0">
                  <a:latin typeface="Times New Roman" pitchFamily="18" charset="0"/>
                  <a:cs typeface="Times New Roman" pitchFamily="18" charset="0"/>
                </a:rPr>
                <a:t>)</a:t>
              </a:r>
              <a:endParaRPr kumimoji="0" lang="en-GB" sz="1400" b="0" i="0" u="none" strike="noStrike" cap="none" normalizeH="0" baseline="0" dirty="0" smtClean="0">
                <a:ln>
                  <a:noFill/>
                </a:ln>
                <a:solidFill>
                  <a:schemeClr val="tx1"/>
                </a:solidFill>
                <a:effectLst/>
                <a:latin typeface="Arial" charset="0"/>
              </a:endParaRPr>
            </a:p>
          </p:txBody>
        </p:sp>
        <p:grpSp>
          <p:nvGrpSpPr>
            <p:cNvPr id="3" name="Gruppo 27"/>
            <p:cNvGrpSpPr/>
            <p:nvPr/>
          </p:nvGrpSpPr>
          <p:grpSpPr>
            <a:xfrm>
              <a:off x="-180528" y="5157193"/>
              <a:ext cx="1069088" cy="513234"/>
              <a:chOff x="2267744" y="4014243"/>
              <a:chExt cx="1069088" cy="513234"/>
            </a:xfrm>
          </p:grpSpPr>
          <p:grpSp>
            <p:nvGrpSpPr>
              <p:cNvPr id="4" name="Gruppo 17"/>
              <p:cNvGrpSpPr/>
              <p:nvPr/>
            </p:nvGrpSpPr>
            <p:grpSpPr>
              <a:xfrm>
                <a:off x="2544744" y="4014243"/>
                <a:ext cx="792088" cy="513234"/>
                <a:chOff x="5065024" y="5527205"/>
                <a:chExt cx="792088" cy="513234"/>
              </a:xfrm>
            </p:grpSpPr>
            <p:cxnSp>
              <p:nvCxnSpPr>
                <p:cNvPr id="35" name="Connettore 2 34"/>
                <p:cNvCxnSpPr/>
                <p:nvPr/>
              </p:nvCxnSpPr>
              <p:spPr bwMode="auto">
                <a:xfrm>
                  <a:off x="5065024" y="6030467"/>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Connettore 2 35"/>
                <p:cNvCxnSpPr/>
                <p:nvPr/>
              </p:nvCxnSpPr>
              <p:spPr bwMode="auto">
                <a:xfrm rot="5400000" flipH="1" flipV="1">
                  <a:off x="4820233" y="5783028"/>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7" name="Figura a mano libera 36"/>
                <p:cNvSpPr/>
                <p:nvPr/>
              </p:nvSpPr>
              <p:spPr bwMode="auto">
                <a:xfrm>
                  <a:off x="5065024" y="5701274"/>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34" name="CasellaDiTesto 33"/>
              <p:cNvSpPr txBox="1"/>
              <p:nvPr/>
            </p:nvSpPr>
            <p:spPr>
              <a:xfrm rot="16200000">
                <a:off x="2154216" y="4127771"/>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grpSp>
      <p:sp>
        <p:nvSpPr>
          <p:cNvPr id="47" name="Rettangolo arrotondato 46"/>
          <p:cNvSpPr/>
          <p:nvPr/>
        </p:nvSpPr>
        <p:spPr bwMode="auto">
          <a:xfrm>
            <a:off x="3779912" y="2132856"/>
            <a:ext cx="3888432" cy="504056"/>
          </a:xfrm>
          <a:prstGeom prst="roundRect">
            <a:avLst/>
          </a:prstGeom>
          <a:solidFill>
            <a:srgbClr val="FF3300">
              <a:alpha val="4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Q</a:t>
            </a:r>
            <a:r>
              <a:rPr lang="en-GB" sz="1600" i="1" u="none" baseline="-25000" dirty="0" smtClean="0">
                <a:latin typeface="Times New Roman" pitchFamily="18" charset="0"/>
                <a:cs typeface="Times New Roman" pitchFamily="18" charset="0"/>
              </a:rPr>
              <a:t>0</a:t>
            </a:r>
            <a:r>
              <a:rPr lang="en-GB" sz="1600" i="1" u="none" dirty="0" smtClean="0">
                <a:latin typeface="Times New Roman" pitchFamily="18" charset="0"/>
                <a:cs typeface="Times New Roman" pitchFamily="18" charset="0"/>
              </a:rPr>
              <a:t>|Q</a:t>
            </a:r>
            <a:r>
              <a:rPr lang="en-GB" sz="1600" i="1" u="none" baseline="-25000" dirty="0" smtClean="0">
                <a:latin typeface="Times New Roman" pitchFamily="18" charset="0"/>
                <a:cs typeface="Times New Roman" pitchFamily="18" charset="0"/>
              </a:rPr>
              <a:t>P</a:t>
            </a:r>
            <a:r>
              <a:rPr lang="en-GB" sz="1600" u="none" dirty="0" smtClean="0">
                <a:latin typeface="Times New Roman" pitchFamily="18" charset="0"/>
                <a:cs typeface="Times New Roman" pitchFamily="18" charset="0"/>
              </a:rPr>
              <a:t>) </a:t>
            </a:r>
            <a:r>
              <a:rPr lang="en-GB" sz="1600" u="none" dirty="0" smtClean="0"/>
              <a:t>is computed by assuming that </a:t>
            </a:r>
            <a:r>
              <a:rPr lang="en-GB" sz="1600" u="none" dirty="0" smtClean="0">
                <a:latin typeface="Times New Roman" pitchFamily="18" charset="0"/>
                <a:cs typeface="Times New Roman" pitchFamily="18" charset="0"/>
              </a:rPr>
              <a:t> </a:t>
            </a:r>
            <a:r>
              <a:rPr lang="en-GB" sz="1600" i="1" u="none" dirty="0" smtClean="0">
                <a:latin typeface="Times New Roman" pitchFamily="18" charset="0"/>
                <a:cs typeface="Times New Roman" pitchFamily="18" charset="0"/>
              </a:rPr>
              <a:t>f</a:t>
            </a:r>
            <a:r>
              <a:rPr lang="en-GB" sz="1600" u="none" dirty="0" smtClean="0">
                <a:latin typeface="Times New Roman" pitchFamily="18" charset="0"/>
                <a:cs typeface="Times New Roman" pitchFamily="18" charset="0"/>
              </a:rPr>
              <a:t>(</a:t>
            </a:r>
            <a:r>
              <a:rPr lang="en-GB" sz="1600" i="1" u="none" dirty="0" smtClean="0">
                <a:latin typeface="Times New Roman" pitchFamily="18" charset="0"/>
                <a:cs typeface="Times New Roman" pitchFamily="18" charset="0"/>
              </a:rPr>
              <a:t>Q</a:t>
            </a:r>
            <a:r>
              <a:rPr lang="en-GB" sz="1600" i="1" u="none" baseline="-25000" dirty="0" smtClean="0">
                <a:latin typeface="Times New Roman" pitchFamily="18" charset="0"/>
                <a:cs typeface="Times New Roman" pitchFamily="18" charset="0"/>
              </a:rPr>
              <a:t>0</a:t>
            </a:r>
            <a:r>
              <a:rPr lang="en-GB" sz="1600" i="1" u="none" dirty="0" smtClean="0">
                <a:latin typeface="Times New Roman" pitchFamily="18" charset="0"/>
                <a:cs typeface="Times New Roman" pitchFamily="18" charset="0"/>
              </a:rPr>
              <a:t>,Q</a:t>
            </a:r>
            <a:r>
              <a:rPr lang="en-GB" sz="1600" i="1" u="none" baseline="-25000" dirty="0" smtClean="0">
                <a:latin typeface="Times New Roman" pitchFamily="18" charset="0"/>
                <a:cs typeface="Times New Roman" pitchFamily="18" charset="0"/>
              </a:rPr>
              <a:t>P</a:t>
            </a:r>
            <a:r>
              <a:rPr lang="en-GB" sz="1600" u="none" dirty="0" smtClean="0">
                <a:latin typeface="Times New Roman" pitchFamily="18" charset="0"/>
                <a:cs typeface="Times New Roman" pitchFamily="18" charset="0"/>
              </a:rPr>
              <a:t>) </a:t>
            </a:r>
            <a:r>
              <a:rPr lang="en-GB" sz="1600" u="none" dirty="0" smtClean="0"/>
              <a:t>is</a:t>
            </a:r>
            <a:r>
              <a:rPr lang="en-GB" sz="1600" u="none" dirty="0" smtClean="0">
                <a:latin typeface="Times New Roman" pitchFamily="18" charset="0"/>
                <a:cs typeface="Times New Roman" pitchFamily="18" charset="0"/>
              </a:rPr>
              <a:t> </a:t>
            </a:r>
            <a:r>
              <a:rPr lang="en-GB" sz="1600" u="none" dirty="0" err="1" smtClean="0"/>
              <a:t>bivariate</a:t>
            </a:r>
            <a:r>
              <a:rPr lang="en-GB" sz="1600" u="none" dirty="0" smtClean="0"/>
              <a:t> meta-Gaussian</a:t>
            </a: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8" name="Freccia bidirezionale verticale 47"/>
          <p:cNvSpPr/>
          <p:nvPr/>
        </p:nvSpPr>
        <p:spPr bwMode="auto">
          <a:xfrm>
            <a:off x="5580112" y="2636912"/>
            <a:ext cx="288032" cy="504056"/>
          </a:xfrm>
          <a:prstGeom prst="upDownArrow">
            <a:avLst/>
          </a:prstGeom>
          <a:solidFill>
            <a:srgbClr val="FF3300">
              <a:alpha val="4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sng" strike="noStrike" cap="none" normalizeH="0" baseline="0" smtClean="0">
              <a:ln>
                <a:noFill/>
              </a:ln>
              <a:solidFill>
                <a:schemeClr val="tx1"/>
              </a:solidFill>
              <a:effectLst/>
              <a:latin typeface="Arial" charset="0"/>
            </a:endParaRPr>
          </a:p>
        </p:txBody>
      </p:sp>
      <p:sp>
        <p:nvSpPr>
          <p:cNvPr id="51" name="Rettangolo 50"/>
          <p:cNvSpPr/>
          <p:nvPr/>
        </p:nvSpPr>
        <p:spPr>
          <a:xfrm>
            <a:off x="395536" y="2492896"/>
            <a:ext cx="2111475" cy="338554"/>
          </a:xfrm>
          <a:prstGeom prst="rect">
            <a:avLst/>
          </a:prstGeom>
        </p:spPr>
        <p:txBody>
          <a:bodyPr wrap="none">
            <a:spAutoFit/>
          </a:bodyPr>
          <a:lstStyle/>
          <a:p>
            <a:r>
              <a:rPr lang="en-GB" sz="1600" u="none" dirty="0" err="1" smtClean="0"/>
              <a:t>Krzysztofowicz</a:t>
            </a:r>
            <a:r>
              <a:rPr lang="en-GB" sz="1600" u="none" dirty="0" smtClean="0"/>
              <a:t>, 2002</a:t>
            </a:r>
            <a:endParaRPr lang="en-GB" sz="1600" dirty="0"/>
          </a:p>
        </p:txBody>
      </p:sp>
      <p:pic>
        <p:nvPicPr>
          <p:cNvPr id="26" name="Immagine 25" descr="kr.jpeg"/>
          <p:cNvPicPr>
            <a:picLocks noChangeAspect="1"/>
          </p:cNvPicPr>
          <p:nvPr/>
        </p:nvPicPr>
        <p:blipFill>
          <a:blip r:embed="rId2" cstate="print"/>
          <a:stretch>
            <a:fillRect/>
          </a:stretch>
        </p:blipFill>
        <p:spPr>
          <a:xfrm>
            <a:off x="107504" y="2060848"/>
            <a:ext cx="2736304" cy="3866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fade">
                                      <p:cBhvr>
                                        <p:cTn id="13"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414048" y="1157288"/>
            <a:ext cx="8353569"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Placing existing techniques into the theory’s framework</a:t>
            </a:r>
          </a:p>
        </p:txBody>
      </p:sp>
      <p:sp>
        <p:nvSpPr>
          <p:cNvPr id="22" name="Rettangolo 4"/>
          <p:cNvSpPr>
            <a:spLocks noChangeArrowheads="1"/>
          </p:cNvSpPr>
          <p:nvPr/>
        </p:nvSpPr>
        <p:spPr bwMode="auto">
          <a:xfrm>
            <a:off x="72008" y="1643050"/>
            <a:ext cx="9036496" cy="4478149"/>
          </a:xfrm>
          <a:prstGeom prst="rect">
            <a:avLst/>
          </a:prstGeom>
          <a:noFill/>
          <a:ln w="9525">
            <a:noFill/>
            <a:miter lim="800000"/>
            <a:headEnd/>
            <a:tailEnd/>
          </a:ln>
        </p:spPr>
        <p:txBody>
          <a:bodyPr wrap="square">
            <a:spAutoFit/>
          </a:bodyPr>
          <a:lstStyle/>
          <a:p>
            <a:pPr marL="627063" indent="-269875" algn="just">
              <a:lnSpc>
                <a:spcPts val="1800"/>
              </a:lnSpc>
              <a:buFont typeface="Wingdings" pitchFamily="2" charset="2"/>
              <a:buChar char="ü"/>
              <a:defRPr/>
            </a:pPr>
            <a:r>
              <a:rPr lang="en-GB" u="none" dirty="0" smtClean="0"/>
              <a:t>First-order reliability method (FORM).</a:t>
            </a:r>
          </a:p>
          <a:p>
            <a:pPr marL="627063" indent="-269875" algn="just">
              <a:lnSpc>
                <a:spcPts val="1800"/>
              </a:lnSpc>
              <a:buFont typeface="Wingdings" pitchFamily="2" charset="2"/>
              <a:buChar char="ü"/>
              <a:defRPr/>
            </a:pPr>
            <a:endParaRPr lang="en-GB" u="none" dirty="0" smtClean="0"/>
          </a:p>
          <a:p>
            <a:pPr marL="627063" indent="-269875" algn="just">
              <a:lnSpc>
                <a:spcPts val="1800"/>
              </a:lnSpc>
              <a:buFont typeface="Wingdings" pitchFamily="2" charset="2"/>
              <a:buChar char="ü"/>
              <a:defRPr/>
            </a:pPr>
            <a:r>
              <a:rPr lang="en-GB" u="none" dirty="0" smtClean="0"/>
              <a:t>Second-order reliability method (FORM).</a:t>
            </a:r>
          </a:p>
          <a:p>
            <a:pPr marL="627063" indent="-269875" algn="just">
              <a:lnSpc>
                <a:spcPts val="1800"/>
              </a:lnSpc>
              <a:buFont typeface="Wingdings" pitchFamily="2" charset="2"/>
              <a:buChar char="ü"/>
              <a:defRPr/>
            </a:pPr>
            <a:endParaRPr lang="en-GB" u="none" dirty="0" smtClean="0"/>
          </a:p>
          <a:p>
            <a:pPr marL="627063" indent="-269875" algn="just">
              <a:lnSpc>
                <a:spcPts val="1800"/>
              </a:lnSpc>
              <a:buFont typeface="Wingdings" pitchFamily="2" charset="2"/>
              <a:buChar char="ü"/>
              <a:defRPr/>
            </a:pPr>
            <a:r>
              <a:rPr lang="en-GB" u="none" dirty="0" smtClean="0"/>
              <a:t>Point-estimate methods (Tsai </a:t>
            </a:r>
            <a:r>
              <a:rPr lang="en-GB" u="none" dirty="0" smtClean="0"/>
              <a:t>&amp; </a:t>
            </a:r>
            <a:r>
              <a:rPr lang="en-GB" u="none" dirty="0" err="1" smtClean="0"/>
              <a:t>Franceschini</a:t>
            </a:r>
            <a:r>
              <a:rPr lang="en-GB" u="none" dirty="0" smtClean="0"/>
              <a:t>, 2005; </a:t>
            </a:r>
            <a:r>
              <a:rPr lang="en-GB" u="none" dirty="0" err="1" smtClean="0"/>
              <a:t>Franceschini</a:t>
            </a:r>
            <a:r>
              <a:rPr lang="en-GB" u="none" dirty="0" smtClean="0"/>
              <a:t> </a:t>
            </a:r>
            <a:r>
              <a:rPr lang="en-GB" u="none" dirty="0" smtClean="0"/>
              <a:t>&amp; </a:t>
            </a:r>
            <a:r>
              <a:rPr lang="en-GB" u="none" dirty="0" err="1" smtClean="0"/>
              <a:t>Marani</a:t>
            </a:r>
            <a:r>
              <a:rPr lang="en-GB" u="none" dirty="0" smtClean="0"/>
              <a:t>, 2010)</a:t>
            </a:r>
          </a:p>
          <a:p>
            <a:pPr marL="627063" indent="-269875" algn="just">
              <a:lnSpc>
                <a:spcPts val="1800"/>
              </a:lnSpc>
              <a:buFont typeface="Wingdings" pitchFamily="2" charset="2"/>
              <a:buChar char="ü"/>
              <a:defRPr/>
            </a:pPr>
            <a:endParaRPr lang="en-GB" u="none" dirty="0" smtClean="0"/>
          </a:p>
          <a:p>
            <a:pPr marL="627063" indent="-269875" algn="just">
              <a:lnSpc>
                <a:spcPts val="1800"/>
              </a:lnSpc>
              <a:buFont typeface="Wingdings" pitchFamily="2" charset="2"/>
              <a:buChar char="ü"/>
              <a:defRPr/>
            </a:pPr>
            <a:r>
              <a:rPr lang="it-IT" u="none" dirty="0" err="1" smtClean="0"/>
              <a:t>Bayesian</a:t>
            </a:r>
            <a:r>
              <a:rPr lang="it-IT" u="none" dirty="0" smtClean="0"/>
              <a:t> </a:t>
            </a:r>
            <a:r>
              <a:rPr lang="it-IT" u="none" dirty="0" err="1" smtClean="0"/>
              <a:t>model</a:t>
            </a:r>
            <a:r>
              <a:rPr lang="it-IT" u="none" dirty="0" smtClean="0"/>
              <a:t> </a:t>
            </a:r>
            <a:r>
              <a:rPr lang="it-IT" u="none" dirty="0" err="1" smtClean="0"/>
              <a:t>averaging</a:t>
            </a:r>
            <a:r>
              <a:rPr lang="it-IT" u="none" dirty="0" smtClean="0"/>
              <a:t> (BMA).</a:t>
            </a:r>
          </a:p>
          <a:p>
            <a:pPr marL="627063" indent="-269875" algn="just">
              <a:lnSpc>
                <a:spcPts val="1800"/>
              </a:lnSpc>
              <a:buFont typeface="Wingdings" pitchFamily="2" charset="2"/>
              <a:buChar char="ü"/>
              <a:defRPr/>
            </a:pPr>
            <a:endParaRPr lang="it-IT" u="none" dirty="0" smtClean="0"/>
          </a:p>
          <a:p>
            <a:pPr marL="627063" indent="-269875" algn="just">
              <a:lnSpc>
                <a:spcPts val="1800"/>
              </a:lnSpc>
              <a:buFont typeface="Wingdings" pitchFamily="2" charset="2"/>
              <a:buChar char="ü"/>
              <a:defRPr/>
            </a:pPr>
            <a:r>
              <a:rPr lang="it-IT" u="none" dirty="0" err="1" smtClean="0"/>
              <a:t>Formal</a:t>
            </a:r>
            <a:r>
              <a:rPr lang="it-IT" u="none" dirty="0" smtClean="0"/>
              <a:t> </a:t>
            </a:r>
            <a:r>
              <a:rPr lang="it-IT" u="none" dirty="0" err="1" smtClean="0"/>
              <a:t>Bayesian</a:t>
            </a:r>
            <a:r>
              <a:rPr lang="it-IT" u="none" dirty="0" smtClean="0"/>
              <a:t> </a:t>
            </a:r>
            <a:r>
              <a:rPr lang="it-IT" u="none" dirty="0" err="1" smtClean="0"/>
              <a:t>methods</a:t>
            </a:r>
            <a:r>
              <a:rPr lang="it-IT" u="none" dirty="0" smtClean="0"/>
              <a:t> (</a:t>
            </a:r>
            <a:r>
              <a:rPr lang="it-IT" u="none" dirty="0" err="1" smtClean="0"/>
              <a:t>Todini</a:t>
            </a:r>
            <a:r>
              <a:rPr lang="it-IT" u="none" dirty="0" smtClean="0"/>
              <a:t>, </a:t>
            </a:r>
            <a:r>
              <a:rPr lang="it-IT" u="none" dirty="0" err="1" smtClean="0"/>
              <a:t>several</a:t>
            </a:r>
            <a:r>
              <a:rPr lang="it-IT" u="none" dirty="0" smtClean="0"/>
              <a:t> </a:t>
            </a:r>
            <a:r>
              <a:rPr lang="it-IT" u="none" dirty="0" err="1" smtClean="0"/>
              <a:t>papers</a:t>
            </a:r>
            <a:r>
              <a:rPr lang="it-IT" u="none" dirty="0" smtClean="0"/>
              <a:t>; </a:t>
            </a:r>
            <a:r>
              <a:rPr lang="it-IT" u="none" dirty="0" err="1" smtClean="0"/>
              <a:t>Zambano</a:t>
            </a:r>
            <a:r>
              <a:rPr lang="it-IT" u="none" dirty="0" smtClean="0"/>
              <a:t> </a:t>
            </a:r>
            <a:r>
              <a:rPr lang="it-IT" u="none" dirty="0" smtClean="0"/>
              <a:t>&amp; </a:t>
            </a:r>
            <a:r>
              <a:rPr lang="it-IT" u="none" dirty="0" err="1" smtClean="0"/>
              <a:t>Bellin</a:t>
            </a:r>
            <a:r>
              <a:rPr lang="it-IT" u="none" dirty="0" smtClean="0"/>
              <a:t>, in </a:t>
            </a:r>
            <a:r>
              <a:rPr lang="it-IT" u="none" dirty="0" err="1" smtClean="0"/>
              <a:t>preparation</a:t>
            </a:r>
            <a:r>
              <a:rPr lang="it-IT" u="none" dirty="0" smtClean="0"/>
              <a:t>).</a:t>
            </a:r>
          </a:p>
          <a:p>
            <a:pPr marL="627063" indent="-269875" algn="just">
              <a:lnSpc>
                <a:spcPts val="1800"/>
              </a:lnSpc>
              <a:buFont typeface="Wingdings" pitchFamily="2" charset="2"/>
              <a:buChar char="ü"/>
              <a:defRPr/>
            </a:pPr>
            <a:endParaRPr lang="it-IT" u="none" dirty="0" smtClean="0"/>
          </a:p>
          <a:p>
            <a:pPr marL="627063" indent="-269875" algn="just">
              <a:lnSpc>
                <a:spcPts val="1800"/>
              </a:lnSpc>
              <a:buFont typeface="Wingdings" pitchFamily="2" charset="2"/>
              <a:buChar char="ü"/>
              <a:defRPr/>
            </a:pPr>
            <a:r>
              <a:rPr lang="it-IT" u="none" dirty="0" err="1" smtClean="0"/>
              <a:t>Multimodel</a:t>
            </a:r>
            <a:r>
              <a:rPr lang="it-IT" u="none" dirty="0" smtClean="0"/>
              <a:t> ensemble </a:t>
            </a:r>
            <a:r>
              <a:rPr lang="it-IT" u="none" dirty="0" err="1" smtClean="0"/>
              <a:t>methods</a:t>
            </a:r>
            <a:r>
              <a:rPr lang="it-IT" u="none" dirty="0" smtClean="0"/>
              <a:t>.</a:t>
            </a:r>
          </a:p>
          <a:p>
            <a:pPr marL="627063" indent="-269875" algn="just">
              <a:lnSpc>
                <a:spcPts val="1800"/>
              </a:lnSpc>
              <a:buFont typeface="Wingdings" pitchFamily="2" charset="2"/>
              <a:buChar char="ü"/>
              <a:defRPr/>
            </a:pPr>
            <a:endParaRPr lang="it-IT" u="none" dirty="0" smtClean="0"/>
          </a:p>
          <a:p>
            <a:pPr marL="627063" indent="-269875" algn="just">
              <a:lnSpc>
                <a:spcPts val="1800"/>
              </a:lnSpc>
              <a:buFont typeface="Wingdings" pitchFamily="2" charset="2"/>
              <a:buChar char="ü"/>
              <a:defRPr/>
            </a:pPr>
            <a:r>
              <a:rPr lang="it-IT" u="none" dirty="0" err="1" smtClean="0"/>
              <a:t>Variance</a:t>
            </a:r>
            <a:r>
              <a:rPr lang="it-IT" u="none" dirty="0" smtClean="0"/>
              <a:t> </a:t>
            </a:r>
            <a:r>
              <a:rPr lang="it-IT" u="none" dirty="0" err="1" smtClean="0"/>
              <a:t>decomposition</a:t>
            </a:r>
            <a:r>
              <a:rPr lang="it-IT" u="none" dirty="0" smtClean="0"/>
              <a:t> </a:t>
            </a:r>
            <a:r>
              <a:rPr lang="it-IT" u="none" dirty="0" err="1" smtClean="0"/>
              <a:t>methods</a:t>
            </a:r>
            <a:r>
              <a:rPr lang="it-IT" u="none" dirty="0" smtClean="0"/>
              <a:t> (</a:t>
            </a:r>
            <a:r>
              <a:rPr lang="it-IT" u="none" dirty="0" err="1" smtClean="0"/>
              <a:t>Willems</a:t>
            </a:r>
            <a:r>
              <a:rPr lang="it-IT" u="none" dirty="0" smtClean="0"/>
              <a:t>, 2010; </a:t>
            </a:r>
            <a:r>
              <a:rPr lang="it-IT" u="none" dirty="0" err="1" smtClean="0"/>
              <a:t>presented</a:t>
            </a:r>
            <a:r>
              <a:rPr lang="it-IT" u="none" dirty="0" smtClean="0"/>
              <a:t> in </a:t>
            </a:r>
            <a:r>
              <a:rPr lang="it-IT" u="none" dirty="0" err="1" smtClean="0"/>
              <a:t>this</a:t>
            </a:r>
            <a:r>
              <a:rPr lang="it-IT" u="none" dirty="0" smtClean="0"/>
              <a:t> </a:t>
            </a:r>
            <a:r>
              <a:rPr lang="it-IT" u="none" dirty="0" err="1" smtClean="0"/>
              <a:t>session</a:t>
            </a:r>
            <a:r>
              <a:rPr lang="it-IT" u="none" dirty="0" smtClean="0"/>
              <a:t>).</a:t>
            </a:r>
          </a:p>
          <a:p>
            <a:pPr marL="627063" indent="-269875" algn="just">
              <a:lnSpc>
                <a:spcPts val="1800"/>
              </a:lnSpc>
              <a:buFont typeface="Wingdings" pitchFamily="2" charset="2"/>
              <a:buChar char="ü"/>
              <a:defRPr/>
            </a:pPr>
            <a:endParaRPr lang="it-IT" u="none" dirty="0" smtClean="0"/>
          </a:p>
          <a:p>
            <a:pPr marL="627063" indent="-269875" algn="just">
              <a:lnSpc>
                <a:spcPts val="1800"/>
              </a:lnSpc>
              <a:buFont typeface="Wingdings" pitchFamily="2" charset="2"/>
              <a:buChar char="ü"/>
              <a:defRPr/>
            </a:pPr>
            <a:r>
              <a:rPr lang="it-IT" u="none" dirty="0" smtClean="0"/>
              <a:t>Data </a:t>
            </a:r>
            <a:r>
              <a:rPr lang="it-IT" u="none" dirty="0" err="1" smtClean="0"/>
              <a:t>assimilation</a:t>
            </a:r>
            <a:r>
              <a:rPr lang="it-IT" u="none" dirty="0" smtClean="0"/>
              <a:t> </a:t>
            </a:r>
            <a:r>
              <a:rPr lang="it-IT" u="none" dirty="0" err="1" smtClean="0"/>
              <a:t>methods</a:t>
            </a:r>
            <a:r>
              <a:rPr lang="it-IT" u="none" dirty="0" smtClean="0"/>
              <a:t> (</a:t>
            </a:r>
            <a:r>
              <a:rPr lang="it-IT" u="none" dirty="0" err="1" smtClean="0"/>
              <a:t>Baroncini</a:t>
            </a:r>
            <a:r>
              <a:rPr lang="it-IT" u="none" dirty="0" smtClean="0"/>
              <a:t> </a:t>
            </a:r>
            <a:r>
              <a:rPr lang="it-IT" u="none" dirty="0" smtClean="0"/>
              <a:t>&amp; </a:t>
            </a:r>
            <a:r>
              <a:rPr lang="it-IT" u="none" dirty="0" smtClean="0"/>
              <a:t>Castelli, 2010; </a:t>
            </a:r>
            <a:r>
              <a:rPr lang="it-IT" u="none" dirty="0" err="1" smtClean="0"/>
              <a:t>presented</a:t>
            </a:r>
            <a:r>
              <a:rPr lang="it-IT" u="none" dirty="0" smtClean="0"/>
              <a:t> in </a:t>
            </a:r>
            <a:r>
              <a:rPr lang="it-IT" u="none" dirty="0" err="1" smtClean="0"/>
              <a:t>this</a:t>
            </a:r>
            <a:r>
              <a:rPr lang="it-IT" u="none" dirty="0" smtClean="0"/>
              <a:t> </a:t>
            </a:r>
            <a:r>
              <a:rPr lang="it-IT" u="none" dirty="0" err="1" smtClean="0"/>
              <a:t>session</a:t>
            </a:r>
            <a:r>
              <a:rPr lang="it-IT" u="none" dirty="0" smtClean="0"/>
              <a:t>).</a:t>
            </a:r>
          </a:p>
          <a:p>
            <a:pPr marL="627063" indent="-269875" algn="just">
              <a:lnSpc>
                <a:spcPts val="1800"/>
              </a:lnSpc>
              <a:buFont typeface="Wingdings" pitchFamily="2" charset="2"/>
              <a:buChar char="ü"/>
              <a:defRPr/>
            </a:pPr>
            <a:endParaRPr lang="it-IT" u="none" dirty="0" smtClean="0"/>
          </a:p>
          <a:p>
            <a:pPr marL="627063" indent="-269875" algn="just">
              <a:lnSpc>
                <a:spcPts val="1800"/>
              </a:lnSpc>
              <a:buFont typeface="Wingdings" pitchFamily="2" charset="2"/>
              <a:buChar char="ü"/>
              <a:defRPr/>
            </a:pPr>
            <a:r>
              <a:rPr lang="it-IT" u="none" dirty="0" err="1" smtClean="0"/>
              <a:t>Meta-Gaussian</a:t>
            </a:r>
            <a:r>
              <a:rPr lang="it-IT" u="none" dirty="0" smtClean="0"/>
              <a:t> </a:t>
            </a:r>
            <a:r>
              <a:rPr lang="it-IT" u="none" dirty="0" err="1" smtClean="0"/>
              <a:t>method</a:t>
            </a:r>
            <a:r>
              <a:rPr lang="it-IT" u="none" dirty="0" smtClean="0"/>
              <a:t> (Montanari &amp; </a:t>
            </a:r>
            <a:r>
              <a:rPr lang="it-IT" u="none" dirty="0" err="1" smtClean="0"/>
              <a:t>Brath</a:t>
            </a:r>
            <a:r>
              <a:rPr lang="it-IT" u="none" dirty="0" smtClean="0"/>
              <a:t>, 2004; Montanari &amp; Grossi, 2008)</a:t>
            </a:r>
            <a:endParaRPr lang="it-IT" u="none"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234264" y="1157288"/>
            <a:ext cx="4713150"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Conclusions and ways forward</a:t>
            </a:r>
          </a:p>
        </p:txBody>
      </p:sp>
      <p:sp>
        <p:nvSpPr>
          <p:cNvPr id="22" name="Rettangolo 4"/>
          <p:cNvSpPr>
            <a:spLocks noChangeArrowheads="1"/>
          </p:cNvSpPr>
          <p:nvPr/>
        </p:nvSpPr>
        <p:spPr bwMode="auto">
          <a:xfrm>
            <a:off x="72008" y="1628800"/>
            <a:ext cx="8892480" cy="4524315"/>
          </a:xfrm>
          <a:prstGeom prst="rect">
            <a:avLst/>
          </a:prstGeom>
          <a:noFill/>
          <a:ln w="9525">
            <a:noFill/>
            <a:miter lim="800000"/>
            <a:headEnd/>
            <a:tailEnd/>
          </a:ln>
        </p:spPr>
        <p:txBody>
          <a:bodyPr wrap="square">
            <a:spAutoFit/>
          </a:bodyPr>
          <a:lstStyle/>
          <a:p>
            <a:pPr marL="627063" indent="-269875" algn="just">
              <a:buFont typeface="Wingdings" pitchFamily="2" charset="2"/>
              <a:buChar char="ü"/>
              <a:defRPr/>
            </a:pPr>
            <a:r>
              <a:rPr lang="en-US" b="1" u="none" dirty="0" smtClean="0"/>
              <a:t>Uncertainty </a:t>
            </a:r>
            <a:r>
              <a:rPr lang="en-US" u="none" dirty="0" smtClean="0"/>
              <a:t>assessment in hydrology needs to be framed in the context of a </a:t>
            </a:r>
            <a:r>
              <a:rPr lang="en-US" u="none" dirty="0" err="1" smtClean="0"/>
              <a:t>geralised</a:t>
            </a:r>
            <a:r>
              <a:rPr lang="en-US" u="none" dirty="0" smtClean="0"/>
              <a:t> theory for the estimation of uncertain design variables.</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Theory</a:t>
            </a:r>
            <a:r>
              <a:rPr lang="en-US" u="none" dirty="0" smtClean="0"/>
              <a:t> should make reference to statistical basis, although other solutions present interesting features (fuzzy set theory).</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Hydrology</a:t>
            </a:r>
            <a:r>
              <a:rPr lang="en-US" u="none" dirty="0" smtClean="0"/>
              <a:t> frequently works under conditions of data scarcity. This implies that statistical assumptions may prove to be weak, therefore making expert knowledge evaluation of the results necessary.</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The Italian community</a:t>
            </a:r>
            <a:r>
              <a:rPr lang="en-US" u="none" dirty="0" smtClean="0"/>
              <a:t> could strengthen its contribution to this subject even more. Uncertainty estimation in hydrology needs contributions from engineers, to better structure the theory and convey the results.</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Uncertainty in hydrology</a:t>
            </a:r>
            <a:r>
              <a:rPr lang="en-US" u="none" dirty="0" smtClean="0"/>
              <a:t> will never be eliminated and we have to honestly admit that uncertainty estimation could be impossible in some cases (data scarcity).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4"/>
          <p:cNvSpPr>
            <a:spLocks noChangeArrowheads="1"/>
          </p:cNvSpPr>
          <p:nvPr/>
        </p:nvSpPr>
        <p:spPr bwMode="auto">
          <a:xfrm>
            <a:off x="-36512" y="1262365"/>
            <a:ext cx="9252520" cy="5186035"/>
          </a:xfrm>
          <a:prstGeom prst="rect">
            <a:avLst/>
          </a:prstGeom>
          <a:noFill/>
          <a:ln w="9525">
            <a:noFill/>
            <a:miter lim="800000"/>
            <a:headEnd/>
            <a:tailEnd/>
          </a:ln>
        </p:spPr>
        <p:txBody>
          <a:bodyPr wrap="square">
            <a:spAutoFit/>
          </a:bodyPr>
          <a:lstStyle/>
          <a:p>
            <a:pPr marL="176213" indent="-176213" algn="just">
              <a:spcBef>
                <a:spcPts val="0"/>
              </a:spcBef>
              <a:defRPr/>
            </a:pPr>
            <a:r>
              <a:rPr lang="en-GB" sz="16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References</a:t>
            </a:r>
          </a:p>
          <a:p>
            <a:pPr marL="176213" indent="-176213">
              <a:spcBef>
                <a:spcPts val="0"/>
              </a:spcBef>
            </a:pPr>
            <a:endParaRPr lang="en-GB" sz="900" u="none" dirty="0" smtClean="0"/>
          </a:p>
          <a:p>
            <a:pPr marL="176213" indent="-176213">
              <a:spcBef>
                <a:spcPts val="0"/>
              </a:spcBef>
            </a:pPr>
            <a:r>
              <a:rPr lang="en-GB" sz="900" u="none" dirty="0" err="1" smtClean="0"/>
              <a:t>Aronica</a:t>
            </a:r>
            <a:r>
              <a:rPr lang="en-GB" sz="900" u="none" dirty="0" smtClean="0"/>
              <a:t>, G., Bates, P.D., </a:t>
            </a:r>
            <a:r>
              <a:rPr lang="en-GB" sz="900" u="none" dirty="0" err="1" smtClean="0"/>
              <a:t>Horritt</a:t>
            </a:r>
            <a:r>
              <a:rPr lang="en-GB" sz="900" u="none" dirty="0" smtClean="0"/>
              <a:t>, M.S., Assessing the uncertainty in distributed model predictions using observed binary pattern information within GLUE, </a:t>
            </a:r>
            <a:r>
              <a:rPr lang="en-GB" sz="900" u="none" dirty="0" err="1" smtClean="0"/>
              <a:t>Hydrol</a:t>
            </a:r>
            <a:r>
              <a:rPr lang="en-GB" sz="900" u="none" dirty="0" smtClean="0"/>
              <a:t>. Process. 16, 2001– 2016, 2002.</a:t>
            </a:r>
          </a:p>
          <a:p>
            <a:pPr marL="176213" indent="-176213">
              <a:spcBef>
                <a:spcPts val="0"/>
              </a:spcBef>
            </a:pPr>
            <a:r>
              <a:rPr lang="en-GB" sz="900" u="none" dirty="0" err="1" smtClean="0"/>
              <a:t>Beven</a:t>
            </a:r>
            <a:r>
              <a:rPr lang="en-GB" sz="900" u="none" dirty="0" smtClean="0"/>
              <a:t>, K.J., </a:t>
            </a:r>
            <a:r>
              <a:rPr lang="en-GB" sz="900" u="none" dirty="0" err="1" smtClean="0"/>
              <a:t>Binley</a:t>
            </a:r>
            <a:r>
              <a:rPr lang="en-GB" sz="900" u="none" dirty="0" smtClean="0"/>
              <a:t>, A.M., The future of distributed models: model calibration and uncertainty prediction. Hydrological Processes 6: 279–298, 1992.</a:t>
            </a:r>
          </a:p>
          <a:p>
            <a:pPr marL="176213" indent="-176213">
              <a:spcBef>
                <a:spcPts val="0"/>
              </a:spcBef>
            </a:pPr>
            <a:r>
              <a:rPr lang="en-GB" sz="900" u="none" dirty="0" err="1" smtClean="0"/>
              <a:t>Biondi</a:t>
            </a:r>
            <a:r>
              <a:rPr lang="en-GB" sz="900" u="none" dirty="0" smtClean="0"/>
              <a:t>, D., Versace, P., </a:t>
            </a:r>
            <a:r>
              <a:rPr lang="en-GB" sz="900" u="none" dirty="0" err="1" smtClean="0"/>
              <a:t>Sirangelo</a:t>
            </a:r>
            <a:r>
              <a:rPr lang="en-GB" sz="900" u="none" dirty="0" smtClean="0"/>
              <a:t>, B., Uncertainty assessment through a precipitation dependent hydrologic uncertainty processor: An application to a small catchment in southern Italy. J. </a:t>
            </a:r>
            <a:r>
              <a:rPr lang="en-GB" sz="900" u="none" dirty="0" err="1" smtClean="0"/>
              <a:t>Hydrol</a:t>
            </a:r>
            <a:r>
              <a:rPr lang="en-GB" sz="900" u="none" dirty="0" smtClean="0"/>
              <a:t>., doi:10.1016/j.jhydrol.2010.03.004, 2010.</a:t>
            </a:r>
          </a:p>
          <a:p>
            <a:pPr marL="176213" indent="-176213">
              <a:spcBef>
                <a:spcPts val="0"/>
              </a:spcBef>
            </a:pPr>
            <a:r>
              <a:rPr lang="it-IT" sz="900" u="none" dirty="0" smtClean="0"/>
              <a:t>Biondi, D., De Luca, D.L., A </a:t>
            </a:r>
            <a:r>
              <a:rPr lang="it-IT" sz="900" u="none" dirty="0" err="1" smtClean="0"/>
              <a:t>Bayesian</a:t>
            </a:r>
            <a:r>
              <a:rPr lang="it-IT" sz="900" u="none" dirty="0" smtClean="0"/>
              <a:t> </a:t>
            </a:r>
            <a:r>
              <a:rPr lang="it-IT" sz="900" u="none" dirty="0" err="1" smtClean="0"/>
              <a:t>approach</a:t>
            </a:r>
            <a:r>
              <a:rPr lang="it-IT" sz="900" u="none" dirty="0" smtClean="0"/>
              <a:t> </a:t>
            </a:r>
            <a:r>
              <a:rPr lang="it-IT" sz="900" u="none" dirty="0" err="1" smtClean="0"/>
              <a:t>for</a:t>
            </a:r>
            <a:r>
              <a:rPr lang="it-IT" sz="900" u="none" dirty="0" smtClean="0"/>
              <a:t> real-time </a:t>
            </a:r>
            <a:r>
              <a:rPr lang="it-IT" sz="900" u="none" dirty="0" err="1" smtClean="0"/>
              <a:t>flood</a:t>
            </a:r>
            <a:r>
              <a:rPr lang="it-IT" sz="900" u="none" dirty="0" smtClean="0"/>
              <a:t> </a:t>
            </a:r>
            <a:r>
              <a:rPr lang="it-IT" sz="900" u="none" dirty="0" err="1" smtClean="0"/>
              <a:t>forecasting</a:t>
            </a:r>
            <a:r>
              <a:rPr lang="en-GB" sz="900" u="none" dirty="0" smtClean="0"/>
              <a:t>, </a:t>
            </a:r>
            <a:r>
              <a:rPr lang="en-GB" sz="900" u="none" dirty="0" err="1" smtClean="0"/>
              <a:t>Atti</a:t>
            </a:r>
            <a:r>
              <a:rPr lang="en-GB" sz="900" u="none" dirty="0" smtClean="0"/>
              <a:t> del </a:t>
            </a:r>
            <a:r>
              <a:rPr lang="it-IT" sz="900" u="none" dirty="0" smtClean="0"/>
              <a:t>XXXII Convegno Nazionale di Idraulica e Costruzioni Idrauliche, Palermo, 14-17 settembre 2010.</a:t>
            </a:r>
          </a:p>
          <a:p>
            <a:pPr marL="176213" indent="-176213">
              <a:spcBef>
                <a:spcPts val="0"/>
              </a:spcBef>
            </a:pPr>
            <a:r>
              <a:rPr lang="en-GB" sz="900" u="none" dirty="0" err="1" smtClean="0"/>
              <a:t>Borga</a:t>
            </a:r>
            <a:r>
              <a:rPr lang="en-GB" sz="900" u="none" dirty="0" smtClean="0"/>
              <a:t>, M., </a:t>
            </a:r>
            <a:r>
              <a:rPr lang="en-GB" sz="900" u="none" dirty="0" err="1" smtClean="0"/>
              <a:t>Degli</a:t>
            </a:r>
            <a:r>
              <a:rPr lang="en-GB" sz="900" u="none" dirty="0" smtClean="0"/>
              <a:t> </a:t>
            </a:r>
            <a:r>
              <a:rPr lang="en-GB" sz="900" u="none" dirty="0" err="1" smtClean="0"/>
              <a:t>Esposti</a:t>
            </a:r>
            <a:r>
              <a:rPr lang="en-GB" sz="900" u="none" dirty="0" smtClean="0"/>
              <a:t>, S., </a:t>
            </a:r>
            <a:r>
              <a:rPr lang="en-GB" sz="900" u="none" dirty="0" err="1" smtClean="0"/>
              <a:t>Norbiato</a:t>
            </a:r>
            <a:r>
              <a:rPr lang="en-GB" sz="900" u="none" dirty="0" smtClean="0"/>
              <a:t>, D., Influence of errors in radar rainfall estimates on hydrological </a:t>
            </a:r>
            <a:r>
              <a:rPr lang="en-GB" sz="900" u="none" dirty="0" err="1" smtClean="0"/>
              <a:t>modeling</a:t>
            </a:r>
            <a:r>
              <a:rPr lang="en-GB" sz="900" u="none" dirty="0" smtClean="0"/>
              <a:t> prediction uncertainty, Water Resources, Research, 42, W08409, 2006.</a:t>
            </a:r>
          </a:p>
          <a:p>
            <a:pPr marL="176213" indent="-176213">
              <a:spcBef>
                <a:spcPts val="0"/>
              </a:spcBef>
            </a:pPr>
            <a:r>
              <a:rPr lang="en-GB" sz="900" u="none" dirty="0" smtClean="0"/>
              <a:t>Christensen, S., A synthetic groundwater modelling study of the accuracy of GLUE uncertainty intervals, Nordic Hydrology, 35, 45–59, 2003.</a:t>
            </a:r>
          </a:p>
          <a:p>
            <a:pPr marL="176213" indent="-176213">
              <a:spcBef>
                <a:spcPts val="0"/>
              </a:spcBef>
            </a:pPr>
            <a:r>
              <a:rPr lang="it-IT" sz="900" u="none" dirty="0" err="1" smtClean="0"/>
              <a:t>Franceschini</a:t>
            </a:r>
            <a:r>
              <a:rPr lang="it-IT" sz="900" u="none" dirty="0" smtClean="0"/>
              <a:t>, S., </a:t>
            </a:r>
            <a:r>
              <a:rPr lang="it-IT" sz="900" u="none" dirty="0" err="1" smtClean="0"/>
              <a:t>Marani</a:t>
            </a:r>
            <a:r>
              <a:rPr lang="it-IT" sz="900" u="none" dirty="0" smtClean="0"/>
              <a:t>, M., </a:t>
            </a:r>
            <a:r>
              <a:rPr lang="it-IT" sz="900" u="none" dirty="0" err="1" smtClean="0"/>
              <a:t>Assessing</a:t>
            </a:r>
            <a:r>
              <a:rPr lang="it-IT" sz="900" u="none" dirty="0" smtClean="0"/>
              <a:t> the </a:t>
            </a:r>
            <a:r>
              <a:rPr lang="it-IT" sz="900" u="none" dirty="0" err="1" smtClean="0"/>
              <a:t>uncertainty</a:t>
            </a:r>
            <a:r>
              <a:rPr lang="it-IT" sz="900" u="none" dirty="0" smtClean="0"/>
              <a:t> in </a:t>
            </a:r>
            <a:r>
              <a:rPr lang="it-IT" sz="900" u="none" dirty="0" err="1" smtClean="0"/>
              <a:t>hydrologic</a:t>
            </a:r>
            <a:r>
              <a:rPr lang="it-IT" sz="900" u="none" dirty="0" smtClean="0"/>
              <a:t> </a:t>
            </a:r>
            <a:r>
              <a:rPr lang="it-IT" sz="900" u="none" dirty="0" err="1" smtClean="0"/>
              <a:t>response</a:t>
            </a:r>
            <a:r>
              <a:rPr lang="it-IT" sz="900" u="none" dirty="0" smtClean="0"/>
              <a:t> </a:t>
            </a:r>
            <a:r>
              <a:rPr lang="it-IT" sz="900" u="none" dirty="0" err="1" smtClean="0"/>
              <a:t>evaluations</a:t>
            </a:r>
            <a:r>
              <a:rPr lang="it-IT" sz="900" u="none" dirty="0" smtClean="0"/>
              <a:t> via </a:t>
            </a:r>
            <a:r>
              <a:rPr lang="it-IT" sz="900" u="none" dirty="0" err="1" smtClean="0"/>
              <a:t>point-estimate</a:t>
            </a:r>
            <a:r>
              <a:rPr lang="it-IT" sz="900" u="none" dirty="0" smtClean="0"/>
              <a:t> </a:t>
            </a:r>
            <a:r>
              <a:rPr lang="it-IT" sz="900" u="none" dirty="0" err="1" smtClean="0"/>
              <a:t>methods</a:t>
            </a:r>
            <a:r>
              <a:rPr lang="en-GB" sz="900" u="none" dirty="0" smtClean="0"/>
              <a:t>, </a:t>
            </a:r>
            <a:r>
              <a:rPr lang="en-GB" sz="900" u="none" dirty="0" err="1" smtClean="0"/>
              <a:t>Atti</a:t>
            </a:r>
            <a:r>
              <a:rPr lang="en-GB" sz="900" u="none" dirty="0" smtClean="0"/>
              <a:t> del </a:t>
            </a:r>
            <a:r>
              <a:rPr lang="it-IT" sz="900" u="none" dirty="0" smtClean="0"/>
              <a:t>XXXII Convegno Nazionale di Idraulica e Costruzioni Idrauliche, Palermo, 14-17 settembre 2010.</a:t>
            </a:r>
          </a:p>
          <a:p>
            <a:pPr marL="176213" indent="-176213">
              <a:spcBef>
                <a:spcPts val="0"/>
              </a:spcBef>
            </a:pPr>
            <a:r>
              <a:rPr lang="en-GB" sz="900" u="none" dirty="0" err="1" smtClean="0"/>
              <a:t>Freni</a:t>
            </a:r>
            <a:r>
              <a:rPr lang="en-GB" sz="900" u="none" dirty="0" smtClean="0"/>
              <a:t>, G., </a:t>
            </a:r>
            <a:r>
              <a:rPr lang="en-GB" sz="900" u="none" dirty="0" err="1" smtClean="0"/>
              <a:t>Mannina</a:t>
            </a:r>
            <a:r>
              <a:rPr lang="en-GB" sz="900" u="none" dirty="0" smtClean="0"/>
              <a:t>, G., </a:t>
            </a:r>
            <a:r>
              <a:rPr lang="en-GB" sz="900" u="none" dirty="0" err="1" smtClean="0"/>
              <a:t>Viviani</a:t>
            </a:r>
            <a:r>
              <a:rPr lang="en-GB" sz="900" u="none" dirty="0" smtClean="0"/>
              <a:t>, G., Uncertainty assessment of an integrated urban drainage model, Journal of Hydrology, 373, 392–404, 2009.</a:t>
            </a:r>
          </a:p>
          <a:p>
            <a:pPr marL="176213" indent="-176213">
              <a:spcBef>
                <a:spcPts val="0"/>
              </a:spcBef>
            </a:pPr>
            <a:r>
              <a:rPr lang="en-GB" sz="900" u="none" dirty="0" err="1" smtClean="0"/>
              <a:t>Koutsoyiannis</a:t>
            </a:r>
            <a:r>
              <a:rPr lang="en-GB" sz="900" u="none" dirty="0" smtClean="0"/>
              <a:t>, D., A random walk on water, Hydrology and Earth System Sciences, 14, 585–601, 2010.</a:t>
            </a:r>
          </a:p>
          <a:p>
            <a:pPr marL="176213" indent="-176213">
              <a:spcBef>
                <a:spcPts val="0"/>
              </a:spcBef>
            </a:pPr>
            <a:r>
              <a:rPr lang="en-GB" sz="900" u="none" dirty="0" err="1" smtClean="0"/>
              <a:t>Koutsoyiannis</a:t>
            </a:r>
            <a:r>
              <a:rPr lang="en-GB" sz="900" u="none" dirty="0" smtClean="0"/>
              <a:t>, D., </a:t>
            </a:r>
            <a:r>
              <a:rPr lang="en-GB" sz="900" u="none" dirty="0" err="1" smtClean="0"/>
              <a:t>Makropoulos</a:t>
            </a:r>
            <a:r>
              <a:rPr lang="en-GB" sz="900" u="none" dirty="0" smtClean="0"/>
              <a:t>, C., </a:t>
            </a:r>
            <a:r>
              <a:rPr lang="en-GB" sz="900" u="none" dirty="0" err="1" smtClean="0"/>
              <a:t>Langousis</a:t>
            </a:r>
            <a:r>
              <a:rPr lang="en-GB" sz="900" u="none" dirty="0" smtClean="0"/>
              <a:t>, A., </a:t>
            </a:r>
            <a:r>
              <a:rPr lang="en-GB" sz="900" u="none" dirty="0" err="1" smtClean="0"/>
              <a:t>Baki</a:t>
            </a:r>
            <a:r>
              <a:rPr lang="en-GB" sz="900" u="none" dirty="0" smtClean="0"/>
              <a:t>, S., </a:t>
            </a:r>
            <a:r>
              <a:rPr lang="en-GB" sz="900" u="none" dirty="0" err="1" smtClean="0"/>
              <a:t>Efstratiadis</a:t>
            </a:r>
            <a:r>
              <a:rPr lang="en-GB" sz="900" u="none" dirty="0" smtClean="0"/>
              <a:t>, A., </a:t>
            </a:r>
            <a:r>
              <a:rPr lang="en-GB" sz="900" u="none" dirty="0" err="1" smtClean="0"/>
              <a:t>Christoﬁdes</a:t>
            </a:r>
            <a:r>
              <a:rPr lang="en-GB" sz="900" u="none" dirty="0" smtClean="0"/>
              <a:t>, A., </a:t>
            </a:r>
            <a:r>
              <a:rPr lang="en-GB" sz="900" u="none" dirty="0" err="1" smtClean="0"/>
              <a:t>Karavokiros</a:t>
            </a:r>
            <a:r>
              <a:rPr lang="en-GB" sz="900" u="none" dirty="0" smtClean="0"/>
              <a:t>, G., </a:t>
            </a:r>
            <a:r>
              <a:rPr lang="en-GB" sz="900" u="none" dirty="0" err="1" smtClean="0"/>
              <a:t>Mamassis</a:t>
            </a:r>
            <a:r>
              <a:rPr lang="en-GB" sz="900" u="none" dirty="0" smtClean="0"/>
              <a:t>, N., HESS Opinions: “Climate, hydrology, energy, water: recognizing uncertainty and seeking sustainability”, Hydrology and Earth System Sciences, 13, 247–257, 2009.</a:t>
            </a:r>
          </a:p>
          <a:p>
            <a:pPr marL="176213" indent="-176213">
              <a:spcBef>
                <a:spcPts val="0"/>
              </a:spcBef>
            </a:pPr>
            <a:r>
              <a:rPr lang="en-GB" sz="900" u="none" dirty="0" err="1" smtClean="0"/>
              <a:t>Krzysztofowicz</a:t>
            </a:r>
            <a:r>
              <a:rPr lang="en-GB" sz="900" u="none" dirty="0" smtClean="0"/>
              <a:t>, R., Bayesian system for probabilistic river stage forecasting, Journal of Hydrology, 268, 16–40, 2002.</a:t>
            </a:r>
          </a:p>
          <a:p>
            <a:pPr marL="176213" indent="-176213">
              <a:spcBef>
                <a:spcPts val="0"/>
              </a:spcBef>
            </a:pPr>
            <a:r>
              <a:rPr lang="en-GB" sz="900" u="none" dirty="0" err="1" smtClean="0"/>
              <a:t>Mantovan</a:t>
            </a:r>
            <a:r>
              <a:rPr lang="en-GB" sz="900" u="none" dirty="0" smtClean="0"/>
              <a:t> , P., </a:t>
            </a:r>
            <a:r>
              <a:rPr lang="en-GB" sz="900" u="none" dirty="0" err="1" smtClean="0"/>
              <a:t>Todini</a:t>
            </a:r>
            <a:r>
              <a:rPr lang="en-GB" sz="900" u="none" dirty="0" smtClean="0"/>
              <a:t>, E. , Hydrological Forecasting Uncertainty Assessment: Incoherence of the GLUE methodology. Journal of Hydrology, 330, 368–381, 2006.</a:t>
            </a:r>
          </a:p>
          <a:p>
            <a:pPr marL="176213" indent="-176213">
              <a:spcBef>
                <a:spcPts val="0"/>
              </a:spcBef>
            </a:pPr>
            <a:r>
              <a:rPr lang="en-GB" sz="900" u="none" dirty="0" err="1" smtClean="0"/>
              <a:t>Mantovan</a:t>
            </a:r>
            <a:r>
              <a:rPr lang="en-GB" sz="900" u="none" dirty="0" smtClean="0"/>
              <a:t>, P., </a:t>
            </a:r>
            <a:r>
              <a:rPr lang="en-GB" sz="900" u="none" dirty="0" err="1" smtClean="0"/>
              <a:t>Todini</a:t>
            </a:r>
            <a:r>
              <a:rPr lang="en-GB" sz="900" u="none" dirty="0" smtClean="0"/>
              <a:t>, E., Martina, M.L.V., Reply to comment by Keith </a:t>
            </a:r>
            <a:r>
              <a:rPr lang="en-GB" sz="900" u="none" dirty="0" err="1" smtClean="0"/>
              <a:t>Beven</a:t>
            </a:r>
            <a:r>
              <a:rPr lang="en-GB" sz="900" u="none" dirty="0" smtClean="0"/>
              <a:t>, Paul Smith and Jim Freer on “Hydrological forecasting uncertainty assessment: Incoherence of the GLUE methodology”, Journal of Hydrology, 338, 319-324, 2007.</a:t>
            </a:r>
          </a:p>
          <a:p>
            <a:pPr marL="176213" indent="-176213">
              <a:spcBef>
                <a:spcPts val="0"/>
              </a:spcBef>
            </a:pPr>
            <a:r>
              <a:rPr lang="en-GB" sz="900" u="none" dirty="0" err="1" smtClean="0"/>
              <a:t>Matott</a:t>
            </a:r>
            <a:r>
              <a:rPr lang="en-GB" sz="900" u="none" dirty="0" smtClean="0"/>
              <a:t>, L.S., </a:t>
            </a:r>
            <a:r>
              <a:rPr lang="en-GB" sz="900" u="none" dirty="0" err="1" smtClean="0"/>
              <a:t>Babendreier</a:t>
            </a:r>
            <a:r>
              <a:rPr lang="en-GB" sz="900" u="none" dirty="0" smtClean="0"/>
              <a:t>, J.E., </a:t>
            </a:r>
            <a:r>
              <a:rPr lang="en-GB" sz="900" u="none" dirty="0" err="1" smtClean="0"/>
              <a:t>Purucker</a:t>
            </a:r>
            <a:r>
              <a:rPr lang="en-GB" sz="900" u="none" dirty="0" smtClean="0"/>
              <a:t>, S.T., Evaluating uncertainty in integrated environmental models: A review of concepts and tools. Water Resources Research, 45, W06421, doi:10.1029/2008WR007301, 2009.</a:t>
            </a:r>
          </a:p>
          <a:p>
            <a:pPr marL="176213" indent="-176213">
              <a:spcBef>
                <a:spcPts val="0"/>
              </a:spcBef>
            </a:pPr>
            <a:r>
              <a:rPr lang="en-GB" sz="900" u="none" dirty="0" err="1" smtClean="0"/>
              <a:t>Montanari</a:t>
            </a:r>
            <a:r>
              <a:rPr lang="en-GB" sz="900" u="none" dirty="0" smtClean="0"/>
              <a:t>, A ., Large sample </a:t>
            </a:r>
            <a:r>
              <a:rPr lang="en-GB" sz="900" u="none" dirty="0" err="1" smtClean="0"/>
              <a:t>behaviors</a:t>
            </a:r>
            <a:r>
              <a:rPr lang="en-GB" sz="900" u="none" dirty="0" smtClean="0"/>
              <a:t> of the generalized likelihood uncertainty estimation (GLUE) in assessing the uncertainty of rainfall-runoff simulations. Water Resources Research, 41, W08406, doi:10.1029/2004WR003826, 2005.</a:t>
            </a:r>
          </a:p>
          <a:p>
            <a:pPr marL="176213" indent="-176213">
              <a:spcBef>
                <a:spcPts val="0"/>
              </a:spcBef>
            </a:pPr>
            <a:r>
              <a:rPr lang="en-GB" sz="900" u="none" dirty="0" err="1" smtClean="0"/>
              <a:t>Montanari</a:t>
            </a:r>
            <a:r>
              <a:rPr lang="en-GB" sz="900" u="none" dirty="0" smtClean="0"/>
              <a:t>, A., </a:t>
            </a:r>
            <a:r>
              <a:rPr lang="en-GB" sz="900" u="none" dirty="0" err="1" smtClean="0"/>
              <a:t>Brath</a:t>
            </a:r>
            <a:r>
              <a:rPr lang="en-GB" sz="900" u="none" dirty="0" smtClean="0"/>
              <a:t>, A., A </a:t>
            </a:r>
            <a:r>
              <a:rPr lang="en-GB" sz="900" u="none" dirty="0" err="1" smtClean="0"/>
              <a:t>stocastic</a:t>
            </a:r>
            <a:r>
              <a:rPr lang="en-GB" sz="900" u="none" dirty="0" smtClean="0"/>
              <a:t> approach for assessing the uncertainty of rainfall-runoff simulations. Water Resources Research, 40, W01106, doi:10.1029/2003WR002540, 2004.</a:t>
            </a:r>
          </a:p>
          <a:p>
            <a:pPr marL="176213" indent="-176213">
              <a:spcBef>
                <a:spcPts val="0"/>
              </a:spcBef>
            </a:pPr>
            <a:r>
              <a:rPr lang="en-GB" sz="900" u="none" dirty="0" err="1" smtClean="0"/>
              <a:t>Montanari</a:t>
            </a:r>
            <a:r>
              <a:rPr lang="en-GB" sz="900" u="none" dirty="0" smtClean="0"/>
              <a:t>, A., </a:t>
            </a:r>
            <a:r>
              <a:rPr lang="en-GB" sz="900" u="none" dirty="0" err="1" smtClean="0"/>
              <a:t>Grossi</a:t>
            </a:r>
            <a:r>
              <a:rPr lang="en-GB" sz="900" u="none" dirty="0" smtClean="0"/>
              <a:t>, G., Estimating the uncertainty of hydrological forecasts: A statistical approach. Water Resources Research, 44, W00B08, doi:10.1029/2008WR006897, 2008. </a:t>
            </a:r>
          </a:p>
          <a:p>
            <a:pPr marL="176213" indent="-176213">
              <a:spcBef>
                <a:spcPts val="0"/>
              </a:spcBef>
            </a:pPr>
            <a:r>
              <a:rPr lang="en-GB" sz="900" u="none" dirty="0" smtClean="0"/>
              <a:t>Tsai, C. W.,  </a:t>
            </a:r>
            <a:r>
              <a:rPr lang="en-GB" sz="900" u="none" dirty="0" err="1" smtClean="0"/>
              <a:t>Franceschini</a:t>
            </a:r>
            <a:r>
              <a:rPr lang="en-GB" sz="900" u="none" dirty="0" smtClean="0"/>
              <a:t>, S. Evaluation of probabilistic point estimate methods in uncertainty analysis for environmental engineering applications, Journal of Environmental Engineering, 131, 387-395, 2005.</a:t>
            </a:r>
          </a:p>
          <a:p>
            <a:pPr marL="176213" indent="-176213">
              <a:spcBef>
                <a:spcPts val="0"/>
              </a:spcBef>
            </a:pPr>
            <a:r>
              <a:rPr lang="en-GB" sz="900" u="none" dirty="0" err="1" smtClean="0"/>
              <a:t>Stedinger</a:t>
            </a:r>
            <a:r>
              <a:rPr lang="en-GB" sz="900" u="none" dirty="0" smtClean="0"/>
              <a:t>, J.R., Vogel, R.M., Lee, S.U., </a:t>
            </a:r>
            <a:r>
              <a:rPr lang="en-GB" sz="900" u="none" dirty="0" err="1" smtClean="0"/>
              <a:t>Batchelder</a:t>
            </a:r>
            <a:r>
              <a:rPr lang="en-GB" sz="900" u="none" dirty="0" smtClean="0"/>
              <a:t>, R., Appraisal of the generalized likelihood uncertainty estimation (GLUE) method. Water Resources Research, 44, W00B06, doi:10.1029/2008WR006822, 2008. </a:t>
            </a:r>
          </a:p>
          <a:p>
            <a:pPr marL="176213" indent="-176213">
              <a:spcBef>
                <a:spcPts val="0"/>
              </a:spcBef>
            </a:pPr>
            <a:r>
              <a:rPr lang="en-GB" sz="900" u="none" dirty="0" err="1" smtClean="0"/>
              <a:t>Zadeh</a:t>
            </a:r>
            <a:r>
              <a:rPr lang="en-GB" sz="900" u="none" dirty="0" smtClean="0"/>
              <a:t>, L.A., Toward a generalized theory of uncertainty (GTU)––an outline. Information Sciences, 172, 1–40, 2005.</a:t>
            </a:r>
          </a:p>
          <a:p>
            <a:pPr marL="176213" indent="-176213">
              <a:spcBef>
                <a:spcPts val="0"/>
              </a:spcBef>
            </a:pPr>
            <a:r>
              <a:rPr lang="en-GB" sz="900" u="none" dirty="0" err="1" smtClean="0"/>
              <a:t>Zellner</a:t>
            </a:r>
            <a:r>
              <a:rPr lang="en-GB" sz="900" u="none" dirty="0" smtClean="0"/>
              <a:t>, A., An introduction to Bayesian inference in econometrics, Wiley, 1971.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053400" y="1157288"/>
            <a:ext cx="3074881"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Acknowledgements</a:t>
            </a:r>
          </a:p>
        </p:txBody>
      </p:sp>
      <p:sp>
        <p:nvSpPr>
          <p:cNvPr id="4" name="Rettangolo 4"/>
          <p:cNvSpPr>
            <a:spLocks noChangeArrowheads="1"/>
          </p:cNvSpPr>
          <p:nvPr/>
        </p:nvSpPr>
        <p:spPr bwMode="auto">
          <a:xfrm>
            <a:off x="72008" y="1773971"/>
            <a:ext cx="8892480" cy="4247317"/>
          </a:xfrm>
          <a:prstGeom prst="rect">
            <a:avLst/>
          </a:prstGeom>
          <a:noFill/>
          <a:ln w="9525">
            <a:noFill/>
            <a:miter lim="800000"/>
            <a:headEnd/>
            <a:tailEnd/>
          </a:ln>
        </p:spPr>
        <p:txBody>
          <a:bodyPr wrap="square">
            <a:spAutoFit/>
          </a:bodyPr>
          <a:lstStyle/>
          <a:p>
            <a:pPr marL="627063" indent="-269875" algn="just">
              <a:defRPr/>
            </a:pPr>
            <a:r>
              <a:rPr lang="en-US" u="none" dirty="0" smtClean="0"/>
              <a:t>Special thanks are addressed to:</a:t>
            </a:r>
          </a:p>
          <a:p>
            <a:pPr marL="627063" indent="-269875" algn="just">
              <a:defRPr/>
            </a:pPr>
            <a:endParaRPr lang="en-US" u="none" dirty="0" smtClean="0"/>
          </a:p>
          <a:p>
            <a:pPr marL="627063" indent="-269875" algn="just">
              <a:buFont typeface="Arial" pitchFamily="34" charset="0"/>
              <a:buChar char="•"/>
              <a:defRPr/>
            </a:pPr>
            <a:r>
              <a:rPr lang="en-US" u="none" dirty="0" smtClean="0"/>
              <a:t>The organizers, and in particular Prof. Mario Santoro, for the invitation to deliver this talk.</a:t>
            </a:r>
          </a:p>
          <a:p>
            <a:pPr marL="627063" indent="-269875" algn="just">
              <a:buFont typeface="Arial" pitchFamily="34" charset="0"/>
              <a:buChar char="•"/>
              <a:defRPr/>
            </a:pPr>
            <a:endParaRPr lang="en-US" u="none" dirty="0" smtClean="0"/>
          </a:p>
          <a:p>
            <a:pPr marL="627063" indent="-269875" algn="just">
              <a:buFont typeface="Arial" pitchFamily="34" charset="0"/>
              <a:buChar char="•"/>
              <a:defRPr/>
            </a:pPr>
            <a:r>
              <a:rPr lang="en-US" u="none" dirty="0" err="1" smtClean="0"/>
              <a:t>Demetris</a:t>
            </a:r>
            <a:r>
              <a:rPr lang="en-US" u="none" dirty="0" smtClean="0"/>
              <a:t> </a:t>
            </a:r>
            <a:r>
              <a:rPr lang="en-US" u="none" dirty="0" err="1" smtClean="0"/>
              <a:t>Koutsoyiannis</a:t>
            </a:r>
            <a:r>
              <a:rPr lang="en-US" u="none" dirty="0" smtClean="0"/>
              <a:t> and </a:t>
            </a:r>
            <a:r>
              <a:rPr lang="en-US" u="none" dirty="0" err="1" smtClean="0"/>
              <a:t>Guenter</a:t>
            </a:r>
            <a:r>
              <a:rPr lang="en-US" u="none" dirty="0" smtClean="0"/>
              <a:t> </a:t>
            </a:r>
            <a:r>
              <a:rPr lang="en-US" u="none" dirty="0" err="1" smtClean="0"/>
              <a:t>Bloeschl</a:t>
            </a:r>
            <a:r>
              <a:rPr lang="en-US" u="none" dirty="0" smtClean="0"/>
              <a:t> for providing very useful advices, besides sincere friendship.</a:t>
            </a:r>
          </a:p>
          <a:p>
            <a:pPr marL="627063" indent="-269875" algn="just">
              <a:buFont typeface="Arial" pitchFamily="34" charset="0"/>
              <a:buChar char="•"/>
              <a:defRPr/>
            </a:pPr>
            <a:endParaRPr lang="en-US" u="none" dirty="0" smtClean="0"/>
          </a:p>
          <a:p>
            <a:pPr marL="627063" indent="-269875" algn="just">
              <a:buFont typeface="Arial" pitchFamily="34" charset="0"/>
              <a:buChar char="•"/>
              <a:defRPr/>
            </a:pPr>
            <a:r>
              <a:rPr lang="en-US" u="none" dirty="0" smtClean="0"/>
              <a:t>All the colleagues with whom I had the opportunity to discuss about uncertainty and hydrology in general.</a:t>
            </a:r>
          </a:p>
          <a:p>
            <a:pPr marL="627063" indent="-269875" algn="just">
              <a:buFont typeface="Arial" pitchFamily="34" charset="0"/>
              <a:buChar char="•"/>
              <a:defRPr/>
            </a:pPr>
            <a:endParaRPr lang="en-US" u="none" dirty="0" smtClean="0"/>
          </a:p>
          <a:p>
            <a:pPr marL="627063" indent="-269875" algn="just">
              <a:buFont typeface="Arial" pitchFamily="34" charset="0"/>
              <a:buChar char="•"/>
              <a:defRPr/>
            </a:pPr>
            <a:r>
              <a:rPr lang="en-US" u="none" dirty="0" smtClean="0"/>
              <a:t>The Italian hydrological and hydraulic engineering community for always providing scientific inspiration and support.</a:t>
            </a:r>
          </a:p>
          <a:p>
            <a:pPr marL="627063" indent="-269875" algn="just">
              <a:buFont typeface="Arial" pitchFamily="34" charset="0"/>
              <a:buChar char="•"/>
              <a:defRPr/>
            </a:pPr>
            <a:endParaRPr lang="en-US" u="none" dirty="0" smtClean="0"/>
          </a:p>
          <a:p>
            <a:pPr marL="627063" indent="-269875" algn="just">
              <a:buFont typeface="Arial" pitchFamily="34" charset="0"/>
              <a:buChar char="•"/>
              <a:defRPr/>
            </a:pPr>
            <a:r>
              <a:rPr lang="en-US" u="none" dirty="0" smtClean="0">
                <a:ln w="18415" cmpd="sng">
                  <a:solidFill>
                    <a:srgbClr val="FFFFFF"/>
                  </a:solidFill>
                  <a:prstDash val="solid"/>
                </a:ln>
                <a:solidFill>
                  <a:srgbClr val="FFFFFF"/>
                </a:solidFill>
                <a:effectLst>
                  <a:glow rad="63500">
                    <a:schemeClr val="accent2">
                      <a:satMod val="175000"/>
                      <a:alpha val="40000"/>
                    </a:schemeClr>
                  </a:glow>
                  <a:outerShdw blurRad="63500" dir="3600000" algn="tl" rotWithShape="0">
                    <a:srgbClr val="000000">
                      <a:alpha val="70000"/>
                    </a:srgbClr>
                  </a:outerShdw>
                  <a:reflection blurRad="6350" stA="60000" endA="900" endPos="58000" dir="5400000" sy="-100000" algn="bl" rotWithShape="0"/>
                </a:effectLst>
              </a:rPr>
              <a:t>ALL OF YOU FOR YOUR ATTENTION!</a:t>
            </a:r>
            <a:endParaRPr lang="en-US" b="1" u="none" dirty="0" smtClean="0">
              <a:ln w="12700">
                <a:solidFill>
                  <a:schemeClr val="tx2">
                    <a:satMod val="155000"/>
                  </a:schemeClr>
                </a:solidFill>
                <a:prstDash val="solid"/>
              </a:ln>
              <a:solidFill>
                <a:schemeClr val="bg2">
                  <a:tint val="85000"/>
                  <a:satMod val="155000"/>
                </a:schemeClr>
              </a:solidFill>
              <a:effectLst>
                <a:glow rad="63500">
                  <a:schemeClr val="accent2">
                    <a:satMod val="175000"/>
                    <a:alpha val="40000"/>
                  </a:schemeClr>
                </a:glow>
                <a:outerShdw blurRad="63500" dir="3600000" algn="tl" rotWithShape="0">
                  <a:srgbClr val="000000">
                    <a:alpha val="70000"/>
                  </a:srgbClr>
                </a:outerShdw>
                <a:reflection blurRad="6350" stA="60000" endA="900" endPos="58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9"/>
          <p:cNvSpPr>
            <a:spLocks noGrp="1" noChangeArrowheads="1"/>
          </p:cNvSpPr>
          <p:nvPr>
            <p:ph type="body" idx="1"/>
          </p:nvPr>
        </p:nvSpPr>
        <p:spPr bwMode="auto">
          <a:xfrm>
            <a:off x="214313" y="1196975"/>
            <a:ext cx="8401050" cy="503833"/>
          </a:xfrm>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defRPr/>
            </a:pPr>
            <a:r>
              <a:rPr lang="en-GB"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Premise: the problem is not new....</a:t>
            </a:r>
          </a:p>
        </p:txBody>
      </p:sp>
      <p:sp>
        <p:nvSpPr>
          <p:cNvPr id="10" name="Rectangle 19"/>
          <p:cNvSpPr txBox="1">
            <a:spLocks noChangeArrowheads="1"/>
          </p:cNvSpPr>
          <p:nvPr/>
        </p:nvSpPr>
        <p:spPr bwMode="auto">
          <a:xfrm>
            <a:off x="366713" y="1714488"/>
            <a:ext cx="8401050" cy="3663801"/>
          </a:xfrm>
          <a:prstGeom prst="rect">
            <a:avLst/>
          </a:prstGeom>
          <a:ln>
            <a:miter lim="800000"/>
            <a:headEnd/>
            <a:tailEnd/>
          </a:ln>
        </p:spPr>
        <p:txBody>
          <a:bodyPr vert="horz" wrap="square" lIns="91440" tIns="45720" rIns="91440" bIns="45720" numCol="1" anchor="t" anchorCtr="0" compatLnSpc="1">
            <a:prstTxWarp prst="textNoShape">
              <a:avLst/>
            </a:prstTxWarp>
          </a:bodyPr>
          <a:lstStyle/>
          <a:p>
            <a:pPr marL="176213" lvl="0" indent="-176213" algn="just">
              <a:spcBef>
                <a:spcPct val="20000"/>
              </a:spcBef>
              <a:buFont typeface="Arial" pitchFamily="34" charset="0"/>
              <a:buChar char="•"/>
              <a:tabLst>
                <a:tab pos="4935538" algn="l"/>
              </a:tabLst>
              <a:defRPr/>
            </a:pPr>
            <a:r>
              <a:rPr lang="en-GB" sz="1600" u="none" kern="0" dirty="0" smtClean="0">
                <a:latin typeface="+mj-lt"/>
              </a:rPr>
              <a:t>“</a:t>
            </a:r>
            <a:r>
              <a:rPr lang="en-GB" sz="1600" i="1" u="none" kern="0" dirty="0" smtClean="0">
                <a:latin typeface="+mj-lt"/>
              </a:rPr>
              <a:t>It seems to me that the condition of confidence or otherwise forms a very important part of the prediction, and ought to find expression</a:t>
            </a:r>
            <a:r>
              <a:rPr lang="en-GB" sz="1600" u="none" kern="0" dirty="0" smtClean="0">
                <a:latin typeface="+mj-lt"/>
              </a:rPr>
              <a:t>”.</a:t>
            </a:r>
          </a:p>
          <a:p>
            <a:pPr marL="176213" lvl="0" indent="-176213" algn="just">
              <a:spcBef>
                <a:spcPct val="20000"/>
              </a:spcBef>
              <a:tabLst>
                <a:tab pos="4935538" algn="l"/>
              </a:tabLst>
              <a:defRPr/>
            </a:pPr>
            <a:r>
              <a:rPr lang="en-GB" sz="1600" u="none" kern="0" dirty="0" smtClean="0">
                <a:latin typeface="+mj-lt"/>
              </a:rPr>
              <a:t>	W.E. Cooke, weather forecaster in Australia, 1905</a:t>
            </a:r>
            <a:endParaRPr lang="it-IT" sz="1600" u="none" kern="0" dirty="0" smtClean="0">
              <a:latin typeface="+mj-lt"/>
            </a:endParaRPr>
          </a:p>
          <a:p>
            <a:pPr marL="176213" lvl="0" indent="-176213" algn="just">
              <a:spcBef>
                <a:spcPct val="20000"/>
              </a:spcBef>
              <a:buFont typeface="Arial" pitchFamily="34" charset="0"/>
              <a:buChar char="•"/>
              <a:defRPr/>
            </a:pPr>
            <a:endParaRPr lang="it-IT" sz="1600" u="none" kern="0" dirty="0" smtClean="0">
              <a:latin typeface="+mj-lt"/>
            </a:endParaRPr>
          </a:p>
          <a:p>
            <a:pPr marL="176213" lvl="0" indent="-176213" algn="just">
              <a:spcBef>
                <a:spcPct val="20000"/>
              </a:spcBef>
              <a:buFont typeface="Arial" pitchFamily="34" charset="0"/>
              <a:buChar char="•"/>
              <a:defRPr/>
            </a:pPr>
            <a:r>
              <a:rPr lang="it-IT" sz="1600" u="none" kern="0" dirty="0" err="1" smtClean="0">
                <a:latin typeface="+mj-lt"/>
              </a:rPr>
              <a:t>Hydraulic</a:t>
            </a:r>
            <a:r>
              <a:rPr lang="it-IT" sz="1600" u="none" kern="0" dirty="0" smtClean="0">
                <a:latin typeface="+mj-lt"/>
              </a:rPr>
              <a:t> </a:t>
            </a:r>
            <a:r>
              <a:rPr lang="it-IT" sz="1600" u="none" kern="0" dirty="0" err="1" smtClean="0">
                <a:latin typeface="+mj-lt"/>
              </a:rPr>
              <a:t>Engineers</a:t>
            </a:r>
            <a:r>
              <a:rPr lang="it-IT" sz="1600" u="none" kern="0" dirty="0" smtClean="0">
                <a:latin typeface="+mj-lt"/>
              </a:rPr>
              <a:t> (</a:t>
            </a:r>
            <a:r>
              <a:rPr lang="it-IT" sz="1600" u="none" kern="0" dirty="0" err="1" smtClean="0">
                <a:latin typeface="+mj-lt"/>
              </a:rPr>
              <a:t>fathers</a:t>
            </a:r>
            <a:r>
              <a:rPr lang="it-IT" sz="1600" u="none" kern="0" dirty="0" smtClean="0">
                <a:latin typeface="+mj-lt"/>
              </a:rPr>
              <a:t> </a:t>
            </a:r>
            <a:r>
              <a:rPr lang="it-IT" sz="1600" u="none" kern="0" dirty="0" err="1" smtClean="0">
                <a:latin typeface="+mj-lt"/>
              </a:rPr>
              <a:t>of</a:t>
            </a:r>
            <a:r>
              <a:rPr lang="it-IT" sz="1600" u="none" kern="0" dirty="0" smtClean="0">
                <a:latin typeface="+mj-lt"/>
              </a:rPr>
              <a:t> </a:t>
            </a:r>
            <a:r>
              <a:rPr lang="it-IT" sz="1600" u="none" kern="0" dirty="0" err="1" smtClean="0">
                <a:latin typeface="+mj-lt"/>
              </a:rPr>
              <a:t>hydrology</a:t>
            </a:r>
            <a:r>
              <a:rPr lang="it-IT" sz="1600" u="none" kern="0" dirty="0" smtClean="0">
                <a:latin typeface="+mj-lt"/>
              </a:rPr>
              <a:t>) </a:t>
            </a:r>
            <a:r>
              <a:rPr lang="it-IT" sz="1600" u="none" kern="0" dirty="0" err="1" smtClean="0">
                <a:latin typeface="+mj-lt"/>
              </a:rPr>
              <a:t>have</a:t>
            </a:r>
            <a:r>
              <a:rPr lang="it-IT" sz="1600" u="none" kern="0" dirty="0" smtClean="0">
                <a:latin typeface="+mj-lt"/>
              </a:rPr>
              <a:t> </a:t>
            </a:r>
            <a:r>
              <a:rPr lang="it-IT" sz="1600" u="none" kern="0" dirty="0" err="1" smtClean="0">
                <a:latin typeface="+mj-lt"/>
              </a:rPr>
              <a:t>been</a:t>
            </a:r>
            <a:r>
              <a:rPr lang="it-IT" sz="1600" u="none" kern="0" dirty="0" smtClean="0">
                <a:latin typeface="+mj-lt"/>
              </a:rPr>
              <a:t> </a:t>
            </a:r>
            <a:r>
              <a:rPr lang="it-IT" sz="1600" u="none" kern="0" dirty="0" err="1" smtClean="0">
                <a:latin typeface="+mj-lt"/>
              </a:rPr>
              <a:t>always</a:t>
            </a:r>
            <a:r>
              <a:rPr lang="it-IT" sz="1600" u="none" kern="0" dirty="0" smtClean="0">
                <a:latin typeface="+mj-lt"/>
              </a:rPr>
              <a:t> </a:t>
            </a:r>
            <a:r>
              <a:rPr lang="it-IT" sz="1600" u="none" kern="0" dirty="0" err="1" smtClean="0">
                <a:latin typeface="+mj-lt"/>
              </a:rPr>
              <a:t>well</a:t>
            </a:r>
            <a:r>
              <a:rPr lang="it-IT" sz="1600" u="none" kern="0" dirty="0" smtClean="0">
                <a:latin typeface="+mj-lt"/>
              </a:rPr>
              <a:t> </a:t>
            </a:r>
            <a:r>
              <a:rPr lang="it-IT" sz="1600" u="none" kern="0" dirty="0" err="1" smtClean="0">
                <a:latin typeface="+mj-lt"/>
              </a:rPr>
              <a:t>aware</a:t>
            </a:r>
            <a:r>
              <a:rPr lang="it-IT" sz="1600" u="none" kern="0" dirty="0" smtClean="0">
                <a:latin typeface="+mj-lt"/>
              </a:rPr>
              <a:t> </a:t>
            </a:r>
            <a:r>
              <a:rPr lang="it-IT" sz="1600" u="none" kern="0" dirty="0" err="1" smtClean="0">
                <a:latin typeface="+mj-lt"/>
              </a:rPr>
              <a:t>of</a:t>
            </a:r>
            <a:r>
              <a:rPr lang="it-IT" sz="1600" u="none" kern="0" dirty="0" smtClean="0">
                <a:latin typeface="+mj-lt"/>
              </a:rPr>
              <a:t> </a:t>
            </a:r>
            <a:r>
              <a:rPr lang="it-IT" sz="1600" u="none" kern="0" dirty="0" err="1" smtClean="0">
                <a:latin typeface="+mj-lt"/>
              </a:rPr>
              <a:t>uncertainty</a:t>
            </a:r>
            <a:r>
              <a:rPr lang="it-IT" sz="1600" u="none" kern="0" dirty="0" smtClean="0">
                <a:latin typeface="+mj-lt"/>
              </a:rPr>
              <a:t>.</a:t>
            </a:r>
          </a:p>
          <a:p>
            <a:pPr marL="176213" lvl="0" indent="-176213" algn="just">
              <a:spcBef>
                <a:spcPct val="20000"/>
              </a:spcBef>
              <a:buFont typeface="Arial" pitchFamily="34" charset="0"/>
              <a:buChar char="•"/>
              <a:defRPr/>
            </a:pPr>
            <a:endParaRPr lang="it-IT" sz="1600" u="none" kern="0" dirty="0" smtClean="0">
              <a:latin typeface="+mj-lt"/>
            </a:endParaRPr>
          </a:p>
          <a:p>
            <a:pPr marL="176213" lvl="0" indent="-176213" algn="just">
              <a:spcBef>
                <a:spcPct val="20000"/>
              </a:spcBef>
              <a:buFont typeface="Arial" pitchFamily="34" charset="0"/>
              <a:buChar char="•"/>
              <a:defRPr/>
            </a:pPr>
            <a:r>
              <a:rPr lang="it-IT" sz="1600" u="none" kern="0" dirty="0" err="1" smtClean="0">
                <a:latin typeface="+mj-lt"/>
              </a:rPr>
              <a:t>Allowance</a:t>
            </a:r>
            <a:r>
              <a:rPr lang="it-IT" sz="1600" u="none" kern="0" dirty="0" smtClean="0">
                <a:latin typeface="+mj-lt"/>
              </a:rPr>
              <a:t> </a:t>
            </a:r>
            <a:r>
              <a:rPr lang="it-IT" sz="1600" u="none" kern="0" dirty="0" err="1" smtClean="0">
                <a:latin typeface="+mj-lt"/>
              </a:rPr>
              <a:t>for</a:t>
            </a:r>
            <a:r>
              <a:rPr lang="it-IT" sz="1600" u="none" kern="0" dirty="0" smtClean="0">
                <a:latin typeface="+mj-lt"/>
              </a:rPr>
              <a:t> </a:t>
            </a:r>
            <a:r>
              <a:rPr lang="it-IT" sz="1600" u="none" kern="0" dirty="0" err="1" smtClean="0">
                <a:latin typeface="+mj-lt"/>
              </a:rPr>
              <a:t>freeboards</a:t>
            </a:r>
            <a:r>
              <a:rPr lang="it-IT" sz="1600" u="none" kern="0" dirty="0" smtClean="0">
                <a:latin typeface="+mj-lt"/>
              </a:rPr>
              <a:t> (</a:t>
            </a:r>
            <a:r>
              <a:rPr lang="it-IT" sz="1600" u="none" kern="0" dirty="0" err="1" smtClean="0">
                <a:latin typeface="+mj-lt"/>
              </a:rPr>
              <a:t>safety</a:t>
            </a:r>
            <a:r>
              <a:rPr lang="it-IT" sz="1600" u="none" kern="0" dirty="0" smtClean="0">
                <a:latin typeface="+mj-lt"/>
              </a:rPr>
              <a:t> </a:t>
            </a:r>
            <a:r>
              <a:rPr lang="it-IT" sz="1600" u="none" kern="0" dirty="0" err="1" smtClean="0">
                <a:latin typeface="+mj-lt"/>
              </a:rPr>
              <a:t>factors</a:t>
            </a:r>
            <a:r>
              <a:rPr lang="it-IT" sz="1600" u="none" kern="0" dirty="0" smtClean="0">
                <a:latin typeface="+mj-lt"/>
              </a:rPr>
              <a:t>) </a:t>
            </a:r>
            <a:r>
              <a:rPr lang="it-IT" sz="1600" u="none" kern="0" dirty="0" err="1" smtClean="0">
                <a:latin typeface="+mj-lt"/>
              </a:rPr>
              <a:t>was</a:t>
            </a:r>
            <a:r>
              <a:rPr lang="it-IT" sz="1600" u="none" kern="0" dirty="0" smtClean="0">
                <a:latin typeface="+mj-lt"/>
              </a:rPr>
              <a:t> </a:t>
            </a:r>
            <a:r>
              <a:rPr lang="it-IT" sz="1600" u="none" kern="0" dirty="0" err="1" smtClean="0">
                <a:latin typeface="+mj-lt"/>
              </a:rPr>
              <a:t>always</a:t>
            </a:r>
            <a:r>
              <a:rPr lang="it-IT" sz="1600" u="none" kern="0" dirty="0" smtClean="0">
                <a:latin typeface="+mj-lt"/>
              </a:rPr>
              <a:t> </a:t>
            </a:r>
            <a:r>
              <a:rPr lang="it-IT" sz="1600" u="none" kern="0" dirty="0" err="1" smtClean="0">
                <a:latin typeface="+mj-lt"/>
              </a:rPr>
              <a:t>used</a:t>
            </a:r>
            <a:r>
              <a:rPr lang="it-IT" sz="1600" u="none" kern="0" dirty="0" smtClean="0">
                <a:latin typeface="+mj-lt"/>
              </a:rPr>
              <a:t> </a:t>
            </a:r>
            <a:r>
              <a:rPr lang="it-IT" sz="1600" u="none" kern="0" dirty="0" err="1" smtClean="0">
                <a:latin typeface="+mj-lt"/>
              </a:rPr>
              <a:t>to</a:t>
            </a:r>
            <a:r>
              <a:rPr lang="it-IT" sz="1600" u="none" kern="0" dirty="0" smtClean="0">
                <a:latin typeface="+mj-lt"/>
              </a:rPr>
              <a:t> account </a:t>
            </a:r>
            <a:r>
              <a:rPr lang="it-IT" sz="1600" u="none" kern="0" dirty="0" err="1" smtClean="0">
                <a:latin typeface="+mj-lt"/>
              </a:rPr>
              <a:t>for</a:t>
            </a:r>
            <a:r>
              <a:rPr lang="it-IT" sz="1600" u="none" kern="0" dirty="0" smtClean="0">
                <a:latin typeface="+mj-lt"/>
              </a:rPr>
              <a:t> </a:t>
            </a:r>
            <a:r>
              <a:rPr lang="it-IT" sz="1600" u="none" kern="0" dirty="0" err="1" smtClean="0">
                <a:latin typeface="+mj-lt"/>
              </a:rPr>
              <a:t>uncertainty</a:t>
            </a:r>
            <a:r>
              <a:rPr lang="it-IT" sz="1600" u="none" kern="0" dirty="0" smtClean="0">
                <a:latin typeface="+mj-lt"/>
              </a:rPr>
              <a:t> in </a:t>
            </a:r>
            <a:r>
              <a:rPr lang="it-IT" sz="1600" u="none" kern="0" dirty="0" err="1" smtClean="0">
                <a:latin typeface="+mj-lt"/>
              </a:rPr>
              <a:t>hydraulic</a:t>
            </a:r>
            <a:r>
              <a:rPr lang="it-IT" sz="1600" u="none" kern="0" dirty="0" smtClean="0">
                <a:latin typeface="+mj-lt"/>
              </a:rPr>
              <a:t> </a:t>
            </a:r>
            <a:r>
              <a:rPr lang="it-IT" sz="1600" u="none" kern="0" dirty="0" err="1" smtClean="0">
                <a:latin typeface="+mj-lt"/>
              </a:rPr>
              <a:t>engineering</a:t>
            </a:r>
            <a:r>
              <a:rPr lang="it-IT" sz="1600" u="none" kern="0" dirty="0" smtClean="0">
                <a:latin typeface="+mj-lt"/>
              </a:rPr>
              <a:t> design.</a:t>
            </a:r>
          </a:p>
          <a:p>
            <a:pPr marL="176213" lvl="0" indent="-176213" algn="just">
              <a:spcBef>
                <a:spcPct val="20000"/>
              </a:spcBef>
              <a:buFont typeface="Arial" pitchFamily="34" charset="0"/>
              <a:buChar char="•"/>
              <a:defRPr/>
            </a:pPr>
            <a:endParaRPr lang="it-IT" sz="1600" u="none" kern="0" dirty="0" smtClean="0">
              <a:latin typeface="+mj-lt"/>
            </a:endParaRPr>
          </a:p>
          <a:p>
            <a:pPr marL="176213" lvl="0" indent="-176213" algn="just">
              <a:spcBef>
                <a:spcPct val="20000"/>
              </a:spcBef>
              <a:buFont typeface="Arial" pitchFamily="34" charset="0"/>
              <a:buChar char="•"/>
              <a:defRPr/>
            </a:pPr>
            <a:r>
              <a:rPr lang="it-IT" sz="1600" u="none" kern="0" dirty="0" smtClean="0">
                <a:latin typeface="+mj-lt"/>
              </a:rPr>
              <a:t>Expert </a:t>
            </a:r>
            <a:r>
              <a:rPr lang="it-IT" sz="1600" u="none" kern="0" dirty="0" err="1" smtClean="0">
                <a:latin typeface="+mj-lt"/>
              </a:rPr>
              <a:t>judgement</a:t>
            </a:r>
            <a:r>
              <a:rPr lang="it-IT" sz="1600" u="none" kern="0" dirty="0" smtClean="0">
                <a:latin typeface="+mj-lt"/>
              </a:rPr>
              <a:t> </a:t>
            </a:r>
            <a:r>
              <a:rPr lang="it-IT" sz="1600" u="none" kern="0" dirty="0" err="1" smtClean="0">
                <a:latin typeface="+mj-lt"/>
              </a:rPr>
              <a:t>has</a:t>
            </a:r>
            <a:r>
              <a:rPr lang="it-IT" sz="1600" u="none" kern="0" dirty="0" smtClean="0">
                <a:latin typeface="+mj-lt"/>
              </a:rPr>
              <a:t> </a:t>
            </a:r>
            <a:r>
              <a:rPr lang="it-IT" sz="1600" u="none" kern="0" dirty="0" err="1" smtClean="0">
                <a:latin typeface="+mj-lt"/>
              </a:rPr>
              <a:t>been</a:t>
            </a:r>
            <a:r>
              <a:rPr lang="it-IT" sz="1600" u="none" kern="0" dirty="0" smtClean="0">
                <a:latin typeface="+mj-lt"/>
              </a:rPr>
              <a:t> the </a:t>
            </a:r>
            <a:r>
              <a:rPr lang="it-IT" sz="1600" u="none" kern="0" dirty="0" err="1" smtClean="0">
                <a:latin typeface="+mj-lt"/>
              </a:rPr>
              <a:t>main</a:t>
            </a:r>
            <a:r>
              <a:rPr lang="it-IT" sz="1600" u="none" kern="0" dirty="0" smtClean="0">
                <a:latin typeface="+mj-lt"/>
              </a:rPr>
              <a:t> </a:t>
            </a:r>
            <a:r>
              <a:rPr lang="it-IT" sz="1600" u="none" kern="0" dirty="0" err="1" smtClean="0">
                <a:latin typeface="+mj-lt"/>
              </a:rPr>
              <a:t>basis</a:t>
            </a:r>
            <a:r>
              <a:rPr lang="it-IT" sz="1600" u="none" kern="0" dirty="0" smtClean="0">
                <a:latin typeface="+mj-lt"/>
              </a:rPr>
              <a:t> </a:t>
            </a:r>
            <a:r>
              <a:rPr lang="it-IT" sz="1600" u="none" kern="0" dirty="0" err="1" smtClean="0">
                <a:latin typeface="+mj-lt"/>
              </a:rPr>
              <a:t>for</a:t>
            </a:r>
            <a:r>
              <a:rPr lang="it-IT" sz="1600" u="none" kern="0" dirty="0" smtClean="0">
                <a:latin typeface="+mj-lt"/>
              </a:rPr>
              <a:t> </a:t>
            </a:r>
            <a:r>
              <a:rPr lang="it-IT" sz="1600" u="none" kern="0" dirty="0" err="1" smtClean="0">
                <a:latin typeface="+mj-lt"/>
              </a:rPr>
              <a:t>hydrological</a:t>
            </a:r>
            <a:r>
              <a:rPr lang="it-IT" sz="1600" u="none" kern="0" dirty="0" smtClean="0">
                <a:latin typeface="+mj-lt"/>
              </a:rPr>
              <a:t> </a:t>
            </a:r>
          </a:p>
          <a:p>
            <a:pPr marL="176213" lvl="0" indent="-176213" algn="just">
              <a:spcBef>
                <a:spcPct val="20000"/>
              </a:spcBef>
              <a:defRPr/>
            </a:pPr>
            <a:r>
              <a:rPr lang="it-IT" sz="1600" u="none" kern="0" dirty="0" smtClean="0">
                <a:latin typeface="+mj-lt"/>
              </a:rPr>
              <a:t>	</a:t>
            </a:r>
            <a:r>
              <a:rPr lang="it-IT" sz="1600" u="none" kern="0" dirty="0" err="1" smtClean="0">
                <a:latin typeface="+mj-lt"/>
              </a:rPr>
              <a:t>uncertainty</a:t>
            </a:r>
            <a:r>
              <a:rPr lang="it-IT" sz="1600" u="none" kern="0" dirty="0" smtClean="0">
                <a:latin typeface="+mj-lt"/>
              </a:rPr>
              <a:t> </a:t>
            </a:r>
            <a:r>
              <a:rPr lang="it-IT" sz="1600" u="none" kern="0" dirty="0" err="1" smtClean="0">
                <a:latin typeface="+mj-lt"/>
              </a:rPr>
              <a:t>assessment</a:t>
            </a:r>
            <a:r>
              <a:rPr lang="it-IT" sz="1600" u="none" kern="0" dirty="0" smtClean="0">
                <a:latin typeface="+mj-lt"/>
              </a:rPr>
              <a:t> in the </a:t>
            </a:r>
            <a:r>
              <a:rPr lang="it-IT" sz="1600" u="none" kern="0" dirty="0" err="1" smtClean="0">
                <a:latin typeface="+mj-lt"/>
              </a:rPr>
              <a:t>past</a:t>
            </a:r>
            <a:r>
              <a:rPr lang="it-IT" sz="1600" u="none" kern="0" dirty="0" smtClean="0">
                <a:latin typeface="+mj-lt"/>
              </a:rPr>
              <a:t> and </a:t>
            </a:r>
            <a:r>
              <a:rPr lang="it-IT" sz="1600" u="none" kern="0" dirty="0" err="1" smtClean="0">
                <a:latin typeface="+mj-lt"/>
              </a:rPr>
              <a:t>will</a:t>
            </a:r>
            <a:r>
              <a:rPr lang="it-IT" sz="1600" u="none" kern="0" dirty="0" smtClean="0">
                <a:latin typeface="+mj-lt"/>
              </a:rPr>
              <a:t> </a:t>
            </a:r>
            <a:r>
              <a:rPr lang="it-IT" sz="1600" u="none" kern="0" dirty="0" err="1" smtClean="0">
                <a:latin typeface="+mj-lt"/>
              </a:rPr>
              <a:t>remain</a:t>
            </a:r>
            <a:r>
              <a:rPr lang="it-IT" sz="1600" u="none" kern="0" dirty="0" smtClean="0">
                <a:latin typeface="+mj-lt"/>
              </a:rPr>
              <a:t> </a:t>
            </a:r>
            <a:r>
              <a:rPr lang="it-IT" sz="1600" u="none" kern="0" dirty="0" err="1" smtClean="0">
                <a:latin typeface="+mj-lt"/>
              </a:rPr>
              <a:t>an</a:t>
            </a:r>
            <a:r>
              <a:rPr lang="it-IT" sz="1600" u="none" kern="0" dirty="0" smtClean="0">
                <a:latin typeface="+mj-lt"/>
              </a:rPr>
              <a:t> </a:t>
            </a:r>
          </a:p>
          <a:p>
            <a:pPr marL="176213" lvl="0" indent="-176213" algn="just">
              <a:spcBef>
                <a:spcPct val="20000"/>
              </a:spcBef>
              <a:defRPr/>
            </a:pPr>
            <a:r>
              <a:rPr lang="it-IT" sz="1600" u="none" kern="0" dirty="0" smtClean="0">
                <a:latin typeface="+mj-lt"/>
              </a:rPr>
              <a:t>	</a:t>
            </a:r>
            <a:r>
              <a:rPr lang="it-IT" sz="1600" u="none" kern="0" dirty="0" err="1" smtClean="0">
                <a:latin typeface="+mj-lt"/>
              </a:rPr>
              <a:t>essential</a:t>
            </a:r>
            <a:r>
              <a:rPr lang="it-IT" sz="1600" u="none" kern="0" dirty="0" smtClean="0">
                <a:latin typeface="+mj-lt"/>
              </a:rPr>
              <a:t> </a:t>
            </a:r>
            <a:r>
              <a:rPr lang="it-IT" sz="1600" u="none" kern="0" dirty="0" err="1" smtClean="0">
                <a:latin typeface="+mj-lt"/>
              </a:rPr>
              <a:t>ingredient</a:t>
            </a:r>
            <a:r>
              <a:rPr lang="it-IT" sz="1600" u="none" kern="0" dirty="0" smtClean="0">
                <a:latin typeface="+mj-lt"/>
              </a:rPr>
              <a:t> in the future.</a:t>
            </a:r>
          </a:p>
          <a:p>
            <a:pPr marL="176213" lvl="0" indent="-176213" algn="just">
              <a:spcBef>
                <a:spcPct val="20000"/>
              </a:spcBef>
              <a:defRPr/>
            </a:pPr>
            <a:endParaRPr lang="it-IT" sz="1600" u="none" kern="0" dirty="0" smtClean="0">
              <a:latin typeface="+mj-lt"/>
            </a:endParaRPr>
          </a:p>
          <a:p>
            <a:pPr marL="176213" lvl="0" indent="-176213" algn="just">
              <a:spcBef>
                <a:spcPct val="20000"/>
              </a:spcBef>
              <a:buFont typeface="Arial" pitchFamily="34" charset="0"/>
              <a:buChar char="•"/>
              <a:defRPr/>
            </a:pPr>
            <a:r>
              <a:rPr lang="it-IT" sz="1600" u="none" kern="0" dirty="0" err="1" smtClean="0">
                <a:latin typeface="+mj-lt"/>
              </a:rPr>
              <a:t>Uncertainty</a:t>
            </a:r>
            <a:r>
              <a:rPr lang="it-IT" sz="1600" u="none" kern="0" dirty="0" smtClean="0">
                <a:latin typeface="+mj-lt"/>
              </a:rPr>
              <a:t> in </a:t>
            </a:r>
            <a:r>
              <a:rPr lang="it-IT" sz="1600" u="none" kern="0" dirty="0" err="1" smtClean="0">
                <a:latin typeface="+mj-lt"/>
              </a:rPr>
              <a:t>hydrology</a:t>
            </a:r>
            <a:r>
              <a:rPr lang="it-IT" sz="1600" u="none" kern="0" dirty="0" smtClean="0">
                <a:latin typeface="+mj-lt"/>
              </a:rPr>
              <a:t> </a:t>
            </a:r>
            <a:r>
              <a:rPr lang="it-IT" sz="1600" u="none" kern="0" dirty="0" err="1" smtClean="0">
                <a:latin typeface="+mj-lt"/>
              </a:rPr>
              <a:t>will</a:t>
            </a:r>
            <a:r>
              <a:rPr lang="it-IT" sz="1600" u="none" kern="0" dirty="0" smtClean="0">
                <a:latin typeface="+mj-lt"/>
              </a:rPr>
              <a:t> </a:t>
            </a:r>
            <a:r>
              <a:rPr lang="it-IT" sz="1600" u="none" kern="0" dirty="0" err="1" smtClean="0">
                <a:latin typeface="+mj-lt"/>
              </a:rPr>
              <a:t>never</a:t>
            </a:r>
            <a:r>
              <a:rPr lang="it-IT" sz="1600" u="none" kern="0" dirty="0" smtClean="0">
                <a:latin typeface="+mj-lt"/>
              </a:rPr>
              <a:t> </a:t>
            </a:r>
            <a:r>
              <a:rPr lang="it-IT" sz="1600" u="none" kern="0" dirty="0" err="1" smtClean="0">
                <a:latin typeface="+mj-lt"/>
              </a:rPr>
              <a:t>be</a:t>
            </a:r>
            <a:r>
              <a:rPr lang="it-IT" sz="1600" u="none" kern="0" dirty="0" smtClean="0">
                <a:latin typeface="+mj-lt"/>
              </a:rPr>
              <a:t> </a:t>
            </a:r>
            <a:r>
              <a:rPr lang="it-IT" sz="1600" u="none" kern="0" dirty="0" err="1" smtClean="0">
                <a:latin typeface="+mj-lt"/>
              </a:rPr>
              <a:t>eliminated</a:t>
            </a:r>
            <a:endParaRPr lang="it-IT" sz="1600" u="none" kern="0" dirty="0" smtClean="0">
              <a:latin typeface="+mj-lt"/>
            </a:endParaRPr>
          </a:p>
          <a:p>
            <a:pPr marL="176213" lvl="0" indent="-176213" algn="just">
              <a:spcBef>
                <a:spcPct val="20000"/>
              </a:spcBef>
              <a:defRPr/>
            </a:pPr>
            <a:r>
              <a:rPr lang="it-IT" sz="1600" u="none" kern="0" dirty="0" smtClean="0">
                <a:latin typeface="+mj-lt"/>
              </a:rPr>
              <a:t>	(</a:t>
            </a:r>
            <a:r>
              <a:rPr lang="it-IT" sz="1600" u="none" kern="0" dirty="0" err="1" smtClean="0">
                <a:latin typeface="+mj-lt"/>
              </a:rPr>
              <a:t>Koutsoyiannis</a:t>
            </a:r>
            <a:r>
              <a:rPr lang="it-IT" sz="1600" u="none" kern="0" dirty="0" smtClean="0">
                <a:latin typeface="+mj-lt"/>
              </a:rPr>
              <a:t> </a:t>
            </a:r>
            <a:r>
              <a:rPr lang="it-IT" sz="1600" u="none" kern="0" dirty="0" err="1" smtClean="0">
                <a:latin typeface="+mj-lt"/>
              </a:rPr>
              <a:t>et</a:t>
            </a:r>
            <a:r>
              <a:rPr lang="it-IT" sz="1600" u="none" kern="0" dirty="0" smtClean="0">
                <a:latin typeface="+mj-lt"/>
              </a:rPr>
              <a:t> al., 2009). </a:t>
            </a:r>
            <a:r>
              <a:rPr lang="it-IT" sz="1600" u="none" kern="0" dirty="0" err="1" smtClean="0">
                <a:latin typeface="+mj-lt"/>
              </a:rPr>
              <a:t>Need</a:t>
            </a:r>
            <a:r>
              <a:rPr lang="it-IT" sz="1600" u="none" kern="0" dirty="0" smtClean="0">
                <a:latin typeface="+mj-lt"/>
              </a:rPr>
              <a:t> </a:t>
            </a:r>
            <a:r>
              <a:rPr lang="it-IT" sz="1600" u="none" kern="0" dirty="0" err="1" smtClean="0">
                <a:latin typeface="+mj-lt"/>
              </a:rPr>
              <a:t>to</a:t>
            </a:r>
            <a:r>
              <a:rPr lang="it-IT" sz="1600" u="none" kern="0" dirty="0" smtClean="0">
                <a:latin typeface="+mj-lt"/>
              </a:rPr>
              <a:t> account </a:t>
            </a:r>
            <a:r>
              <a:rPr lang="it-IT" sz="1600" u="none" kern="0" dirty="0" err="1" smtClean="0">
                <a:latin typeface="+mj-lt"/>
              </a:rPr>
              <a:t>for</a:t>
            </a:r>
            <a:r>
              <a:rPr lang="it-IT" sz="1600" u="none" kern="0" dirty="0" smtClean="0">
                <a:latin typeface="+mj-lt"/>
              </a:rPr>
              <a:t> </a:t>
            </a:r>
            <a:r>
              <a:rPr lang="it-IT" sz="1600" u="none" kern="0" dirty="0" err="1" smtClean="0">
                <a:latin typeface="+mj-lt"/>
              </a:rPr>
              <a:t>it</a:t>
            </a:r>
            <a:r>
              <a:rPr lang="it-IT" sz="1600" u="none" kern="0" dirty="0" smtClean="0">
                <a:latin typeface="+mj-lt"/>
              </a:rPr>
              <a:t> </a:t>
            </a:r>
            <a:r>
              <a:rPr lang="it-IT" sz="1600" u="none" kern="0" dirty="0" err="1" smtClean="0">
                <a:latin typeface="+mj-lt"/>
              </a:rPr>
              <a:t>when</a:t>
            </a:r>
            <a:r>
              <a:rPr lang="it-IT" sz="1600" u="none" kern="0" dirty="0" smtClean="0">
                <a:latin typeface="+mj-lt"/>
              </a:rPr>
              <a:t> </a:t>
            </a:r>
            <a:r>
              <a:rPr lang="it-IT" sz="1600" u="none" kern="0" dirty="0" err="1" smtClean="0">
                <a:latin typeface="+mj-lt"/>
              </a:rPr>
              <a:t>estimating</a:t>
            </a:r>
            <a:endParaRPr lang="it-IT" sz="1600" u="none" kern="0" dirty="0" smtClean="0">
              <a:latin typeface="+mj-lt"/>
            </a:endParaRPr>
          </a:p>
          <a:p>
            <a:pPr marL="176213" lvl="0" indent="-176213" algn="just">
              <a:spcBef>
                <a:spcPct val="20000"/>
              </a:spcBef>
              <a:defRPr/>
            </a:pPr>
            <a:r>
              <a:rPr lang="it-IT" sz="1600" u="none" kern="0" dirty="0" smtClean="0">
                <a:latin typeface="+mj-lt"/>
              </a:rPr>
              <a:t>	design </a:t>
            </a:r>
            <a:r>
              <a:rPr lang="it-IT" sz="1600" u="none" kern="0" dirty="0" err="1" smtClean="0">
                <a:latin typeface="+mj-lt"/>
              </a:rPr>
              <a:t>variables</a:t>
            </a:r>
            <a:r>
              <a:rPr lang="it-IT" sz="1600" u="none" kern="0" dirty="0" smtClean="0">
                <a:latin typeface="+mj-lt"/>
              </a:rPr>
              <a:t>.</a:t>
            </a:r>
            <a:endParaRPr lang="en-GB" sz="1600" u="none" kern="0" dirty="0" err="1" smtClean="0">
              <a:latin typeface="+mj-lt"/>
            </a:endParaRPr>
          </a:p>
        </p:txBody>
      </p:sp>
      <p:pic>
        <p:nvPicPr>
          <p:cNvPr id="13" name="Immagine 12" descr="E7171E98.gif"/>
          <p:cNvPicPr>
            <a:picLocks noChangeAspect="1"/>
          </p:cNvPicPr>
          <p:nvPr/>
        </p:nvPicPr>
        <p:blipFill>
          <a:blip r:embed="rId2" cstate="print"/>
          <a:stretch>
            <a:fillRect/>
          </a:stretch>
        </p:blipFill>
        <p:spPr>
          <a:xfrm>
            <a:off x="6084168" y="3861048"/>
            <a:ext cx="3059832" cy="18630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9"/>
          <p:cNvSpPr>
            <a:spLocks noGrp="1" noChangeArrowheads="1"/>
          </p:cNvSpPr>
          <p:nvPr>
            <p:ph type="body" idx="1"/>
          </p:nvPr>
        </p:nvSpPr>
        <p:spPr bwMode="auto">
          <a:xfrm>
            <a:off x="214313" y="1196975"/>
            <a:ext cx="8401050" cy="4768850"/>
          </a:xfrm>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defRPr/>
            </a:pPr>
            <a:r>
              <a:rPr lang="en-GB"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Uncertainty in hydrology today: a fashion?</a:t>
            </a:r>
          </a:p>
          <a:p>
            <a:pPr algn="ctr" eaLnBrk="1" hangingPunct="1">
              <a:buFontTx/>
              <a:buNone/>
              <a:defRPr/>
            </a:pPr>
            <a:endParaRPr lang="en-GB"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just" eaLnBrk="1" hangingPunct="1">
              <a:buFontTx/>
              <a:buNone/>
              <a:defRPr/>
            </a:pPr>
            <a:r>
              <a:rPr lang="en-GB" sz="1600" b="1" dirty="0" smtClean="0"/>
              <a:t>Google search </a:t>
            </a:r>
            <a:r>
              <a:rPr lang="en-GB" sz="1600" dirty="0" smtClean="0"/>
              <a:t>for:</a:t>
            </a:r>
          </a:p>
          <a:p>
            <a:pPr marL="457200" indent="-457200" algn="just" eaLnBrk="1" hangingPunct="1">
              <a:buFontTx/>
              <a:buAutoNum type="arabicParenR"/>
              <a:defRPr/>
            </a:pPr>
            <a:r>
              <a:rPr lang="en-GB" sz="1600" dirty="0" smtClean="0"/>
              <a:t>“hydrology”:					34.800.000</a:t>
            </a:r>
          </a:p>
          <a:p>
            <a:pPr marL="457200" indent="-457200" algn="just" eaLnBrk="1" hangingPunct="1">
              <a:buFontTx/>
              <a:buAutoNum type="arabicParenR"/>
              <a:defRPr/>
            </a:pPr>
            <a:r>
              <a:rPr lang="en-GB" sz="1600" dirty="0" smtClean="0"/>
              <a:t>“uncertainty” + “hydrology”:			2.210.000</a:t>
            </a:r>
          </a:p>
          <a:p>
            <a:pPr marL="457200" indent="-457200" algn="just" eaLnBrk="1" hangingPunct="1">
              <a:spcBef>
                <a:spcPts val="0"/>
              </a:spcBef>
              <a:buFontTx/>
              <a:buNone/>
              <a:defRPr/>
            </a:pPr>
            <a:r>
              <a:rPr lang="en-GB" sz="1600" dirty="0" smtClean="0"/>
              <a:t>							6.4% of “hydrology</a:t>
            </a:r>
          </a:p>
          <a:p>
            <a:pPr marL="457200" indent="-457200" algn="just" eaLnBrk="1" hangingPunct="1">
              <a:spcBef>
                <a:spcPts val="0"/>
              </a:spcBef>
              <a:buFontTx/>
              <a:buNone/>
              <a:defRPr/>
            </a:pPr>
            <a:r>
              <a:rPr lang="en-GB" sz="1600" dirty="0" smtClean="0"/>
              <a:t>							6.8% of “uncertainty”</a:t>
            </a:r>
          </a:p>
        </p:txBody>
      </p:sp>
      <p:sp>
        <p:nvSpPr>
          <p:cNvPr id="5124" name="Doppia parentesi quadra 3"/>
          <p:cNvSpPr>
            <a:spLocks noChangeArrowheads="1"/>
          </p:cNvSpPr>
          <p:nvPr/>
        </p:nvSpPr>
        <p:spPr bwMode="auto">
          <a:xfrm>
            <a:off x="5724525" y="2911780"/>
            <a:ext cx="2016125" cy="504825"/>
          </a:xfrm>
          <a:prstGeom prst="bracketPair">
            <a:avLst>
              <a:gd name="adj" fmla="val 16667"/>
            </a:avLst>
          </a:prstGeom>
          <a:noFill/>
          <a:ln w="9525" algn="ctr">
            <a:solidFill>
              <a:schemeClr val="tx1"/>
            </a:solidFill>
            <a:round/>
            <a:headEnd/>
            <a:tailEnd/>
          </a:ln>
        </p:spPr>
        <p:txBody>
          <a:bodyPr/>
          <a:lstStyle/>
          <a:p>
            <a:endParaRPr lang="it-IT"/>
          </a:p>
        </p:txBody>
      </p:sp>
      <p:sp>
        <p:nvSpPr>
          <p:cNvPr id="5125" name="Freccia a destra 4"/>
          <p:cNvSpPr>
            <a:spLocks noChangeArrowheads="1"/>
          </p:cNvSpPr>
          <p:nvPr/>
        </p:nvSpPr>
        <p:spPr bwMode="auto">
          <a:xfrm>
            <a:off x="4500563" y="2407848"/>
            <a:ext cx="792162" cy="215900"/>
          </a:xfrm>
          <a:prstGeom prst="rightArrow">
            <a:avLst>
              <a:gd name="adj1" fmla="val 50000"/>
              <a:gd name="adj2" fmla="val 50026"/>
            </a:avLst>
          </a:prstGeom>
          <a:solidFill>
            <a:schemeClr val="accent1"/>
          </a:solidFill>
          <a:ln w="9525" algn="ctr">
            <a:solidFill>
              <a:schemeClr val="tx1"/>
            </a:solidFill>
            <a:round/>
            <a:headEnd/>
            <a:tailEnd/>
          </a:ln>
        </p:spPr>
        <p:txBody>
          <a:bodyPr/>
          <a:lstStyle/>
          <a:p>
            <a:endParaRPr lang="it-IT"/>
          </a:p>
        </p:txBody>
      </p:sp>
      <p:sp>
        <p:nvSpPr>
          <p:cNvPr id="5126" name="Freccia a destra 5"/>
          <p:cNvSpPr>
            <a:spLocks noChangeArrowheads="1"/>
          </p:cNvSpPr>
          <p:nvPr/>
        </p:nvSpPr>
        <p:spPr bwMode="auto">
          <a:xfrm>
            <a:off x="4500563" y="2695880"/>
            <a:ext cx="792162" cy="215900"/>
          </a:xfrm>
          <a:prstGeom prst="rightArrow">
            <a:avLst>
              <a:gd name="adj1" fmla="val 50000"/>
              <a:gd name="adj2" fmla="val 50026"/>
            </a:avLst>
          </a:prstGeom>
          <a:solidFill>
            <a:schemeClr val="accent1"/>
          </a:solidFill>
          <a:ln w="9525" algn="ctr">
            <a:solidFill>
              <a:schemeClr val="tx1"/>
            </a:solidFill>
            <a:round/>
            <a:headEnd/>
            <a:tailEnd/>
          </a:ln>
        </p:spPr>
        <p:txBody>
          <a:bodyPr/>
          <a:lstStyle/>
          <a:p>
            <a:endParaRPr lang="it-IT"/>
          </a:p>
        </p:txBody>
      </p:sp>
      <p:sp>
        <p:nvSpPr>
          <p:cNvPr id="7" name="Rectangle 19"/>
          <p:cNvSpPr txBox="1">
            <a:spLocks noChangeArrowheads="1"/>
          </p:cNvSpPr>
          <p:nvPr/>
        </p:nvSpPr>
        <p:spPr bwMode="auto">
          <a:xfrm>
            <a:off x="251520" y="3789040"/>
            <a:ext cx="8892480" cy="1296987"/>
          </a:xfrm>
          <a:prstGeom prst="rect">
            <a:avLst/>
          </a:prstGeom>
          <a:noFill/>
          <a:ln>
            <a:miter lim="800000"/>
            <a:headEnd/>
            <a:tailEnd/>
          </a:ln>
        </p:spPr>
        <p:txBody>
          <a:bodyPr/>
          <a:lstStyle/>
          <a:p>
            <a:pPr algn="just">
              <a:spcBef>
                <a:spcPct val="20000"/>
              </a:spcBef>
              <a:defRPr/>
            </a:pPr>
            <a:r>
              <a:rPr lang="en-GB" sz="1600" b="1" u="none" kern="0" dirty="0" smtClean="0">
                <a:latin typeface="+mn-lt"/>
              </a:rPr>
              <a:t>ISI Web of Knowledge </a:t>
            </a:r>
            <a:r>
              <a:rPr lang="en-GB" sz="1600" u="none" kern="0" dirty="0" smtClean="0">
                <a:latin typeface="+mn-lt"/>
              </a:rPr>
              <a:t>search in paper titles:</a:t>
            </a:r>
          </a:p>
          <a:p>
            <a:pPr marL="457200" indent="-457200" algn="just">
              <a:spcBef>
                <a:spcPct val="20000"/>
              </a:spcBef>
              <a:buFontTx/>
              <a:buAutoNum type="arabicParenR"/>
              <a:defRPr/>
            </a:pPr>
            <a:r>
              <a:rPr lang="en-GB" sz="1600" u="none" kern="0" dirty="0" smtClean="0">
                <a:latin typeface="+mn-lt"/>
              </a:rPr>
              <a:t>“</a:t>
            </a:r>
            <a:r>
              <a:rPr lang="en-GB" sz="1600" u="none" kern="0" dirty="0" err="1" smtClean="0">
                <a:latin typeface="+mn-lt"/>
              </a:rPr>
              <a:t>hydrol</a:t>
            </a:r>
            <a:r>
              <a:rPr lang="en-GB" sz="1600" u="none" kern="0" dirty="0" smtClean="0">
                <a:latin typeface="+mn-lt"/>
              </a:rPr>
              <a:t>*”:					46.123</a:t>
            </a:r>
          </a:p>
          <a:p>
            <a:pPr marL="457200" indent="-457200" algn="just">
              <a:spcBef>
                <a:spcPct val="20000"/>
              </a:spcBef>
              <a:buFontTx/>
              <a:buAutoNum type="arabicParenR"/>
              <a:defRPr/>
            </a:pPr>
            <a:r>
              <a:rPr lang="en-GB" sz="1600" u="none" kern="0" dirty="0" smtClean="0"/>
              <a:t>“uncertainty” and “</a:t>
            </a:r>
            <a:r>
              <a:rPr lang="en-GB" sz="1600" u="none" kern="0" dirty="0" err="1" smtClean="0"/>
              <a:t>hydrol</a:t>
            </a:r>
            <a:r>
              <a:rPr lang="en-GB" sz="1600" u="none" kern="0" dirty="0" smtClean="0"/>
              <a:t>*”:			139</a:t>
            </a:r>
          </a:p>
          <a:p>
            <a:pPr marL="457200" indent="-457200" algn="just">
              <a:spcBef>
                <a:spcPct val="20000"/>
              </a:spcBef>
              <a:defRPr/>
            </a:pPr>
            <a:endParaRPr lang="en-GB" sz="1600" u="none" kern="0" dirty="0" smtClean="0"/>
          </a:p>
          <a:p>
            <a:pPr marL="457200" indent="-457200" algn="just">
              <a:spcBef>
                <a:spcPct val="20000"/>
              </a:spcBef>
              <a:defRPr/>
            </a:pPr>
            <a:r>
              <a:rPr lang="en-GB" sz="1600" b="1" u="none" kern="0" dirty="0" smtClean="0"/>
              <a:t>Most cited papers</a:t>
            </a:r>
            <a:r>
              <a:rPr lang="en-GB" sz="1600" u="none" kern="0" dirty="0" smtClean="0"/>
              <a:t>:</a:t>
            </a:r>
          </a:p>
          <a:p>
            <a:pPr marL="342900" indent="-342900" algn="just">
              <a:spcBef>
                <a:spcPct val="20000"/>
              </a:spcBef>
              <a:buFontTx/>
              <a:buAutoNum type="arabicParenR"/>
              <a:defRPr/>
            </a:pPr>
            <a:r>
              <a:rPr lang="en-GB" sz="1400" u="none" kern="0" dirty="0" err="1" smtClean="0"/>
              <a:t>Beven</a:t>
            </a:r>
            <a:r>
              <a:rPr lang="en-GB" sz="1400" u="none" kern="0" dirty="0" smtClean="0"/>
              <a:t> K., Prophecy, reality and uncertainty in distributed hydrological </a:t>
            </a:r>
            <a:r>
              <a:rPr lang="en-GB" sz="1400" u="none" kern="0" dirty="0" err="1" smtClean="0"/>
              <a:t>modeling</a:t>
            </a:r>
            <a:r>
              <a:rPr lang="en-GB" sz="1400" u="none" kern="0" dirty="0" smtClean="0"/>
              <a:t>, Advances in water resources, 16, 41-51, 1993 (353 citations)</a:t>
            </a:r>
          </a:p>
          <a:p>
            <a:pPr marL="342900" indent="-342900" algn="just">
              <a:spcBef>
                <a:spcPct val="20000"/>
              </a:spcBef>
              <a:buFontTx/>
              <a:buAutoNum type="arabicParenR"/>
              <a:defRPr/>
            </a:pPr>
            <a:r>
              <a:rPr lang="en-GB" sz="1400" u="none" kern="0" dirty="0" err="1" smtClean="0"/>
              <a:t>Vrugt</a:t>
            </a:r>
            <a:r>
              <a:rPr lang="en-GB" sz="1400" u="none" kern="0" dirty="0" smtClean="0"/>
              <a:t> J.A., Gupta H.V., </a:t>
            </a:r>
            <a:r>
              <a:rPr lang="en-GB" sz="1400" u="none" kern="0" dirty="0" err="1" smtClean="0"/>
              <a:t>Bouten</a:t>
            </a:r>
            <a:r>
              <a:rPr lang="en-GB" sz="1400" u="none" kern="0" dirty="0" smtClean="0"/>
              <a:t> W., </a:t>
            </a:r>
            <a:r>
              <a:rPr lang="en-GB" sz="1400" u="none" kern="0" dirty="0" err="1" smtClean="0"/>
              <a:t>Sorooshian</a:t>
            </a:r>
            <a:r>
              <a:rPr lang="en-GB" sz="1400" u="none" kern="0" dirty="0" smtClean="0"/>
              <a:t> S., A Shuffled Complex Evolution Metropolis algorithm for optimization and uncertainty assessment of hydrologic model parameters, Water Resources Research, 39, 1201, 2003 (167 citations)</a:t>
            </a:r>
          </a:p>
          <a:p>
            <a:pPr algn="just">
              <a:spcBef>
                <a:spcPct val="20000"/>
              </a:spcBef>
              <a:defRPr/>
            </a:pPr>
            <a:endParaRPr lang="en-GB" sz="1400" u="none" kern="0" dirty="0">
              <a:latin typeface="+mn-lt"/>
            </a:endParaRPr>
          </a:p>
        </p:txBody>
      </p:sp>
      <p:sp>
        <p:nvSpPr>
          <p:cNvPr id="5128" name="Freccia a destra 7"/>
          <p:cNvSpPr>
            <a:spLocks noChangeArrowheads="1"/>
          </p:cNvSpPr>
          <p:nvPr/>
        </p:nvSpPr>
        <p:spPr bwMode="auto">
          <a:xfrm>
            <a:off x="4500563" y="4149080"/>
            <a:ext cx="792162" cy="215900"/>
          </a:xfrm>
          <a:prstGeom prst="rightArrow">
            <a:avLst>
              <a:gd name="adj1" fmla="val 50000"/>
              <a:gd name="adj2" fmla="val 50026"/>
            </a:avLst>
          </a:prstGeom>
          <a:solidFill>
            <a:schemeClr val="accent1"/>
          </a:solidFill>
          <a:ln w="9525" algn="ctr">
            <a:solidFill>
              <a:schemeClr val="tx1"/>
            </a:solidFill>
            <a:round/>
            <a:headEnd/>
            <a:tailEnd/>
          </a:ln>
        </p:spPr>
        <p:txBody>
          <a:bodyPr/>
          <a:lstStyle/>
          <a:p>
            <a:endParaRPr lang="it-IT"/>
          </a:p>
        </p:txBody>
      </p:sp>
      <p:sp>
        <p:nvSpPr>
          <p:cNvPr id="5129" name="Freccia a destra 9"/>
          <p:cNvSpPr>
            <a:spLocks noChangeArrowheads="1"/>
          </p:cNvSpPr>
          <p:nvPr/>
        </p:nvSpPr>
        <p:spPr bwMode="auto">
          <a:xfrm>
            <a:off x="4500563" y="4437112"/>
            <a:ext cx="792162" cy="215900"/>
          </a:xfrm>
          <a:prstGeom prst="rightArrow">
            <a:avLst>
              <a:gd name="adj1" fmla="val 50000"/>
              <a:gd name="adj2" fmla="val 50026"/>
            </a:avLst>
          </a:prstGeom>
          <a:solidFill>
            <a:schemeClr val="accent1"/>
          </a:solidFill>
          <a:ln w="9525" algn="ctr">
            <a:solidFill>
              <a:schemeClr val="tx1"/>
            </a:solidFill>
            <a:round/>
            <a:headEnd/>
            <a:tailEnd/>
          </a:ln>
        </p:spPr>
        <p:txBody>
          <a:bodyPr/>
          <a:lstStyle/>
          <a:p>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320215" y="1157288"/>
            <a:ext cx="6325771" cy="830997"/>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Deliverables obtained by research activity</a:t>
            </a:r>
            <a:b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on uncertainty in hydrology</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ttangolo 4"/>
          <p:cNvSpPr/>
          <p:nvPr/>
        </p:nvSpPr>
        <p:spPr>
          <a:xfrm>
            <a:off x="250825" y="2098591"/>
            <a:ext cx="8713663" cy="2554545"/>
          </a:xfrm>
          <a:prstGeom prst="rect">
            <a:avLst/>
          </a:prstGeom>
        </p:spPr>
        <p:txBody>
          <a:bodyPr wrap="square">
            <a:spAutoFit/>
          </a:bodyPr>
          <a:lstStyle/>
          <a:p>
            <a:pPr marL="176213" indent="-176213" algn="just">
              <a:buFont typeface="Arial" pitchFamily="34" charset="0"/>
              <a:buChar char="•"/>
              <a:defRPr/>
            </a:pPr>
            <a:r>
              <a:rPr lang="en-GB" sz="1600" b="1" u="none" dirty="0" smtClean="0"/>
              <a:t>The working group </a:t>
            </a:r>
            <a:r>
              <a:rPr lang="en-GB" sz="1600" u="none" dirty="0" smtClean="0"/>
              <a:t>on uncertainty of the International Association of Hydrological sciences considered 25 methods for uncertainty assessment in hydrology in 2004 </a:t>
            </a:r>
          </a:p>
          <a:p>
            <a:pPr marL="176213" indent="-176213" algn="just">
              <a:defRPr/>
            </a:pPr>
            <a:r>
              <a:rPr lang="en-GB" sz="1600" u="none" dirty="0" smtClean="0"/>
              <a:t>	(http://www.es.lancs.ac.uk/hfdg/uncertainty_workshop/uncert_methods.htm)</a:t>
            </a:r>
          </a:p>
          <a:p>
            <a:pPr marL="176213" indent="-176213" algn="just">
              <a:buFont typeface="Arial" pitchFamily="34" charset="0"/>
              <a:buChar char="•"/>
              <a:defRPr/>
            </a:pPr>
            <a:endParaRPr lang="en-GB" sz="1600" u="none" dirty="0" smtClean="0"/>
          </a:p>
          <a:p>
            <a:pPr marL="176213" indent="-176213" algn="just">
              <a:buFont typeface="Arial" pitchFamily="34" charset="0"/>
              <a:buChar char="•"/>
              <a:defRPr/>
            </a:pPr>
            <a:r>
              <a:rPr lang="en-GB" sz="1600" b="1" u="none" dirty="0" err="1" smtClean="0"/>
              <a:t>Matott</a:t>
            </a:r>
            <a:r>
              <a:rPr lang="en-GB" sz="1600" b="1" u="none" dirty="0" smtClean="0"/>
              <a:t> et al</a:t>
            </a:r>
            <a:r>
              <a:rPr lang="en-GB" sz="1600" u="none" dirty="0" smtClean="0"/>
              <a:t>. (Water Resources Research, 2009) report 52 methods.</a:t>
            </a:r>
          </a:p>
          <a:p>
            <a:pPr marL="176213" indent="-176213" algn="just">
              <a:buFont typeface="Arial" pitchFamily="34" charset="0"/>
              <a:buChar char="•"/>
              <a:defRPr/>
            </a:pPr>
            <a:endParaRPr lang="en-GB" sz="1600" u="none" dirty="0" smtClean="0"/>
          </a:p>
          <a:p>
            <a:pPr marL="176213" indent="-176213" algn="just">
              <a:buFont typeface="Arial" pitchFamily="34" charset="0"/>
              <a:buChar char="•"/>
              <a:defRPr/>
            </a:pPr>
            <a:r>
              <a:rPr lang="en-GB" sz="1600" b="1" u="none" dirty="0" smtClean="0"/>
              <a:t>Many commentaries</a:t>
            </a:r>
            <a:r>
              <a:rPr lang="en-GB" sz="1600" u="none" dirty="0" smtClean="0"/>
              <a:t>: uncertainty assessment triggered several discussions.</a:t>
            </a:r>
          </a:p>
          <a:p>
            <a:pPr marL="176213" indent="-176213" algn="just">
              <a:buFont typeface="Arial" pitchFamily="34" charset="0"/>
              <a:buChar char="•"/>
              <a:defRPr/>
            </a:pPr>
            <a:endParaRPr lang="en-GB" sz="1600" u="none" dirty="0" smtClean="0"/>
          </a:p>
          <a:p>
            <a:pPr marL="176213" indent="-176213" algn="just">
              <a:buFont typeface="Arial" pitchFamily="34" charset="0"/>
              <a:buChar char="•"/>
              <a:defRPr/>
            </a:pPr>
            <a:r>
              <a:rPr lang="en-GB" sz="1600" b="1" u="none" dirty="0" smtClean="0"/>
              <a:t>Key issue:</a:t>
            </a:r>
            <a:r>
              <a:rPr lang="en-GB" sz="1600" u="none" dirty="0" smtClean="0"/>
              <a:t> is statistical theory the appropriate tool to estimate uncertainty?</a:t>
            </a:r>
          </a:p>
          <a:p>
            <a:pPr indent="176213" algn="just">
              <a:defRPr/>
            </a:pPr>
            <a:endParaRPr lang="en-GB" sz="1600" u="none" dirty="0"/>
          </a:p>
        </p:txBody>
      </p:sp>
      <p:sp>
        <p:nvSpPr>
          <p:cNvPr id="6" name="Rettangolo 5"/>
          <p:cNvSpPr/>
          <p:nvPr/>
        </p:nvSpPr>
        <p:spPr>
          <a:xfrm>
            <a:off x="3576450" y="4653136"/>
            <a:ext cx="1811714"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Drawbacks</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173" name="Rettangolo 6"/>
          <p:cNvSpPr>
            <a:spLocks noChangeArrowheads="1"/>
          </p:cNvSpPr>
          <p:nvPr/>
        </p:nvSpPr>
        <p:spPr bwMode="auto">
          <a:xfrm>
            <a:off x="250825" y="5157192"/>
            <a:ext cx="7849567" cy="984885"/>
          </a:xfrm>
          <a:prstGeom prst="rect">
            <a:avLst/>
          </a:prstGeom>
          <a:noFill/>
          <a:ln w="9525">
            <a:noFill/>
            <a:miter lim="800000"/>
            <a:headEnd/>
            <a:tailEnd/>
          </a:ln>
        </p:spPr>
        <p:txBody>
          <a:bodyPr wrap="square">
            <a:spAutoFit/>
          </a:bodyPr>
          <a:lstStyle/>
          <a:p>
            <a:pPr marL="176213" indent="-176213" algn="just">
              <a:spcBef>
                <a:spcPts val="600"/>
              </a:spcBef>
              <a:buFont typeface="Arial" charset="0"/>
              <a:buChar char="•"/>
            </a:pPr>
            <a:r>
              <a:rPr lang="en-GB" sz="1600" b="1" u="none" dirty="0" smtClean="0"/>
              <a:t>Research</a:t>
            </a:r>
            <a:r>
              <a:rPr lang="en-GB" sz="1600" u="none" dirty="0" smtClean="0"/>
              <a:t> activity poorly structured.</a:t>
            </a:r>
          </a:p>
          <a:p>
            <a:pPr marL="176213" indent="-176213" algn="just">
              <a:spcBef>
                <a:spcPts val="600"/>
              </a:spcBef>
              <a:buFont typeface="Arial" charset="0"/>
              <a:buChar char="•"/>
            </a:pPr>
            <a:r>
              <a:rPr lang="en-GB" sz="1600" b="1" u="none" dirty="0" smtClean="0"/>
              <a:t>Lack of clarity </a:t>
            </a:r>
            <a:r>
              <a:rPr lang="en-GB" sz="1600" u="none" dirty="0" smtClean="0"/>
              <a:t>about the research questions and related responses.</a:t>
            </a:r>
          </a:p>
          <a:p>
            <a:pPr marL="176213" indent="-176213" algn="just">
              <a:spcBef>
                <a:spcPts val="600"/>
              </a:spcBef>
              <a:buFont typeface="Arial" charset="0"/>
              <a:buChar char="•"/>
            </a:pPr>
            <a:r>
              <a:rPr lang="en-GB" sz="1600" b="1" u="none" dirty="0" smtClean="0"/>
              <a:t>Need for </a:t>
            </a:r>
            <a:r>
              <a:rPr lang="en-GB" sz="1600" u="none" dirty="0" smtClean="0"/>
              <a:t>a comprehensive theory clarifying how design variables are estimated.</a:t>
            </a:r>
            <a:endParaRPr lang="en-GB" sz="1600" u="non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397969" y="1157288"/>
            <a:ext cx="6168676"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 are the basic elements of a theory?</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95" name="Rettangolo 4"/>
          <p:cNvSpPr>
            <a:spLocks noChangeArrowheads="1"/>
          </p:cNvSpPr>
          <p:nvPr/>
        </p:nvSpPr>
        <p:spPr bwMode="auto">
          <a:xfrm>
            <a:off x="250825" y="1712997"/>
            <a:ext cx="8424863" cy="4278094"/>
          </a:xfrm>
          <a:prstGeom prst="rect">
            <a:avLst/>
          </a:prstGeom>
          <a:noFill/>
          <a:ln w="9525">
            <a:noFill/>
            <a:miter lim="800000"/>
            <a:headEnd/>
            <a:tailEnd/>
          </a:ln>
        </p:spPr>
        <p:txBody>
          <a:bodyPr>
            <a:spAutoFit/>
          </a:bodyPr>
          <a:lstStyle/>
          <a:p>
            <a:pPr marL="176213" indent="-176213" algn="just">
              <a:buFont typeface="Arial" charset="0"/>
              <a:buChar char="•"/>
              <a:defRPr/>
            </a:pPr>
            <a:r>
              <a:rPr lang="en-GB" sz="1600" b="1" u="none" dirty="0" smtClean="0"/>
              <a:t>In science</a:t>
            </a:r>
            <a:r>
              <a:rPr lang="en-GB" sz="1600" u="none" dirty="0" smtClean="0"/>
              <a:t>, the term "theory" is reserved for explanations of phenomena which meet basic requirements about the kinds of empirical observations made, the methods of classification used, and the consistency of the theory in its application among members of the class to which it pertains. A theory should be the simplest possible tool that can be used to effectively address the given class of phenomena. </a:t>
            </a:r>
          </a:p>
          <a:p>
            <a:pPr marL="176213" indent="-176213" algn="just">
              <a:buFont typeface="Arial" charset="0"/>
              <a:buChar char="•"/>
              <a:defRPr/>
            </a:pPr>
            <a:endParaRPr lang="en-GB" sz="1600" u="none" dirty="0" smtClean="0"/>
          </a:p>
          <a:p>
            <a:pPr marL="176213" indent="-176213" algn="just">
              <a:buFont typeface="Arial" charset="0"/>
              <a:buChar char="•"/>
              <a:defRPr/>
            </a:pPr>
            <a:r>
              <a:rPr lang="en-GB" sz="1600" b="1" u="none" dirty="0" smtClean="0"/>
              <a:t>Basic elements of a theory</a:t>
            </a:r>
            <a:r>
              <a:rPr lang="en-GB" sz="1600" u="none" dirty="0" smtClean="0"/>
              <a:t>:</a:t>
            </a:r>
          </a:p>
          <a:p>
            <a:pPr marL="633413" lvl="1" indent="-176213" algn="just">
              <a:buFontTx/>
              <a:buChar char="-"/>
              <a:defRPr/>
            </a:pPr>
            <a:r>
              <a:rPr lang="en-GB" sz="1600" u="none" dirty="0" smtClean="0"/>
              <a:t>Subject.</a:t>
            </a:r>
          </a:p>
          <a:p>
            <a:pPr marL="633413" lvl="1" indent="-176213" algn="just">
              <a:buFontTx/>
              <a:buChar char="-"/>
              <a:defRPr/>
            </a:pPr>
            <a:r>
              <a:rPr lang="en-GB" sz="1600" u="none" dirty="0" smtClean="0"/>
              <a:t>Definitions.</a:t>
            </a:r>
          </a:p>
          <a:p>
            <a:pPr marL="633413" lvl="1" indent="-176213" algn="just">
              <a:buFontTx/>
              <a:buChar char="-"/>
              <a:defRPr/>
            </a:pPr>
            <a:r>
              <a:rPr lang="en-GB" sz="1600" u="none" dirty="0" smtClean="0"/>
              <a:t>Axioms or postulates (assumptions).</a:t>
            </a:r>
          </a:p>
          <a:p>
            <a:pPr marL="633413" lvl="1" indent="-176213" algn="just">
              <a:buFontTx/>
              <a:buChar char="-"/>
              <a:defRPr/>
            </a:pPr>
            <a:r>
              <a:rPr lang="en-GB" sz="1600" u="none" dirty="0" smtClean="0"/>
              <a:t>Basic principles.</a:t>
            </a:r>
          </a:p>
          <a:p>
            <a:pPr marL="633413" lvl="1" indent="-176213" algn="just">
              <a:buFontTx/>
              <a:buChar char="-"/>
              <a:defRPr/>
            </a:pPr>
            <a:r>
              <a:rPr lang="en-GB" sz="1600" u="none" dirty="0" smtClean="0"/>
              <a:t>Theorems.</a:t>
            </a:r>
          </a:p>
          <a:p>
            <a:pPr marL="633413" lvl="1" indent="-176213" algn="just">
              <a:buFontTx/>
              <a:buChar char="-"/>
              <a:defRPr/>
            </a:pPr>
            <a:r>
              <a:rPr lang="en-GB" sz="1600" u="none" dirty="0" smtClean="0"/>
              <a:t>Models.</a:t>
            </a:r>
          </a:p>
          <a:p>
            <a:pPr marL="633413" lvl="1" indent="-176213" algn="just">
              <a:buFontTx/>
              <a:buChar char="-"/>
              <a:defRPr/>
            </a:pPr>
            <a:r>
              <a:rPr lang="en-GB" sz="1600" u="none" dirty="0" smtClean="0"/>
              <a:t>…..</a:t>
            </a:r>
          </a:p>
          <a:p>
            <a:pPr marL="633413" lvl="1" indent="-176213" algn="just">
              <a:defRPr/>
            </a:pPr>
            <a:endParaRPr lang="en-GB" sz="1600" u="none" dirty="0" smtClean="0"/>
          </a:p>
          <a:p>
            <a:pPr marL="182563" lvl="1" indent="-182563" algn="just">
              <a:buFont typeface="Arial" pitchFamily="34" charset="0"/>
              <a:buChar char="•"/>
              <a:defRPr/>
            </a:pPr>
            <a:r>
              <a:rPr lang="en-GB" sz="1600" b="1" u="none" dirty="0" smtClean="0"/>
              <a:t>Important: </a:t>
            </a:r>
            <a:r>
              <a:rPr lang="en-GB" sz="1600" u="none" dirty="0" smtClean="0"/>
              <a:t>a theory of a given subject is not necessarily unique</a:t>
            </a:r>
          </a:p>
          <a:p>
            <a:pPr marL="633413" lvl="1" indent="-176213" algn="just">
              <a:defRPr/>
            </a:pPr>
            <a:endParaRPr lang="en-GB" sz="1600" u="non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67664" y="1157288"/>
            <a:ext cx="8629286"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ttangolo 4"/>
          <p:cNvSpPr/>
          <p:nvPr/>
        </p:nvSpPr>
        <p:spPr>
          <a:xfrm>
            <a:off x="107504" y="1628800"/>
            <a:ext cx="8424863" cy="4770537"/>
          </a:xfrm>
          <a:prstGeom prst="rect">
            <a:avLst/>
          </a:prstGeom>
        </p:spPr>
        <p:txBody>
          <a:bodyPr>
            <a:spAutoFit/>
          </a:bodyPr>
          <a:lstStyle/>
          <a:p>
            <a:pPr marL="176213" indent="-176213" algn="just">
              <a:buFont typeface="Arial" pitchFamily="34" charset="0"/>
              <a:buChar char="•"/>
              <a:defRPr/>
            </a:pPr>
            <a:r>
              <a:rPr lang="en-GB" sz="1600" b="1" u="none" dirty="0" smtClean="0"/>
              <a:t>Main subject</a:t>
            </a:r>
            <a:r>
              <a:rPr lang="en-GB" sz="1600" u="none" dirty="0" smtClean="0"/>
              <a:t>: estimating the uncertainty of a design variable obtained through a hydrological model (global uncertainty).</a:t>
            </a:r>
          </a:p>
          <a:p>
            <a:pPr marL="176213" indent="-176213" algn="just">
              <a:buFont typeface="Arial" pitchFamily="34" charset="0"/>
              <a:buChar char="•"/>
              <a:defRPr/>
            </a:pPr>
            <a:endParaRPr lang="en-GB" sz="1600" u="none" dirty="0" smtClean="0"/>
          </a:p>
          <a:p>
            <a:pPr marL="176213" indent="-176213" algn="just">
              <a:buFont typeface="Arial" pitchFamily="34" charset="0"/>
              <a:buChar char="•"/>
              <a:defRPr/>
            </a:pPr>
            <a:r>
              <a:rPr lang="en-GB" sz="1600" b="1" u="none" dirty="0" smtClean="0"/>
              <a:t>Side subjects</a:t>
            </a:r>
            <a:r>
              <a:rPr lang="en-GB" sz="1600" u="none" dirty="0" smtClean="0"/>
              <a:t>: estimating data uncertainty (rainfall, river flows etc.), parameter uncertainty, model structural uncertainty, calibration, validation…. and more.</a:t>
            </a:r>
          </a:p>
          <a:p>
            <a:pPr marL="176213" indent="-176213" algn="just">
              <a:buFont typeface="Arial" pitchFamily="34" charset="0"/>
              <a:buChar char="•"/>
              <a:defRPr/>
            </a:pPr>
            <a:endParaRPr lang="en-GB" sz="1600" u="none" dirty="0" smtClean="0"/>
          </a:p>
          <a:p>
            <a:pPr marL="176213" indent="-176213" algn="just">
              <a:buFont typeface="Arial" charset="0"/>
              <a:buChar char="•"/>
              <a:defRPr/>
            </a:pPr>
            <a:r>
              <a:rPr lang="en-GB" sz="1600" b="1" u="none" dirty="0" smtClean="0"/>
              <a:t>Two basic assumptions</a:t>
            </a:r>
            <a:r>
              <a:rPr lang="en-GB" sz="1600" u="none" dirty="0" smtClean="0"/>
              <a:t>:</a:t>
            </a:r>
          </a:p>
          <a:p>
            <a:pPr marL="176213" indent="-176213" algn="just">
              <a:defRPr/>
            </a:pPr>
            <a:endParaRPr lang="en-GB" sz="1600" u="none" dirty="0" smtClean="0"/>
          </a:p>
          <a:p>
            <a:pPr marL="627063" indent="-269875" algn="just">
              <a:buFont typeface="+mj-lt"/>
              <a:buAutoNum type="arabicPeriod"/>
              <a:defRPr/>
            </a:pPr>
            <a:r>
              <a:rPr lang="en-GB" sz="1600" b="1" u="none" dirty="0" smtClean="0"/>
              <a:t>We assume</a:t>
            </a:r>
            <a:r>
              <a:rPr lang="en-GB" sz="1600" u="none" dirty="0" smtClean="0"/>
              <a:t> that global uncertainty is estimated through statistics and probability.</a:t>
            </a:r>
          </a:p>
          <a:p>
            <a:pPr marL="627063" algn="just">
              <a:tabLst>
                <a:tab pos="539750" algn="l"/>
              </a:tabLst>
              <a:defRPr/>
            </a:pPr>
            <a:r>
              <a:rPr lang="en-GB" sz="1600" u="none" dirty="0" smtClean="0"/>
              <a:t>This is not the only possible way to estimate uncertainty. </a:t>
            </a:r>
            <a:r>
              <a:rPr lang="en-GB" sz="1600" u="none" dirty="0" err="1" smtClean="0"/>
              <a:t>Zadeh</a:t>
            </a:r>
            <a:r>
              <a:rPr lang="en-GB" sz="1600" u="none" dirty="0" smtClean="0"/>
              <a:t> (2005) proposed to introduce a Generalized Theory of Uncertainty (GTU) encompassing all the possible methods to assess uncertainty, including probability theory and fuzzy set theory. Fuzzy set theory, in particular possibility theory, is an interesting opportunity for hydrology.</a:t>
            </a:r>
          </a:p>
          <a:p>
            <a:pPr marL="627063" algn="just">
              <a:tabLst>
                <a:tab pos="539750" algn="l"/>
              </a:tabLst>
              <a:defRPr/>
            </a:pPr>
            <a:endParaRPr lang="en-GB" sz="1600" u="none" dirty="0" smtClean="0"/>
          </a:p>
          <a:p>
            <a:pPr marL="627063" indent="-268288" algn="just">
              <a:buFont typeface="+mj-lt"/>
              <a:buAutoNum type="arabicPeriod" startAt="2"/>
              <a:tabLst>
                <a:tab pos="539750" algn="l"/>
              </a:tabLst>
              <a:defRPr/>
            </a:pPr>
            <a:r>
              <a:rPr lang="en-GB" sz="1600" b="1" u="none" dirty="0" smtClean="0"/>
              <a:t>We assume</a:t>
            </a:r>
            <a:r>
              <a:rPr lang="en-GB" sz="1600" u="none" dirty="0" smtClean="0"/>
              <a:t> that global uncertainty only includes:</a:t>
            </a:r>
          </a:p>
          <a:p>
            <a:pPr marL="627063" indent="-268288" algn="just">
              <a:tabLst>
                <a:tab pos="539750" algn="l"/>
              </a:tabLst>
              <a:defRPr/>
            </a:pPr>
            <a:r>
              <a:rPr lang="en-GB" sz="1600" u="none" dirty="0" smtClean="0"/>
              <a:t>		- Data uncertainty</a:t>
            </a:r>
          </a:p>
          <a:p>
            <a:pPr marL="627063" indent="-268288" algn="just">
              <a:tabLst>
                <a:tab pos="539750" algn="l"/>
              </a:tabLst>
              <a:defRPr/>
            </a:pPr>
            <a:r>
              <a:rPr lang="en-GB" sz="1600" u="none" dirty="0" smtClean="0"/>
              <a:t>		- Model parameter uncertainty</a:t>
            </a:r>
          </a:p>
          <a:p>
            <a:pPr marL="627063" indent="-268288" algn="just">
              <a:tabLst>
                <a:tab pos="539750" algn="l"/>
              </a:tabLst>
              <a:defRPr/>
            </a:pPr>
            <a:r>
              <a:rPr lang="en-GB" sz="1600" u="none" dirty="0" smtClean="0"/>
              <a:t>		- Model structural uncertainty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76184" y="1157288"/>
            <a:ext cx="8629286"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p>
          <a:p>
            <a:pPr algn="ctr">
              <a:spcBef>
                <a:spcPct val="20000"/>
              </a:spcBef>
              <a:defRPr/>
            </a:pPr>
            <a:r>
              <a:rPr lang="en-GB" sz="1600" u="none" kern="0" dirty="0" smtClean="0"/>
              <a:t>Propagation of uncertainties: scheme</a:t>
            </a:r>
            <a:endParaRPr lang="en-GB" sz="1600" u="none" kern="0" dirty="0"/>
          </a:p>
        </p:txBody>
      </p:sp>
      <p:grpSp>
        <p:nvGrpSpPr>
          <p:cNvPr id="62" name="Gruppo 61"/>
          <p:cNvGrpSpPr/>
          <p:nvPr/>
        </p:nvGrpSpPr>
        <p:grpSpPr>
          <a:xfrm>
            <a:off x="2628924" y="2348880"/>
            <a:ext cx="1512168" cy="1728192"/>
            <a:chOff x="3563888" y="2060848"/>
            <a:chExt cx="1512168" cy="1728192"/>
          </a:xfrm>
        </p:grpSpPr>
        <p:sp>
          <p:nvSpPr>
            <p:cNvPr id="34" name="Rettangolo arrotondato 33"/>
            <p:cNvSpPr/>
            <p:nvPr/>
          </p:nvSpPr>
          <p:spPr bwMode="auto">
            <a:xfrm>
              <a:off x="3563888" y="2060848"/>
              <a:ext cx="1512168"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Uncertain input</a:t>
              </a:r>
              <a:r>
                <a:rPr kumimoji="0" lang="en-GB" sz="1800" b="0" i="0" u="none" strike="noStrike" cap="none" normalizeH="0" smtClean="0">
                  <a:ln>
                    <a:noFill/>
                  </a:ln>
                  <a:solidFill>
                    <a:schemeClr val="tx1"/>
                  </a:solidFill>
                  <a:effectLst/>
                  <a:latin typeface="Arial" charset="0"/>
                </a:rPr>
                <a:t> data</a:t>
              </a:r>
              <a:endParaRPr kumimoji="0" lang="en-GB" sz="1800" b="0" i="0" u="none" strike="noStrike" cap="none" normalizeH="0" baseline="0" smtClean="0">
                <a:ln>
                  <a:noFill/>
                </a:ln>
                <a:solidFill>
                  <a:schemeClr val="tx1"/>
                </a:solidFill>
                <a:effectLst/>
                <a:latin typeface="Arial" charset="0"/>
              </a:endParaRPr>
            </a:p>
          </p:txBody>
        </p:sp>
        <p:grpSp>
          <p:nvGrpSpPr>
            <p:cNvPr id="35" name="Gruppo 34"/>
            <p:cNvGrpSpPr/>
            <p:nvPr/>
          </p:nvGrpSpPr>
          <p:grpSpPr>
            <a:xfrm>
              <a:off x="3718936" y="2843758"/>
              <a:ext cx="1069088" cy="513234"/>
              <a:chOff x="3430904" y="3501008"/>
              <a:chExt cx="1069088" cy="513234"/>
            </a:xfrm>
          </p:grpSpPr>
          <p:grpSp>
            <p:nvGrpSpPr>
              <p:cNvPr id="36" name="Gruppo 17"/>
              <p:cNvGrpSpPr/>
              <p:nvPr/>
            </p:nvGrpSpPr>
            <p:grpSpPr>
              <a:xfrm>
                <a:off x="3707904" y="3501008"/>
                <a:ext cx="792088" cy="513234"/>
                <a:chOff x="6228184" y="5013970"/>
                <a:chExt cx="792088" cy="513234"/>
              </a:xfrm>
            </p:grpSpPr>
            <p:cxnSp>
              <p:nvCxnSpPr>
                <p:cNvPr id="38" name="Connettore 2 37"/>
                <p:cNvCxnSpPr/>
                <p:nvPr/>
              </p:nvCxnSpPr>
              <p:spPr bwMode="auto">
                <a:xfrm>
                  <a:off x="6228184" y="5517232"/>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 name="Connettore 2 38"/>
                <p:cNvCxnSpPr/>
                <p:nvPr/>
              </p:nvCxnSpPr>
              <p:spPr bwMode="auto">
                <a:xfrm rot="5400000" flipH="1" flipV="1">
                  <a:off x="5979157" y="5269793"/>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Figura a mano libera 39"/>
                <p:cNvSpPr/>
                <p:nvPr/>
              </p:nvSpPr>
              <p:spPr bwMode="auto">
                <a:xfrm>
                  <a:off x="6228184" y="5175410"/>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37" name="CasellaDiTesto 36"/>
              <p:cNvSpPr txBox="1"/>
              <p:nvPr/>
            </p:nvSpPr>
            <p:spPr>
              <a:xfrm rot="16200000">
                <a:off x="3317376" y="3614536"/>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sp>
          <p:nvSpPr>
            <p:cNvPr id="41" name="Freccia in giù 40"/>
            <p:cNvSpPr/>
            <p:nvPr/>
          </p:nvSpPr>
          <p:spPr bwMode="auto">
            <a:xfrm>
              <a:off x="4139952" y="3501008"/>
              <a:ext cx="43204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4" name="Rettangolo arrotondato 3"/>
          <p:cNvSpPr/>
          <p:nvPr/>
        </p:nvSpPr>
        <p:spPr bwMode="auto">
          <a:xfrm>
            <a:off x="2627784" y="4149080"/>
            <a:ext cx="2808312"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Uncertain Model</a:t>
            </a:r>
          </a:p>
          <a:p>
            <a:pPr marL="0" marR="0" indent="0" algn="ctr" defTabSz="914400" rtl="0" eaLnBrk="1" fontAlgn="base" latinLnBrk="0" hangingPunct="1">
              <a:lnSpc>
                <a:spcPct val="100000"/>
              </a:lnSpc>
              <a:spcBef>
                <a:spcPct val="0"/>
              </a:spcBef>
              <a:spcAft>
                <a:spcPct val="0"/>
              </a:spcAft>
              <a:buClrTx/>
              <a:buSzTx/>
              <a:buFontTx/>
              <a:buNone/>
              <a:tabLst/>
            </a:pPr>
            <a:r>
              <a:rPr lang="en-GB" u="none" dirty="0" smtClean="0"/>
              <a:t>(multiple models)</a:t>
            </a:r>
            <a:endParaRPr kumimoji="0" lang="en-GB" sz="1800" b="0" i="0" u="none" strike="noStrike" cap="none" normalizeH="0" baseline="0" dirty="0" smtClean="0">
              <a:ln>
                <a:noFill/>
              </a:ln>
              <a:solidFill>
                <a:schemeClr val="tx1"/>
              </a:solidFill>
              <a:effectLst/>
              <a:latin typeface="Arial" charset="0"/>
            </a:endParaRPr>
          </a:p>
        </p:txBody>
      </p:sp>
      <p:grpSp>
        <p:nvGrpSpPr>
          <p:cNvPr id="20" name="Gruppo 19"/>
          <p:cNvGrpSpPr/>
          <p:nvPr/>
        </p:nvGrpSpPr>
        <p:grpSpPr>
          <a:xfrm>
            <a:off x="3286888" y="4931990"/>
            <a:ext cx="1069088" cy="513234"/>
            <a:chOff x="3430904" y="3707854"/>
            <a:chExt cx="1069088" cy="513234"/>
          </a:xfrm>
        </p:grpSpPr>
        <p:grpSp>
          <p:nvGrpSpPr>
            <p:cNvPr id="18" name="Gruppo 17"/>
            <p:cNvGrpSpPr/>
            <p:nvPr/>
          </p:nvGrpSpPr>
          <p:grpSpPr>
            <a:xfrm>
              <a:off x="3707904" y="3707854"/>
              <a:ext cx="792088" cy="513234"/>
              <a:chOff x="6228184" y="5220816"/>
              <a:chExt cx="792088" cy="513234"/>
            </a:xfrm>
          </p:grpSpPr>
          <p:cxnSp>
            <p:nvCxnSpPr>
              <p:cNvPr id="7" name="Connettore 2 6"/>
              <p:cNvCxnSpPr/>
              <p:nvPr/>
            </p:nvCxnSpPr>
            <p:spPr bwMode="auto">
              <a:xfrm>
                <a:off x="6228184" y="5732462"/>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Connettore 2 7"/>
              <p:cNvCxnSpPr/>
              <p:nvPr/>
            </p:nvCxnSpPr>
            <p:spPr bwMode="auto">
              <a:xfrm rot="5400000" flipH="1" flipV="1">
                <a:off x="5979157" y="5476639"/>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7" name="Figura a mano libera 16"/>
              <p:cNvSpPr/>
              <p:nvPr/>
            </p:nvSpPr>
            <p:spPr bwMode="auto">
              <a:xfrm>
                <a:off x="6228184" y="5390640"/>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19" name="CasellaDiTesto 18"/>
            <p:cNvSpPr txBox="1"/>
            <p:nvPr/>
          </p:nvSpPr>
          <p:spPr>
            <a:xfrm rot="16200000">
              <a:off x="3317376" y="3829766"/>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sp>
        <p:nvSpPr>
          <p:cNvPr id="42" name="Freccia in giù 41"/>
          <p:cNvSpPr/>
          <p:nvPr/>
        </p:nvSpPr>
        <p:spPr bwMode="auto">
          <a:xfrm rot="16200000">
            <a:off x="2087723" y="4617132"/>
            <a:ext cx="432048"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nvGrpSpPr>
          <p:cNvPr id="77" name="Gruppo 76"/>
          <p:cNvGrpSpPr/>
          <p:nvPr/>
        </p:nvGrpSpPr>
        <p:grpSpPr>
          <a:xfrm>
            <a:off x="323528" y="4149080"/>
            <a:ext cx="1512168" cy="1368152"/>
            <a:chOff x="827584" y="3861048"/>
            <a:chExt cx="1512168" cy="1368152"/>
          </a:xfrm>
        </p:grpSpPr>
        <p:sp>
          <p:nvSpPr>
            <p:cNvPr id="27" name="Rettangolo arrotondato 26"/>
            <p:cNvSpPr/>
            <p:nvPr/>
          </p:nvSpPr>
          <p:spPr bwMode="auto">
            <a:xfrm>
              <a:off x="827584" y="3861048"/>
              <a:ext cx="1512168"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Uncertain Parameters</a:t>
              </a:r>
            </a:p>
          </p:txBody>
        </p:sp>
        <p:grpSp>
          <p:nvGrpSpPr>
            <p:cNvPr id="28" name="Gruppo 27"/>
            <p:cNvGrpSpPr/>
            <p:nvPr/>
          </p:nvGrpSpPr>
          <p:grpSpPr>
            <a:xfrm>
              <a:off x="982632" y="4643958"/>
              <a:ext cx="1069088" cy="513234"/>
              <a:chOff x="3430904" y="3501008"/>
              <a:chExt cx="1069088" cy="513234"/>
            </a:xfrm>
          </p:grpSpPr>
          <p:grpSp>
            <p:nvGrpSpPr>
              <p:cNvPr id="29" name="Gruppo 17"/>
              <p:cNvGrpSpPr/>
              <p:nvPr/>
            </p:nvGrpSpPr>
            <p:grpSpPr>
              <a:xfrm>
                <a:off x="3707904" y="3501008"/>
                <a:ext cx="792088" cy="513234"/>
                <a:chOff x="6228184" y="5013970"/>
                <a:chExt cx="792088" cy="513234"/>
              </a:xfrm>
            </p:grpSpPr>
            <p:cxnSp>
              <p:nvCxnSpPr>
                <p:cNvPr id="31" name="Connettore 2 30"/>
                <p:cNvCxnSpPr/>
                <p:nvPr/>
              </p:nvCxnSpPr>
              <p:spPr bwMode="auto">
                <a:xfrm>
                  <a:off x="6228184" y="5517232"/>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Connettore 2 31"/>
                <p:cNvCxnSpPr/>
                <p:nvPr/>
              </p:nvCxnSpPr>
              <p:spPr bwMode="auto">
                <a:xfrm rot="5400000" flipH="1" flipV="1">
                  <a:off x="5979157" y="5269793"/>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Figura a mano libera 32"/>
                <p:cNvSpPr/>
                <p:nvPr/>
              </p:nvSpPr>
              <p:spPr bwMode="auto">
                <a:xfrm>
                  <a:off x="6228184" y="5175410"/>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30" name="CasellaDiTesto 29"/>
              <p:cNvSpPr txBox="1"/>
              <p:nvPr/>
            </p:nvSpPr>
            <p:spPr>
              <a:xfrm rot="16200000">
                <a:off x="3317376" y="3614536"/>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grpSp>
      <p:grpSp>
        <p:nvGrpSpPr>
          <p:cNvPr id="76" name="Gruppo 75"/>
          <p:cNvGrpSpPr/>
          <p:nvPr/>
        </p:nvGrpSpPr>
        <p:grpSpPr>
          <a:xfrm>
            <a:off x="323528" y="2348880"/>
            <a:ext cx="1512168" cy="1728192"/>
            <a:chOff x="827584" y="2060848"/>
            <a:chExt cx="1512168" cy="1728192"/>
          </a:xfrm>
        </p:grpSpPr>
        <p:sp>
          <p:nvSpPr>
            <p:cNvPr id="43" name="Rettangolo arrotondato 42"/>
            <p:cNvSpPr/>
            <p:nvPr/>
          </p:nvSpPr>
          <p:spPr bwMode="auto">
            <a:xfrm>
              <a:off x="827584" y="2060848"/>
              <a:ext cx="1512168"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Uncertai</a:t>
              </a:r>
              <a:r>
                <a:rPr lang="en-GB" u="none" dirty="0" smtClean="0"/>
                <a:t>n c</a:t>
              </a:r>
              <a:r>
                <a:rPr kumimoji="0" lang="en-GB" sz="1800" b="0" i="0" u="none" strike="noStrike" cap="none" normalizeH="0" baseline="0" dirty="0" smtClean="0">
                  <a:ln>
                    <a:noFill/>
                  </a:ln>
                  <a:solidFill>
                    <a:schemeClr val="tx1"/>
                  </a:solidFill>
                  <a:effectLst/>
                  <a:latin typeface="Arial" charset="0"/>
                </a:rPr>
                <a:t>alibration data</a:t>
              </a:r>
            </a:p>
          </p:txBody>
        </p:sp>
        <p:grpSp>
          <p:nvGrpSpPr>
            <p:cNvPr id="44" name="Gruppo 43"/>
            <p:cNvGrpSpPr/>
            <p:nvPr/>
          </p:nvGrpSpPr>
          <p:grpSpPr>
            <a:xfrm>
              <a:off x="982632" y="2843758"/>
              <a:ext cx="1069088" cy="513234"/>
              <a:chOff x="3430904" y="3501008"/>
              <a:chExt cx="1069088" cy="513234"/>
            </a:xfrm>
          </p:grpSpPr>
          <p:grpSp>
            <p:nvGrpSpPr>
              <p:cNvPr id="45" name="Gruppo 17"/>
              <p:cNvGrpSpPr/>
              <p:nvPr/>
            </p:nvGrpSpPr>
            <p:grpSpPr>
              <a:xfrm>
                <a:off x="3707904" y="3501008"/>
                <a:ext cx="792088" cy="513234"/>
                <a:chOff x="6228184" y="5013970"/>
                <a:chExt cx="792088" cy="513234"/>
              </a:xfrm>
            </p:grpSpPr>
            <p:cxnSp>
              <p:nvCxnSpPr>
                <p:cNvPr id="47" name="Connettore 2 46"/>
                <p:cNvCxnSpPr/>
                <p:nvPr/>
              </p:nvCxnSpPr>
              <p:spPr bwMode="auto">
                <a:xfrm>
                  <a:off x="6228184" y="5517232"/>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 name="Connettore 2 47"/>
                <p:cNvCxnSpPr/>
                <p:nvPr/>
              </p:nvCxnSpPr>
              <p:spPr bwMode="auto">
                <a:xfrm rot="5400000" flipH="1" flipV="1">
                  <a:off x="5979157" y="5269793"/>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9" name="Figura a mano libera 48"/>
                <p:cNvSpPr/>
                <p:nvPr/>
              </p:nvSpPr>
              <p:spPr bwMode="auto">
                <a:xfrm>
                  <a:off x="6228184" y="5175410"/>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46" name="CasellaDiTesto 45"/>
              <p:cNvSpPr txBox="1"/>
              <p:nvPr/>
            </p:nvSpPr>
            <p:spPr>
              <a:xfrm rot="16200000">
                <a:off x="3317376" y="3614536"/>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sp>
          <p:nvSpPr>
            <p:cNvPr id="50" name="Freccia in giù 49"/>
            <p:cNvSpPr/>
            <p:nvPr/>
          </p:nvSpPr>
          <p:spPr bwMode="auto">
            <a:xfrm>
              <a:off x="1331640" y="3501008"/>
              <a:ext cx="43204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grpSp>
        <p:nvGrpSpPr>
          <p:cNvPr id="63" name="Gruppo 62"/>
          <p:cNvGrpSpPr/>
          <p:nvPr/>
        </p:nvGrpSpPr>
        <p:grpSpPr>
          <a:xfrm>
            <a:off x="5580112" y="4149080"/>
            <a:ext cx="3240360" cy="1368152"/>
            <a:chOff x="5796136" y="3861048"/>
            <a:chExt cx="3240360" cy="1368152"/>
          </a:xfrm>
        </p:grpSpPr>
        <p:sp>
          <p:nvSpPr>
            <p:cNvPr id="51" name="Freccia in giù 50"/>
            <p:cNvSpPr/>
            <p:nvPr/>
          </p:nvSpPr>
          <p:spPr bwMode="auto">
            <a:xfrm rot="16200000">
              <a:off x="5832140" y="4329100"/>
              <a:ext cx="432048"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52" name="Rettangolo arrotondato 51"/>
            <p:cNvSpPr/>
            <p:nvPr/>
          </p:nvSpPr>
          <p:spPr bwMode="auto">
            <a:xfrm>
              <a:off x="6372200" y="3861048"/>
              <a:ext cx="2664296"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Uncertain output</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1" u="none" strike="noStrike" cap="none" normalizeH="0" baseline="0" dirty="0" smtClean="0">
                  <a:ln>
                    <a:noFill/>
                  </a:ln>
                  <a:solidFill>
                    <a:schemeClr val="tx1"/>
                  </a:solidFill>
                  <a:effectLst/>
                  <a:latin typeface="Times New Roman" pitchFamily="18" charset="0"/>
                  <a:cs typeface="Times New Roman" pitchFamily="18" charset="0"/>
                </a:rPr>
                <a:t>f</a:t>
              </a:r>
              <a:r>
                <a:rPr kumimoji="0" lang="en-GB" sz="1800" b="0" i="0" u="none" strike="noStrike" cap="none" normalizeH="0" baseline="0" dirty="0" smtClean="0">
                  <a:ln>
                    <a:noFill/>
                  </a:ln>
                  <a:solidFill>
                    <a:schemeClr val="tx1"/>
                  </a:solidFill>
                  <a:effectLst/>
                  <a:latin typeface="Arial" charset="0"/>
                </a:rPr>
                <a:t>(</a:t>
              </a:r>
              <a:r>
                <a:rPr kumimoji="0" lang="en-GB" sz="1800" b="0" i="1" u="none" strike="noStrike" cap="none" normalizeH="0" baseline="0" dirty="0" err="1" smtClean="0">
                  <a:ln>
                    <a:noFill/>
                  </a:ln>
                  <a:solidFill>
                    <a:schemeClr val="tx1"/>
                  </a:solidFill>
                  <a:effectLst/>
                  <a:latin typeface="Times New Roman" pitchFamily="18" charset="0"/>
                  <a:cs typeface="Times New Roman" pitchFamily="18" charset="0"/>
                </a:rPr>
                <a:t>Q</a:t>
              </a:r>
              <a:r>
                <a:rPr kumimoji="0" lang="en-GB" sz="1800" b="0" i="1" u="none" strike="noStrike" cap="none" normalizeH="0" baseline="-25000" dirty="0" err="1" smtClean="0">
                  <a:ln>
                    <a:noFill/>
                  </a:ln>
                  <a:solidFill>
                    <a:schemeClr val="tx1"/>
                  </a:solidFill>
                  <a:effectLst/>
                  <a:latin typeface="Times New Roman" pitchFamily="18" charset="0"/>
                  <a:cs typeface="Times New Roman" pitchFamily="18" charset="0"/>
                </a:rPr>
                <a:t>p</a:t>
              </a:r>
              <a:r>
                <a:rPr kumimoji="0" lang="en-GB" sz="1800" b="0" i="0" u="none" strike="noStrike" cap="none" normalizeH="0" baseline="0" dirty="0" smtClean="0">
                  <a:ln>
                    <a:noFill/>
                  </a:ln>
                  <a:solidFill>
                    <a:schemeClr val="tx1"/>
                  </a:solidFill>
                  <a:effectLst/>
                  <a:latin typeface="Arial" charset="0"/>
                </a:rPr>
                <a:t>)</a:t>
              </a:r>
            </a:p>
          </p:txBody>
        </p:sp>
        <p:grpSp>
          <p:nvGrpSpPr>
            <p:cNvPr id="53" name="Gruppo 52"/>
            <p:cNvGrpSpPr/>
            <p:nvPr/>
          </p:nvGrpSpPr>
          <p:grpSpPr>
            <a:xfrm>
              <a:off x="6833665" y="4472973"/>
              <a:ext cx="1266727" cy="703161"/>
              <a:chOff x="3455167" y="3251190"/>
              <a:chExt cx="1044824" cy="513819"/>
            </a:xfrm>
          </p:grpSpPr>
          <p:grpSp>
            <p:nvGrpSpPr>
              <p:cNvPr id="54" name="Gruppo 17"/>
              <p:cNvGrpSpPr/>
              <p:nvPr/>
            </p:nvGrpSpPr>
            <p:grpSpPr>
              <a:xfrm>
                <a:off x="3707902" y="3330803"/>
                <a:ext cx="792089" cy="434206"/>
                <a:chOff x="6228182" y="4843765"/>
                <a:chExt cx="792089" cy="434206"/>
              </a:xfrm>
            </p:grpSpPr>
            <p:cxnSp>
              <p:nvCxnSpPr>
                <p:cNvPr id="56" name="Connettore 2 55"/>
                <p:cNvCxnSpPr/>
                <p:nvPr/>
              </p:nvCxnSpPr>
              <p:spPr bwMode="auto">
                <a:xfrm>
                  <a:off x="6228183" y="5267417"/>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7" name="Connettore 2 56"/>
                <p:cNvCxnSpPr/>
                <p:nvPr/>
              </p:nvCxnSpPr>
              <p:spPr bwMode="auto">
                <a:xfrm rot="5400000" flipH="1" flipV="1">
                  <a:off x="6017875" y="5060213"/>
                  <a:ext cx="434206" cy="13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8" name="Figura a mano libera 57"/>
                <p:cNvSpPr/>
                <p:nvPr/>
              </p:nvSpPr>
              <p:spPr bwMode="auto">
                <a:xfrm>
                  <a:off x="6228182" y="4938695"/>
                  <a:ext cx="645459" cy="339166"/>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BB2D3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55" name="CasellaDiTesto 54"/>
              <p:cNvSpPr txBox="1"/>
              <p:nvPr/>
            </p:nvSpPr>
            <p:spPr>
              <a:xfrm rot="16200000">
                <a:off x="3317376" y="3388981"/>
                <a:ext cx="504058" cy="228475"/>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grpSp>
      <p:grpSp>
        <p:nvGrpSpPr>
          <p:cNvPr id="84" name="Gruppo 83"/>
          <p:cNvGrpSpPr/>
          <p:nvPr/>
        </p:nvGrpSpPr>
        <p:grpSpPr>
          <a:xfrm>
            <a:off x="4427984" y="2359710"/>
            <a:ext cx="4392488" cy="1718502"/>
            <a:chOff x="4716016" y="2071678"/>
            <a:chExt cx="4392488" cy="1718502"/>
          </a:xfrm>
        </p:grpSpPr>
        <p:sp>
          <p:nvSpPr>
            <p:cNvPr id="65" name="Freccia in giù 64"/>
            <p:cNvSpPr/>
            <p:nvPr/>
          </p:nvSpPr>
          <p:spPr bwMode="auto">
            <a:xfrm rot="10800000">
              <a:off x="7354662" y="3500438"/>
              <a:ext cx="432048" cy="28974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66" name="Rettangolo arrotondato 65"/>
            <p:cNvSpPr/>
            <p:nvPr/>
          </p:nvSpPr>
          <p:spPr bwMode="auto">
            <a:xfrm>
              <a:off x="6410578" y="2071678"/>
              <a:ext cx="2697926" cy="136815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kumimoji="0" lang="en-GB" sz="1800" b="0" i="0" u="none" strike="noStrike" cap="none" normalizeH="0" baseline="0" dirty="0" smtClean="0">
                  <a:ln>
                    <a:noFill/>
                  </a:ln>
                  <a:solidFill>
                    <a:schemeClr val="tx1"/>
                  </a:solidFill>
                  <a:effectLst/>
                  <a:latin typeface="Arial" charset="0"/>
                </a:rPr>
                <a:t>Uncertain prediction </a:t>
              </a:r>
              <a:r>
                <a:rPr lang="en-GB" i="1" u="none" dirty="0" smtClean="0">
                  <a:latin typeface="Times New Roman" pitchFamily="18" charset="0"/>
                  <a:cs typeface="Times New Roman" pitchFamily="18" charset="0"/>
                </a:rPr>
                <a:t>f</a:t>
              </a:r>
              <a:r>
                <a:rPr lang="en-GB" u="none" dirty="0" smtClean="0"/>
                <a:t>(</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a:t>
              </a:r>
              <a:r>
                <a:rPr kumimoji="0" lang="en-GB" sz="1800" b="0" i="0" u="none" strike="noStrike" cap="none" normalizeH="0" baseline="0" dirty="0" smtClean="0">
                  <a:ln>
                    <a:noFill/>
                  </a:ln>
                  <a:solidFill>
                    <a:schemeClr val="tx1"/>
                  </a:solidFill>
                  <a:effectLst/>
                  <a:latin typeface="Arial" charset="0"/>
                </a:rPr>
                <a:t>(Confidence bands)</a:t>
              </a:r>
            </a:p>
          </p:txBody>
        </p:sp>
        <p:grpSp>
          <p:nvGrpSpPr>
            <p:cNvPr id="67" name="Gruppo 52"/>
            <p:cNvGrpSpPr/>
            <p:nvPr/>
          </p:nvGrpSpPr>
          <p:grpSpPr>
            <a:xfrm>
              <a:off x="6872043" y="2683603"/>
              <a:ext cx="1266727" cy="703161"/>
              <a:chOff x="3455167" y="3251190"/>
              <a:chExt cx="1044824" cy="513819"/>
            </a:xfrm>
          </p:grpSpPr>
          <p:grpSp>
            <p:nvGrpSpPr>
              <p:cNvPr id="68" name="Gruppo 17"/>
              <p:cNvGrpSpPr/>
              <p:nvPr/>
            </p:nvGrpSpPr>
            <p:grpSpPr>
              <a:xfrm>
                <a:off x="3707902" y="3330803"/>
                <a:ext cx="792089" cy="434206"/>
                <a:chOff x="6228182" y="4843765"/>
                <a:chExt cx="792089" cy="434206"/>
              </a:xfrm>
            </p:grpSpPr>
            <p:cxnSp>
              <p:nvCxnSpPr>
                <p:cNvPr id="70" name="Connettore 2 69"/>
                <p:cNvCxnSpPr/>
                <p:nvPr/>
              </p:nvCxnSpPr>
              <p:spPr bwMode="auto">
                <a:xfrm>
                  <a:off x="6228183" y="5267417"/>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1" name="Connettore 2 70"/>
                <p:cNvCxnSpPr/>
                <p:nvPr/>
              </p:nvCxnSpPr>
              <p:spPr bwMode="auto">
                <a:xfrm rot="5400000" flipH="1" flipV="1">
                  <a:off x="6017875" y="5060213"/>
                  <a:ext cx="434206" cy="13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2" name="Figura a mano libera 71"/>
                <p:cNvSpPr/>
                <p:nvPr/>
              </p:nvSpPr>
              <p:spPr bwMode="auto">
                <a:xfrm>
                  <a:off x="6228182" y="4938695"/>
                  <a:ext cx="645459" cy="339166"/>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69" name="CasellaDiTesto 68"/>
              <p:cNvSpPr txBox="1"/>
              <p:nvPr/>
            </p:nvSpPr>
            <p:spPr>
              <a:xfrm rot="16200000">
                <a:off x="3317376" y="3388981"/>
                <a:ext cx="504058" cy="228475"/>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sp>
          <p:nvSpPr>
            <p:cNvPr id="74" name="Rettangolo arrotondato 73"/>
            <p:cNvSpPr/>
            <p:nvPr/>
          </p:nvSpPr>
          <p:spPr bwMode="auto">
            <a:xfrm>
              <a:off x="4754065" y="2204864"/>
              <a:ext cx="1297854" cy="11521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Model error</a:t>
              </a:r>
            </a:p>
          </p:txBody>
        </p:sp>
        <p:grpSp>
          <p:nvGrpSpPr>
            <p:cNvPr id="75" name="Gruppo 34"/>
            <p:cNvGrpSpPr/>
            <p:nvPr/>
          </p:nvGrpSpPr>
          <p:grpSpPr>
            <a:xfrm>
              <a:off x="4716016" y="2699742"/>
              <a:ext cx="1051409" cy="513234"/>
              <a:chOff x="3318935" y="3560476"/>
              <a:chExt cx="1051409" cy="513234"/>
            </a:xfrm>
          </p:grpSpPr>
          <p:grpSp>
            <p:nvGrpSpPr>
              <p:cNvPr id="79" name="Gruppo 17"/>
              <p:cNvGrpSpPr/>
              <p:nvPr/>
            </p:nvGrpSpPr>
            <p:grpSpPr>
              <a:xfrm>
                <a:off x="3578256" y="3560476"/>
                <a:ext cx="792088" cy="513234"/>
                <a:chOff x="6098536" y="5073438"/>
                <a:chExt cx="792088" cy="513234"/>
              </a:xfrm>
            </p:grpSpPr>
            <p:cxnSp>
              <p:nvCxnSpPr>
                <p:cNvPr id="81" name="Connettore 2 80"/>
                <p:cNvCxnSpPr/>
                <p:nvPr/>
              </p:nvCxnSpPr>
              <p:spPr bwMode="auto">
                <a:xfrm>
                  <a:off x="6098536" y="5572384"/>
                  <a:ext cx="79208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2" name="Connettore 2 81"/>
                <p:cNvCxnSpPr/>
                <p:nvPr/>
              </p:nvCxnSpPr>
              <p:spPr bwMode="auto">
                <a:xfrm rot="5400000" flipH="1" flipV="1">
                  <a:off x="5871424" y="5329261"/>
                  <a:ext cx="51323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 name="Figura a mano libera 82"/>
                <p:cNvSpPr/>
                <p:nvPr/>
              </p:nvSpPr>
              <p:spPr bwMode="auto">
                <a:xfrm>
                  <a:off x="6098536" y="5244056"/>
                  <a:ext cx="645459" cy="339165"/>
                </a:xfrm>
                <a:custGeom>
                  <a:avLst/>
                  <a:gdLst>
                    <a:gd name="connsiteX0" fmla="*/ 0 w 645459"/>
                    <a:gd name="connsiteY0" fmla="*/ 321235 h 339165"/>
                    <a:gd name="connsiteX1" fmla="*/ 98612 w 645459"/>
                    <a:gd name="connsiteY1" fmla="*/ 303306 h 339165"/>
                    <a:gd name="connsiteX2" fmla="*/ 116541 w 645459"/>
                    <a:gd name="connsiteY2" fmla="*/ 267447 h 339165"/>
                    <a:gd name="connsiteX3" fmla="*/ 125506 w 645459"/>
                    <a:gd name="connsiteY3" fmla="*/ 222624 h 339165"/>
                    <a:gd name="connsiteX4" fmla="*/ 152400 w 645459"/>
                    <a:gd name="connsiteY4" fmla="*/ 7471 h 339165"/>
                    <a:gd name="connsiteX5" fmla="*/ 233083 w 645459"/>
                    <a:gd name="connsiteY5" fmla="*/ 177800 h 339165"/>
                    <a:gd name="connsiteX6" fmla="*/ 268941 w 645459"/>
                    <a:gd name="connsiteY6" fmla="*/ 249518 h 339165"/>
                    <a:gd name="connsiteX7" fmla="*/ 295835 w 645459"/>
                    <a:gd name="connsiteY7" fmla="*/ 276412 h 339165"/>
                    <a:gd name="connsiteX8" fmla="*/ 313765 w 645459"/>
                    <a:gd name="connsiteY8" fmla="*/ 276412 h 339165"/>
                    <a:gd name="connsiteX9" fmla="*/ 313765 w 645459"/>
                    <a:gd name="connsiteY9" fmla="*/ 285377 h 339165"/>
                    <a:gd name="connsiteX10" fmla="*/ 385483 w 645459"/>
                    <a:gd name="connsiteY10" fmla="*/ 303306 h 339165"/>
                    <a:gd name="connsiteX11" fmla="*/ 645459 w 645459"/>
                    <a:gd name="connsiteY11" fmla="*/ 339165 h 33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59" h="339165">
                      <a:moveTo>
                        <a:pt x="0" y="321235"/>
                      </a:moveTo>
                      <a:cubicBezTo>
                        <a:pt x="39594" y="316753"/>
                        <a:pt x="79188" y="312271"/>
                        <a:pt x="98612" y="303306"/>
                      </a:cubicBezTo>
                      <a:cubicBezTo>
                        <a:pt x="118036" y="294341"/>
                        <a:pt x="112059" y="280894"/>
                        <a:pt x="116541" y="267447"/>
                      </a:cubicBezTo>
                      <a:cubicBezTo>
                        <a:pt x="121023" y="254000"/>
                        <a:pt x="119530" y="265953"/>
                        <a:pt x="125506" y="222624"/>
                      </a:cubicBezTo>
                      <a:cubicBezTo>
                        <a:pt x="131482" y="179295"/>
                        <a:pt x="134471" y="14942"/>
                        <a:pt x="152400" y="7471"/>
                      </a:cubicBezTo>
                      <a:cubicBezTo>
                        <a:pt x="170330" y="0"/>
                        <a:pt x="213660" y="137459"/>
                        <a:pt x="233083" y="177800"/>
                      </a:cubicBezTo>
                      <a:cubicBezTo>
                        <a:pt x="252507" y="218141"/>
                        <a:pt x="258482" y="233083"/>
                        <a:pt x="268941" y="249518"/>
                      </a:cubicBezTo>
                      <a:cubicBezTo>
                        <a:pt x="279400" y="265953"/>
                        <a:pt x="288364" y="271930"/>
                        <a:pt x="295835" y="276412"/>
                      </a:cubicBezTo>
                      <a:cubicBezTo>
                        <a:pt x="303306" y="280894"/>
                        <a:pt x="310777" y="274918"/>
                        <a:pt x="313765" y="276412"/>
                      </a:cubicBezTo>
                      <a:cubicBezTo>
                        <a:pt x="316753" y="277906"/>
                        <a:pt x="301812" y="280895"/>
                        <a:pt x="313765" y="285377"/>
                      </a:cubicBezTo>
                      <a:cubicBezTo>
                        <a:pt x="325718" y="289859"/>
                        <a:pt x="330201" y="294341"/>
                        <a:pt x="385483" y="303306"/>
                      </a:cubicBezTo>
                      <a:cubicBezTo>
                        <a:pt x="440765" y="312271"/>
                        <a:pt x="543112" y="325718"/>
                        <a:pt x="645459" y="339165"/>
                      </a:cubicBezTo>
                    </a:path>
                  </a:pathLst>
                </a:cu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
            <p:nvSpPr>
              <p:cNvPr id="80" name="CasellaDiTesto 79"/>
              <p:cNvSpPr txBox="1"/>
              <p:nvPr/>
            </p:nvSpPr>
            <p:spPr>
              <a:xfrm rot="16200000">
                <a:off x="3205407" y="3683182"/>
                <a:ext cx="504056" cy="276999"/>
              </a:xfrm>
              <a:prstGeom prst="rect">
                <a:avLst/>
              </a:prstGeom>
              <a:noFill/>
            </p:spPr>
            <p:txBody>
              <a:bodyPr wrap="square" rtlCol="0">
                <a:spAutoFit/>
              </a:bodyPr>
              <a:lstStyle/>
              <a:p>
                <a:r>
                  <a:rPr lang="it-IT" sz="1200" i="1" u="none" dirty="0" smtClean="0"/>
                  <a:t>p</a:t>
                </a:r>
                <a:r>
                  <a:rPr lang="it-IT" sz="1200" u="none" dirty="0" smtClean="0"/>
                  <a:t>(</a:t>
                </a:r>
                <a:r>
                  <a:rPr lang="it-IT" sz="1200" i="1" u="none" dirty="0" smtClean="0"/>
                  <a:t>x</a:t>
                </a:r>
                <a:r>
                  <a:rPr lang="it-IT" sz="1200" u="none" dirty="0" smtClean="0"/>
                  <a:t>)</a:t>
                </a:r>
                <a:endParaRPr lang="it-IT" sz="1200" u="none" dirty="0"/>
              </a:p>
            </p:txBody>
          </p:sp>
        </p:grpSp>
        <p:sp>
          <p:nvSpPr>
            <p:cNvPr id="78" name="Freccia in giù 77"/>
            <p:cNvSpPr/>
            <p:nvPr/>
          </p:nvSpPr>
          <p:spPr bwMode="auto">
            <a:xfrm rot="16200000">
              <a:off x="6029589" y="2640332"/>
              <a:ext cx="43204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2000"/>
                                        <p:tgtEl>
                                          <p:spTgt spid="76"/>
                                        </p:tgtEl>
                                      </p:cBhvr>
                                    </p:animEffect>
                                  </p:childTnLst>
                                  <p:subTnLst>
                                    <p:set>
                                      <p:cBhvr override="childStyle">
                                        <p:cTn dur="1" fill="hold" display="0" masterRel="nextClick" afterEffect="1"/>
                                        <p:tgtEl>
                                          <p:spTgt spid="76"/>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2000"/>
                                        <p:tgtEl>
                                          <p:spTgt spid="7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20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fade">
                                      <p:cBhvr>
                                        <p:cTn id="18" dur="2000"/>
                                        <p:tgtEl>
                                          <p:spTgt spid="6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2000"/>
                                        <p:tgtEl>
                                          <p:spTgt spid="6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2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76184" y="1157288"/>
            <a:ext cx="8629286"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p>
          <a:p>
            <a:pPr algn="ctr">
              <a:spcBef>
                <a:spcPct val="20000"/>
              </a:spcBef>
              <a:defRPr/>
            </a:pPr>
            <a:r>
              <a:rPr lang="en-GB" sz="1600" u="none" kern="0" dirty="0" smtClean="0"/>
              <a:t>Propagation of uncertainties: analytics</a:t>
            </a:r>
            <a:endParaRPr lang="en-GB" sz="1600" u="none" kern="0" dirty="0"/>
          </a:p>
        </p:txBody>
      </p:sp>
      <p:sp>
        <p:nvSpPr>
          <p:cNvPr id="60" name="Rettangolo 4"/>
          <p:cNvSpPr>
            <a:spLocks noChangeArrowheads="1"/>
          </p:cNvSpPr>
          <p:nvPr/>
        </p:nvSpPr>
        <p:spPr bwMode="auto">
          <a:xfrm>
            <a:off x="250825" y="2000453"/>
            <a:ext cx="8641655" cy="2031325"/>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Estimation of prediction uncertainty</a:t>
            </a:r>
            <a:r>
              <a:rPr lang="en-GB" u="none" dirty="0" smtClean="0"/>
              <a:t>:</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true (unknown) value of the hydrological variable to be predicted</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p</a:t>
            </a:r>
            <a:r>
              <a:rPr lang="en-GB" u="none" dirty="0" smtClean="0"/>
              <a:t>(</a:t>
            </a:r>
            <a:r>
              <a:rPr lang="en-GB" b="1" i="1" u="none" dirty="0" err="1" smtClean="0">
                <a:latin typeface="Symbol" pitchFamily="18" charset="2"/>
              </a:rPr>
              <a:t>e</a:t>
            </a:r>
            <a:r>
              <a:rPr lang="en-GB" u="none" dirty="0" err="1" smtClean="0"/>
              <a:t>,</a:t>
            </a:r>
            <a:r>
              <a:rPr lang="en-GB" b="1" i="1" u="none" dirty="0" err="1" smtClean="0">
                <a:latin typeface="Times New Roman" pitchFamily="18" charset="0"/>
                <a:cs typeface="Times New Roman" pitchFamily="18" charset="0"/>
              </a:rPr>
              <a:t>I</a:t>
            </a:r>
            <a:r>
              <a:rPr lang="en-GB" u="none" dirty="0" err="1" smtClean="0"/>
              <a:t>,</a:t>
            </a:r>
            <a:r>
              <a:rPr lang="en-GB" i="1" u="none" dirty="0" err="1" smtClean="0">
                <a:latin typeface="Times New Roman" pitchFamily="18" charset="0"/>
                <a:cs typeface="Times New Roman" pitchFamily="18" charset="0"/>
              </a:rPr>
              <a:t>i</a:t>
            </a:r>
            <a:r>
              <a:rPr lang="en-GB" u="none" dirty="0" smtClean="0"/>
              <a:t>)	corresponding output by the model, conditioned by 			model </a:t>
            </a:r>
            <a:r>
              <a:rPr lang="en-GB" i="1" u="none" dirty="0" err="1" smtClean="0">
                <a:latin typeface="Times New Roman" pitchFamily="18" charset="0"/>
                <a:cs typeface="Times New Roman" pitchFamily="18" charset="0"/>
              </a:rPr>
              <a:t>i</a:t>
            </a:r>
            <a:r>
              <a:rPr lang="en-GB" u="none" dirty="0" smtClean="0"/>
              <a:t>, model parameter vector </a:t>
            </a:r>
            <a:r>
              <a:rPr lang="en-GB" b="1" i="1" u="none" dirty="0" smtClean="0">
                <a:latin typeface="Symbol" pitchFamily="18" charset="2"/>
              </a:rPr>
              <a:t>e</a:t>
            </a:r>
            <a:r>
              <a:rPr lang="en-GB" b="1" u="none" dirty="0" smtClean="0">
                <a:latin typeface="Symbol" pitchFamily="18" charset="2"/>
              </a:rPr>
              <a:t> </a:t>
            </a:r>
            <a:r>
              <a:rPr lang="en-GB" u="none" dirty="0" smtClean="0"/>
              <a:t>and input data vector </a:t>
            </a:r>
            <a:r>
              <a:rPr lang="en-GB" b="1" i="1" u="none" dirty="0" smtClean="0"/>
              <a:t>I</a:t>
            </a:r>
          </a:p>
          <a:p>
            <a:pPr marL="176213" indent="-176213" algn="just">
              <a:defRPr/>
            </a:pPr>
            <a:r>
              <a:rPr lang="en-GB" u="none" dirty="0" smtClean="0"/>
              <a:t>	- Assumptions:</a:t>
            </a:r>
          </a:p>
          <a:p>
            <a:pPr marL="176213" indent="-176213" algn="just">
              <a:tabLst>
                <a:tab pos="452438" algn="l"/>
              </a:tabLst>
              <a:defRPr/>
            </a:pPr>
            <a:r>
              <a:rPr lang="en-GB" u="none" dirty="0" smtClean="0"/>
              <a:t>		1) a number </a:t>
            </a:r>
            <a:r>
              <a:rPr lang="en-GB" i="1" u="none" dirty="0" smtClean="0">
                <a:latin typeface="Times New Roman" pitchFamily="18" charset="0"/>
                <a:cs typeface="Times New Roman" pitchFamily="18" charset="0"/>
              </a:rPr>
              <a:t>N</a:t>
            </a:r>
            <a:r>
              <a:rPr lang="en-GB" u="none" dirty="0" smtClean="0"/>
              <a:t> of models is considered to form the model space;</a:t>
            </a:r>
          </a:p>
          <a:p>
            <a:pPr marL="176213" indent="-176213" algn="just">
              <a:tabLst>
                <a:tab pos="452438" algn="l"/>
              </a:tabLst>
              <a:defRPr/>
            </a:pPr>
            <a:r>
              <a:rPr lang="en-GB" u="none" dirty="0" smtClean="0"/>
              <a:t>		2) input data uncertainty and parameter uncertainty are independent.</a:t>
            </a:r>
          </a:p>
        </p:txBody>
      </p:sp>
      <p:sp>
        <p:nvSpPr>
          <p:cNvPr id="61" name="Freccia in giù 60"/>
          <p:cNvSpPr/>
          <p:nvPr/>
        </p:nvSpPr>
        <p:spPr bwMode="auto">
          <a:xfrm rot="16200000">
            <a:off x="1691680" y="2214697"/>
            <a:ext cx="216025"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62" name="Freccia in giù 61"/>
          <p:cNvSpPr/>
          <p:nvPr/>
        </p:nvSpPr>
        <p:spPr bwMode="auto">
          <a:xfrm rot="16200000">
            <a:off x="1691680" y="2492895"/>
            <a:ext cx="216025"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nvGrpSpPr>
          <p:cNvPr id="9" name="Gruppo 8"/>
          <p:cNvGrpSpPr/>
          <p:nvPr/>
        </p:nvGrpSpPr>
        <p:grpSpPr>
          <a:xfrm>
            <a:off x="395536" y="4067780"/>
            <a:ext cx="8496944" cy="2385556"/>
            <a:chOff x="395536" y="4067780"/>
            <a:chExt cx="8496944" cy="2385556"/>
          </a:xfrm>
        </p:grpSpPr>
        <p:graphicFrame>
          <p:nvGraphicFramePr>
            <p:cNvPr id="63" name="Oggetto 62"/>
            <p:cNvGraphicFramePr>
              <a:graphicFrameLocks noChangeAspect="1"/>
            </p:cNvGraphicFramePr>
            <p:nvPr/>
          </p:nvGraphicFramePr>
          <p:xfrm>
            <a:off x="554038" y="4292600"/>
            <a:ext cx="8066087" cy="1152525"/>
          </p:xfrm>
          <a:graphic>
            <a:graphicData uri="http://schemas.openxmlformats.org/presentationml/2006/ole">
              <p:oleObj spid="_x0000_s74754" name="Equazione" r:id="rId3" imgW="3555720" imgH="507960" progId="Equation.3">
                <p:embed/>
              </p:oleObj>
            </a:graphicData>
          </a:graphic>
        </p:graphicFrame>
        <p:sp>
          <p:nvSpPr>
            <p:cNvPr id="7" name="Rettangolo 4"/>
            <p:cNvSpPr>
              <a:spLocks noChangeArrowheads="1"/>
            </p:cNvSpPr>
            <p:nvPr/>
          </p:nvSpPr>
          <p:spPr bwMode="auto">
            <a:xfrm>
              <a:off x="611560" y="5406896"/>
              <a:ext cx="8280920" cy="1046440"/>
            </a:xfrm>
            <a:prstGeom prst="rect">
              <a:avLst/>
            </a:prstGeom>
            <a:noFill/>
            <a:ln w="9525">
              <a:noFill/>
              <a:miter lim="800000"/>
              <a:headEnd/>
              <a:tailEnd/>
            </a:ln>
          </p:spPr>
          <p:txBody>
            <a:bodyPr wrap="square">
              <a:spAutoFit/>
            </a:bodyPr>
            <a:lstStyle/>
            <a:p>
              <a:pPr algn="just">
                <a:defRPr/>
              </a:pPr>
              <a:r>
                <a:rPr lang="en-GB" u="none" dirty="0" smtClean="0"/>
                <a:t>where </a:t>
              </a:r>
              <a:r>
                <a:rPr lang="en-GB" i="1" u="none" dirty="0" err="1" smtClean="0">
                  <a:latin typeface="Times New Roman" pitchFamily="18" charset="0"/>
                  <a:cs typeface="Times New Roman" pitchFamily="18" charset="0"/>
                </a:rPr>
                <a:t>w</a:t>
              </a:r>
              <a:r>
                <a:rPr lang="en-GB" i="1" u="none" baseline="-25000" dirty="0" err="1" smtClean="0">
                  <a:latin typeface="Times New Roman" pitchFamily="18" charset="0"/>
                  <a:cs typeface="Times New Roman" pitchFamily="18" charset="0"/>
                </a:rPr>
                <a:t>i</a:t>
              </a:r>
              <a:r>
                <a:rPr lang="en-GB" u="none" dirty="0" smtClean="0"/>
                <a:t> is the weight assigned to each model, which corresponds to the probability of the model to provide the best predictive distribution. It depends on the considered models and data, parameter and model structural uncertainty.</a:t>
              </a:r>
            </a:p>
            <a:p>
              <a:pPr marL="176213" indent="-176213" algn="just">
                <a:buFont typeface="Arial" charset="0"/>
                <a:buChar char="•"/>
                <a:defRPr/>
              </a:pPr>
              <a:endParaRPr lang="en-GB" sz="800" u="none" dirty="0"/>
            </a:p>
          </p:txBody>
        </p:sp>
        <p:sp>
          <p:nvSpPr>
            <p:cNvPr id="8" name="Rettangolo 7"/>
            <p:cNvSpPr/>
            <p:nvPr/>
          </p:nvSpPr>
          <p:spPr>
            <a:xfrm>
              <a:off x="395536" y="4067780"/>
              <a:ext cx="8064896" cy="369332"/>
            </a:xfrm>
            <a:prstGeom prst="rect">
              <a:avLst/>
            </a:prstGeom>
          </p:spPr>
          <p:txBody>
            <a:bodyPr wrap="square">
              <a:spAutoFit/>
            </a:bodyPr>
            <a:lstStyle/>
            <a:p>
              <a:pPr marL="176213" indent="-176213" algn="just">
                <a:defRPr/>
              </a:pPr>
              <a:r>
                <a:rPr lang="en-GB" u="none" dirty="0" smtClean="0"/>
                <a:t>- </a:t>
              </a:r>
              <a:r>
                <a:rPr lang="en-GB" b="1" u="none" dirty="0" smtClean="0"/>
                <a:t>Th.</a:t>
              </a:r>
              <a:r>
                <a:rPr lang="en-GB" u="none" dirty="0" smtClean="0"/>
                <a:t>: probability distribution of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a:t>
              </a:r>
              <a:r>
                <a:rPr lang="en-GB" u="none" dirty="0" err="1" smtClean="0"/>
                <a:t>Zellner</a:t>
              </a:r>
              <a:r>
                <a:rPr lang="en-GB" u="none" dirty="0" smtClean="0"/>
                <a:t>, 1971; </a:t>
              </a:r>
              <a:r>
                <a:rPr lang="en-GB" u="none" dirty="0" err="1" smtClean="0"/>
                <a:t>Stedinger</a:t>
              </a:r>
              <a:r>
                <a:rPr lang="en-GB" u="none" dirty="0" smtClean="0"/>
                <a:t> et al., 2008):</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76185" y="1157288"/>
            <a:ext cx="8629285"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endParaRPr lang="en-GB" sz="2400" u="none" kern="0" dirty="0" smtClean="0"/>
          </a:p>
          <a:p>
            <a:pPr algn="ctr">
              <a:spcBef>
                <a:spcPct val="20000"/>
              </a:spcBef>
              <a:defRPr/>
            </a:pPr>
            <a:r>
              <a:rPr lang="en-GB" sz="1600" b="1" u="none" dirty="0" smtClean="0"/>
              <a:t>Setting up a model: </a:t>
            </a:r>
            <a:r>
              <a:rPr lang="en-GB" sz="1600" u="none" dirty="0" smtClean="0"/>
              <a:t>Probability distribution of </a:t>
            </a:r>
            <a:r>
              <a:rPr lang="en-GB" sz="1600" i="1" u="none" dirty="0" err="1" smtClean="0">
                <a:latin typeface="Times New Roman" pitchFamily="18" charset="0"/>
                <a:cs typeface="Times New Roman" pitchFamily="18" charset="0"/>
              </a:rPr>
              <a:t>Q</a:t>
            </a:r>
            <a:r>
              <a:rPr lang="en-GB" sz="1600" i="1" u="none" baseline="-25000" dirty="0" err="1" smtClean="0">
                <a:latin typeface="Times New Roman" pitchFamily="18" charset="0"/>
                <a:cs typeface="Times New Roman" pitchFamily="18" charset="0"/>
              </a:rPr>
              <a:t>o</a:t>
            </a:r>
            <a:r>
              <a:rPr lang="en-GB" sz="1600" u="none" dirty="0" smtClean="0"/>
              <a:t> (</a:t>
            </a:r>
            <a:r>
              <a:rPr lang="en-GB" sz="1600" u="none" dirty="0" err="1" smtClean="0"/>
              <a:t>Zellner</a:t>
            </a:r>
            <a:r>
              <a:rPr lang="en-GB" sz="1600" u="none" dirty="0" smtClean="0"/>
              <a:t>, 1971; </a:t>
            </a:r>
            <a:r>
              <a:rPr lang="en-GB" sz="1600" u="none" dirty="0" err="1" smtClean="0"/>
              <a:t>Stedinger</a:t>
            </a:r>
            <a:r>
              <a:rPr lang="en-GB" sz="1600" u="none" dirty="0" smtClean="0"/>
              <a:t> et al., 2008)</a:t>
            </a:r>
            <a:endParaRPr lang="en-GB" sz="1600" u="none" kern="0" dirty="0"/>
          </a:p>
        </p:txBody>
      </p:sp>
      <p:sp>
        <p:nvSpPr>
          <p:cNvPr id="8" name="Rettangolo 4"/>
          <p:cNvSpPr>
            <a:spLocks noChangeArrowheads="1"/>
          </p:cNvSpPr>
          <p:nvPr/>
        </p:nvSpPr>
        <p:spPr bwMode="auto">
          <a:xfrm>
            <a:off x="250825" y="1988840"/>
            <a:ext cx="8641655" cy="2431435"/>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Symbols:</a:t>
            </a:r>
            <a:endParaRPr lang="en-GB" u="none" dirty="0" smtClean="0"/>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true (unknown) value of the hydrological variable to be predicted</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p</a:t>
            </a:r>
            <a:r>
              <a:rPr lang="en-GB" u="none" dirty="0" smtClean="0"/>
              <a:t>(</a:t>
            </a:r>
            <a:r>
              <a:rPr lang="en-GB" b="1" i="1" u="none" dirty="0" err="1" smtClean="0">
                <a:latin typeface="Symbol" pitchFamily="18" charset="2"/>
              </a:rPr>
              <a:t>e</a:t>
            </a:r>
            <a:r>
              <a:rPr lang="en-GB" u="none" dirty="0" err="1" smtClean="0"/>
              <a:t>,</a:t>
            </a:r>
            <a:r>
              <a:rPr lang="en-GB" b="1" i="1" u="none" dirty="0" err="1" smtClean="0">
                <a:latin typeface="Times New Roman" pitchFamily="18" charset="0"/>
                <a:cs typeface="Times New Roman" pitchFamily="18" charset="0"/>
              </a:rPr>
              <a:t>I</a:t>
            </a:r>
            <a:r>
              <a:rPr lang="en-GB" u="none" dirty="0" err="1" smtClean="0"/>
              <a:t>,</a:t>
            </a:r>
            <a:r>
              <a:rPr lang="en-GB" i="1" u="none" dirty="0" err="1" smtClean="0">
                <a:latin typeface="Times New Roman" pitchFamily="18" charset="0"/>
                <a:cs typeface="Times New Roman" pitchFamily="18" charset="0"/>
              </a:rPr>
              <a:t>i</a:t>
            </a:r>
            <a:r>
              <a:rPr lang="en-GB" u="none" dirty="0" smtClean="0"/>
              <a:t>)	corresponding output by the model	</a:t>
            </a:r>
          </a:p>
          <a:p>
            <a:pPr marL="176213" indent="-176213" algn="just">
              <a:defRPr/>
            </a:pPr>
            <a:r>
              <a:rPr lang="en-GB" u="none" dirty="0" smtClean="0"/>
              <a:t>	- </a:t>
            </a:r>
            <a:r>
              <a:rPr lang="en-GB" i="1" u="none" dirty="0" smtClean="0">
                <a:latin typeface="Times New Roman" pitchFamily="18" charset="0"/>
                <a:cs typeface="Times New Roman" pitchFamily="18" charset="0"/>
              </a:rPr>
              <a:t>N</a:t>
            </a:r>
            <a:r>
              <a:rPr lang="en-GB" u="none" dirty="0" smtClean="0"/>
              <a:t>		Number of considered models</a:t>
            </a:r>
          </a:p>
          <a:p>
            <a:pPr marL="176213" indent="-176213" algn="just">
              <a:defRPr/>
            </a:pPr>
            <a:r>
              <a:rPr lang="en-GB" u="none" dirty="0" smtClean="0"/>
              <a:t>	- </a:t>
            </a:r>
            <a:r>
              <a:rPr lang="en-GB" i="1" u="none" dirty="0" smtClean="0">
                <a:latin typeface="Times New Roman" pitchFamily="18" charset="0"/>
                <a:cs typeface="Times New Roman" pitchFamily="18" charset="0"/>
              </a:rPr>
              <a:t>e</a:t>
            </a:r>
            <a:r>
              <a:rPr lang="en-GB" u="none" dirty="0" smtClean="0"/>
              <a:t>		Prediction error </a:t>
            </a:r>
          </a:p>
          <a:p>
            <a:pPr marL="176213" indent="-176213" algn="just">
              <a:defRPr/>
            </a:pPr>
            <a:r>
              <a:rPr lang="en-GB" u="none" dirty="0" smtClean="0"/>
              <a:t>	- </a:t>
            </a:r>
            <a:r>
              <a:rPr lang="en-GB" b="1" i="1" u="none" dirty="0" smtClean="0">
                <a:latin typeface="Symbol" pitchFamily="18" charset="2"/>
                <a:cs typeface="Times New Roman" pitchFamily="18" charset="0"/>
              </a:rPr>
              <a:t>e</a:t>
            </a:r>
            <a:r>
              <a:rPr lang="en-GB" u="none" dirty="0" smtClean="0"/>
              <a:t>		Model parameter vector</a:t>
            </a:r>
          </a:p>
          <a:p>
            <a:pPr marL="176213" indent="-176213" algn="just">
              <a:defRPr/>
            </a:pPr>
            <a:r>
              <a:rPr lang="en-GB" u="none" dirty="0" smtClean="0"/>
              <a:t>	- </a:t>
            </a:r>
            <a:r>
              <a:rPr lang="en-GB" b="1" i="1" u="none" dirty="0" smtClean="0">
                <a:latin typeface="Times New Roman" pitchFamily="18" charset="0"/>
                <a:cs typeface="Times New Roman" pitchFamily="18" charset="0"/>
              </a:rPr>
              <a:t>I</a:t>
            </a:r>
            <a:r>
              <a:rPr lang="en-GB" u="none" dirty="0" smtClean="0"/>
              <a:t>		Input data vector</a:t>
            </a:r>
          </a:p>
          <a:p>
            <a:pPr marL="176213" indent="-176213" algn="just">
              <a:defRPr/>
            </a:pPr>
            <a:r>
              <a:rPr lang="en-GB" u="none" dirty="0" smtClean="0"/>
              <a:t>	-</a:t>
            </a:r>
            <a:r>
              <a:rPr lang="en-GB" i="1" u="none" dirty="0" err="1" smtClean="0">
                <a:latin typeface="Times New Roman" pitchFamily="18" charset="0"/>
                <a:cs typeface="Times New Roman" pitchFamily="18" charset="0"/>
              </a:rPr>
              <a:t>w</a:t>
            </a:r>
            <a:r>
              <a:rPr lang="en-GB" i="1" u="none" baseline="-25000" dirty="0" err="1" smtClean="0">
                <a:latin typeface="Times New Roman" pitchFamily="18" charset="0"/>
                <a:cs typeface="Times New Roman" pitchFamily="18" charset="0"/>
              </a:rPr>
              <a:t>i</a:t>
            </a:r>
            <a:r>
              <a:rPr lang="en-GB" u="none" dirty="0" smtClean="0"/>
              <a:t>		weight attributed to model </a:t>
            </a:r>
            <a:r>
              <a:rPr lang="en-GB" i="1" u="none" dirty="0" err="1" smtClean="0">
                <a:latin typeface="Times New Roman" pitchFamily="18" charset="0"/>
                <a:cs typeface="Times New Roman" pitchFamily="18" charset="0"/>
              </a:rPr>
              <a:t>i</a:t>
            </a:r>
            <a:endParaRPr lang="en-GB" i="1" u="none" dirty="0" smtClean="0">
              <a:latin typeface="Times New Roman" pitchFamily="18" charset="0"/>
              <a:cs typeface="Times New Roman" pitchFamily="18" charset="0"/>
            </a:endParaRPr>
          </a:p>
          <a:p>
            <a:pPr marL="176213" indent="-176213" algn="just">
              <a:defRPr/>
            </a:pPr>
            <a:endParaRPr lang="en-GB" sz="800" u="none" dirty="0"/>
          </a:p>
        </p:txBody>
      </p:sp>
      <p:graphicFrame>
        <p:nvGraphicFramePr>
          <p:cNvPr id="75779" name="Object 2"/>
          <p:cNvGraphicFramePr>
            <a:graphicFrameLocks noChangeAspect="1"/>
          </p:cNvGraphicFramePr>
          <p:nvPr/>
        </p:nvGraphicFramePr>
        <p:xfrm>
          <a:off x="611560" y="4293096"/>
          <a:ext cx="7978775" cy="1152525"/>
        </p:xfrm>
        <a:graphic>
          <a:graphicData uri="http://schemas.openxmlformats.org/presentationml/2006/ole">
            <p:oleObj spid="_x0000_s75779" name="Equazione" r:id="rId3" imgW="3517560" imgH="507960" progId="Equation.3">
              <p:embed/>
            </p:oleObj>
          </a:graphicData>
        </a:graphic>
      </p:graphicFrame>
      <p:grpSp>
        <p:nvGrpSpPr>
          <p:cNvPr id="15" name="Gruppo 14"/>
          <p:cNvGrpSpPr/>
          <p:nvPr/>
        </p:nvGrpSpPr>
        <p:grpSpPr>
          <a:xfrm>
            <a:off x="601913" y="4598193"/>
            <a:ext cx="4618790" cy="548608"/>
            <a:chOff x="601913" y="5328664"/>
            <a:chExt cx="4618790" cy="548608"/>
          </a:xfrm>
        </p:grpSpPr>
        <p:graphicFrame>
          <p:nvGraphicFramePr>
            <p:cNvPr id="75780" name="Object 2"/>
            <p:cNvGraphicFramePr>
              <a:graphicFrameLocks noChangeAspect="1"/>
            </p:cNvGraphicFramePr>
            <p:nvPr/>
          </p:nvGraphicFramePr>
          <p:xfrm>
            <a:off x="601913" y="5328664"/>
            <a:ext cx="1295400" cy="519112"/>
          </p:xfrm>
          <a:graphic>
            <a:graphicData uri="http://schemas.openxmlformats.org/presentationml/2006/ole">
              <p:oleObj spid="_x0000_s75780" name="Equazione" r:id="rId4" imgW="571320" imgH="228600" progId="Equation.3">
                <p:embed/>
              </p:oleObj>
            </a:graphicData>
          </a:graphic>
        </p:graphicFrame>
        <p:graphicFrame>
          <p:nvGraphicFramePr>
            <p:cNvPr id="75783" name="Object 2"/>
            <p:cNvGraphicFramePr>
              <a:graphicFrameLocks noChangeAspect="1"/>
            </p:cNvGraphicFramePr>
            <p:nvPr/>
          </p:nvGraphicFramePr>
          <p:xfrm>
            <a:off x="2888665" y="5329584"/>
            <a:ext cx="2332038" cy="547688"/>
          </p:xfrm>
          <a:graphic>
            <a:graphicData uri="http://schemas.openxmlformats.org/presentationml/2006/ole">
              <p:oleObj spid="_x0000_s75783" name="Equazione" r:id="rId5" imgW="1028520" imgH="241200" progId="Equation.3">
                <p:embed/>
              </p:oleObj>
            </a:graphicData>
          </a:graphic>
        </p:graphicFrame>
      </p:grpSp>
      <p:grpSp>
        <p:nvGrpSpPr>
          <p:cNvPr id="19" name="Gruppo 18"/>
          <p:cNvGrpSpPr/>
          <p:nvPr/>
        </p:nvGrpSpPr>
        <p:grpSpPr>
          <a:xfrm>
            <a:off x="604875" y="4548863"/>
            <a:ext cx="6775437" cy="865188"/>
            <a:chOff x="605520" y="5279334"/>
            <a:chExt cx="6775437" cy="865188"/>
          </a:xfrm>
        </p:grpSpPr>
        <p:graphicFrame>
          <p:nvGraphicFramePr>
            <p:cNvPr id="75784" name="Object 2"/>
            <p:cNvGraphicFramePr>
              <a:graphicFrameLocks noChangeAspect="1"/>
            </p:cNvGraphicFramePr>
            <p:nvPr/>
          </p:nvGraphicFramePr>
          <p:xfrm>
            <a:off x="605520" y="5343501"/>
            <a:ext cx="1239838" cy="519112"/>
          </p:xfrm>
          <a:graphic>
            <a:graphicData uri="http://schemas.openxmlformats.org/presentationml/2006/ole">
              <p:oleObj spid="_x0000_s75784" name="Equazione" r:id="rId6" imgW="545760" imgH="228600" progId="Equation.3">
                <p:embed/>
              </p:oleObj>
            </a:graphicData>
          </a:graphic>
        </p:graphicFrame>
        <p:graphicFrame>
          <p:nvGraphicFramePr>
            <p:cNvPr id="75785" name="Object 2"/>
            <p:cNvGraphicFramePr>
              <a:graphicFrameLocks noChangeAspect="1"/>
            </p:cNvGraphicFramePr>
            <p:nvPr/>
          </p:nvGraphicFramePr>
          <p:xfrm>
            <a:off x="2595138" y="5279334"/>
            <a:ext cx="3427413" cy="865188"/>
          </p:xfrm>
          <a:graphic>
            <a:graphicData uri="http://schemas.openxmlformats.org/presentationml/2006/ole">
              <p:oleObj spid="_x0000_s75785" name="Equazione" r:id="rId7" imgW="1511280" imgH="380880" progId="Equation.3">
                <p:embed/>
              </p:oleObj>
            </a:graphicData>
          </a:graphic>
        </p:graphicFrame>
        <p:graphicFrame>
          <p:nvGraphicFramePr>
            <p:cNvPr id="75786" name="Object 2"/>
            <p:cNvGraphicFramePr>
              <a:graphicFrameLocks noChangeAspect="1"/>
            </p:cNvGraphicFramePr>
            <p:nvPr/>
          </p:nvGraphicFramePr>
          <p:xfrm>
            <a:off x="6660232" y="5365671"/>
            <a:ext cx="720725" cy="460375"/>
          </p:xfrm>
          <a:graphic>
            <a:graphicData uri="http://schemas.openxmlformats.org/presentationml/2006/ole">
              <p:oleObj spid="_x0000_s75786" name="Equazione" r:id="rId8" imgW="317160" imgH="203040" progId="Equation.3">
                <p:embed/>
              </p:oleObj>
            </a:graphicData>
          </a:graphic>
        </p:graphicFrame>
      </p:grpSp>
      <p:grpSp>
        <p:nvGrpSpPr>
          <p:cNvPr id="22" name="Gruppo 21"/>
          <p:cNvGrpSpPr/>
          <p:nvPr/>
        </p:nvGrpSpPr>
        <p:grpSpPr>
          <a:xfrm>
            <a:off x="610831" y="4548863"/>
            <a:ext cx="7464263" cy="865188"/>
            <a:chOff x="610831" y="5279334"/>
            <a:chExt cx="7464263" cy="865188"/>
          </a:xfrm>
        </p:grpSpPr>
        <p:graphicFrame>
          <p:nvGraphicFramePr>
            <p:cNvPr id="75787" name="Object 2"/>
            <p:cNvGraphicFramePr>
              <a:graphicFrameLocks noChangeAspect="1"/>
            </p:cNvGraphicFramePr>
            <p:nvPr/>
          </p:nvGraphicFramePr>
          <p:xfrm>
            <a:off x="610831" y="5338965"/>
            <a:ext cx="1238250" cy="517525"/>
          </p:xfrm>
          <a:graphic>
            <a:graphicData uri="http://schemas.openxmlformats.org/presentationml/2006/ole">
              <p:oleObj spid="_x0000_s75787" name="Equazione" r:id="rId9" imgW="545760" imgH="228600" progId="Equation.3">
                <p:embed/>
              </p:oleObj>
            </a:graphicData>
          </a:graphic>
        </p:graphicFrame>
        <p:graphicFrame>
          <p:nvGraphicFramePr>
            <p:cNvPr id="75788" name="Object 2"/>
            <p:cNvGraphicFramePr>
              <a:graphicFrameLocks noChangeAspect="1"/>
            </p:cNvGraphicFramePr>
            <p:nvPr/>
          </p:nvGraphicFramePr>
          <p:xfrm>
            <a:off x="2401369" y="5279334"/>
            <a:ext cx="5673725" cy="865188"/>
          </p:xfrm>
          <a:graphic>
            <a:graphicData uri="http://schemas.openxmlformats.org/presentationml/2006/ole">
              <p:oleObj spid="_x0000_s75788" name="Equazione" r:id="rId10" imgW="2501640" imgH="380880" progId="Equation.3">
                <p:embed/>
              </p:oleObj>
            </a:graphicData>
          </a:graphic>
        </p:graphicFrame>
      </p:grpSp>
      <p:sp>
        <p:nvSpPr>
          <p:cNvPr id="23" name="Rettangolo 4"/>
          <p:cNvSpPr>
            <a:spLocks noChangeArrowheads="1"/>
          </p:cNvSpPr>
          <p:nvPr/>
        </p:nvSpPr>
        <p:spPr bwMode="auto">
          <a:xfrm>
            <a:off x="251520" y="5445224"/>
            <a:ext cx="8641655" cy="923330"/>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Important:</a:t>
            </a:r>
            <a:endParaRPr lang="en-GB" u="none" dirty="0" smtClean="0"/>
          </a:p>
          <a:p>
            <a:pPr marL="176213" indent="-176213" algn="just">
              <a:defRPr/>
            </a:pPr>
            <a:r>
              <a:rPr lang="en-GB" u="none" dirty="0" smtClean="0"/>
              <a:t>	- </a:t>
            </a:r>
            <a:r>
              <a:rPr lang="en-GB" u="none" dirty="0" smtClean="0">
                <a:latin typeface="+mj-lt"/>
                <a:cs typeface="Times New Roman" pitchFamily="18" charset="0"/>
              </a:rPr>
              <a:t>parameter uncertainty vanishes for increasing sample size</a:t>
            </a:r>
          </a:p>
          <a:p>
            <a:pPr marL="176213" indent="-176213" algn="just">
              <a:defRPr/>
            </a:pPr>
            <a:r>
              <a:rPr lang="en-GB" u="none" dirty="0" smtClean="0">
                <a:latin typeface="+mj-lt"/>
              </a:rPr>
              <a:t>	- </a:t>
            </a:r>
            <a:r>
              <a:rPr lang="en-GB" i="1" u="none" dirty="0" smtClean="0">
                <a:latin typeface="Times New Roman" pitchFamily="18" charset="0"/>
                <a:cs typeface="Times New Roman" pitchFamily="18" charset="0"/>
              </a:rPr>
              <a:t>f</a:t>
            </a:r>
            <a:r>
              <a:rPr lang="en-GB" u="none" dirty="0" smtClean="0">
                <a:latin typeface="+mj-lt"/>
              </a:rPr>
              <a:t>(</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p</a:t>
            </a:r>
            <a:r>
              <a:rPr lang="en-GB" i="1" u="none" dirty="0" err="1" smtClean="0">
                <a:latin typeface="Times New Roman" pitchFamily="18" charset="0"/>
                <a:cs typeface="Times New Roman" pitchFamily="18" charset="0"/>
              </a:rPr>
              <a:t>+e</a:t>
            </a:r>
            <a:r>
              <a:rPr lang="en-GB" u="none" dirty="0" smtClean="0">
                <a:latin typeface="+mj-lt"/>
              </a:rPr>
              <a:t>) and </a:t>
            </a:r>
            <a:r>
              <a:rPr lang="en-GB" i="1" u="none" dirty="0" err="1" smtClean="0">
                <a:latin typeface="Times New Roman" pitchFamily="18" charset="0"/>
                <a:cs typeface="Times New Roman" pitchFamily="18" charset="0"/>
              </a:rPr>
              <a:t>w</a:t>
            </a:r>
            <a:r>
              <a:rPr lang="en-GB" i="1" u="none" baseline="-25000" dirty="0" err="1" smtClean="0">
                <a:latin typeface="Times New Roman" pitchFamily="18" charset="0"/>
                <a:cs typeface="Times New Roman" pitchFamily="18" charset="0"/>
              </a:rPr>
              <a:t>i</a:t>
            </a:r>
            <a:r>
              <a:rPr lang="en-GB" u="none" dirty="0" smtClean="0">
                <a:latin typeface="+mj-lt"/>
              </a:rPr>
              <a:t> depend on model structural uncertainty (among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7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4768</TotalTime>
  <Words>2128</Words>
  <Application>Microsoft Office PowerPoint</Application>
  <PresentationFormat>Presentazione su schermo (4:3)</PresentationFormat>
  <Paragraphs>256</Paragraphs>
  <Slides>19</Slides>
  <Notes>1</Notes>
  <HiddenSlides>0</HiddenSlides>
  <MMClips>0</MMClips>
  <ScaleCrop>false</ScaleCrop>
  <HeadingPairs>
    <vt:vector size="6" baseType="variant">
      <vt:variant>
        <vt:lpstr>Tema</vt:lpstr>
      </vt:variant>
      <vt:variant>
        <vt:i4>2</vt:i4>
      </vt:variant>
      <vt:variant>
        <vt:lpstr>Server OLE incorporati</vt:lpstr>
      </vt:variant>
      <vt:variant>
        <vt:i4>1</vt:i4>
      </vt:variant>
      <vt:variant>
        <vt:lpstr>Titoli diapositive</vt:lpstr>
      </vt:variant>
      <vt:variant>
        <vt:i4>19</vt:i4>
      </vt:variant>
    </vt:vector>
  </HeadingPairs>
  <TitlesOfParts>
    <vt:vector size="22" baseType="lpstr">
      <vt:lpstr>1_Struttura predefinita</vt:lpstr>
      <vt:lpstr>2_Personalizza struttura</vt:lpstr>
      <vt:lpstr>Equazione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Alberto</cp:lastModifiedBy>
  <cp:revision>323</cp:revision>
  <cp:lastPrinted>2009-04-22T19:24:48Z</cp:lastPrinted>
  <dcterms:created xsi:type="dcterms:W3CDTF">2009-04-22T19:24:48Z</dcterms:created>
  <dcterms:modified xsi:type="dcterms:W3CDTF">2010-09-15T23:10:42Z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