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2" r:id="rId1"/>
    <p:sldMasterId id="2147483653" r:id="rId2"/>
  </p:sldMasterIdLst>
  <p:notesMasterIdLst>
    <p:notesMasterId r:id="rId16"/>
  </p:notesMasterIdLst>
  <p:handoutMasterIdLst>
    <p:handoutMasterId r:id="rId17"/>
  </p:handoutMasterIdLst>
  <p:sldIdLst>
    <p:sldId id="257" r:id="rId3"/>
    <p:sldId id="262" r:id="rId4"/>
    <p:sldId id="288" r:id="rId5"/>
    <p:sldId id="263" r:id="rId6"/>
    <p:sldId id="289" r:id="rId7"/>
    <p:sldId id="290" r:id="rId8"/>
    <p:sldId id="291" r:id="rId9"/>
    <p:sldId id="292" r:id="rId10"/>
    <p:sldId id="285" r:id="rId11"/>
    <p:sldId id="286" r:id="rId12"/>
    <p:sldId id="270" r:id="rId13"/>
    <p:sldId id="271" r:id="rId14"/>
    <p:sldId id="283" r:id="rId15"/>
  </p:sldIdLst>
  <p:sldSz cx="9144000" cy="6858000" type="screen4x3"/>
  <p:notesSz cx="6797675" cy="9926638"/>
  <p:defaultTextStyle>
    <a:defPPr>
      <a:defRPr lang="it-IT"/>
    </a:defPPr>
    <a:lvl1pPr algn="l" rtl="0" fontAlgn="base">
      <a:spcBef>
        <a:spcPct val="0"/>
      </a:spcBef>
      <a:spcAft>
        <a:spcPct val="0"/>
      </a:spcAft>
      <a:defRPr u="sng" kern="1200">
        <a:solidFill>
          <a:schemeClr val="tx1"/>
        </a:solidFill>
        <a:latin typeface="Arial" charset="0"/>
        <a:ea typeface="+mn-ea"/>
        <a:cs typeface="+mn-cs"/>
      </a:defRPr>
    </a:lvl1pPr>
    <a:lvl2pPr marL="457200" algn="l" rtl="0" fontAlgn="base">
      <a:spcBef>
        <a:spcPct val="0"/>
      </a:spcBef>
      <a:spcAft>
        <a:spcPct val="0"/>
      </a:spcAft>
      <a:defRPr u="sng" kern="1200">
        <a:solidFill>
          <a:schemeClr val="tx1"/>
        </a:solidFill>
        <a:latin typeface="Arial" charset="0"/>
        <a:ea typeface="+mn-ea"/>
        <a:cs typeface="+mn-cs"/>
      </a:defRPr>
    </a:lvl2pPr>
    <a:lvl3pPr marL="914400" algn="l" rtl="0" fontAlgn="base">
      <a:spcBef>
        <a:spcPct val="0"/>
      </a:spcBef>
      <a:spcAft>
        <a:spcPct val="0"/>
      </a:spcAft>
      <a:defRPr u="sng" kern="1200">
        <a:solidFill>
          <a:schemeClr val="tx1"/>
        </a:solidFill>
        <a:latin typeface="Arial" charset="0"/>
        <a:ea typeface="+mn-ea"/>
        <a:cs typeface="+mn-cs"/>
      </a:defRPr>
    </a:lvl3pPr>
    <a:lvl4pPr marL="1371600" algn="l" rtl="0" fontAlgn="base">
      <a:spcBef>
        <a:spcPct val="0"/>
      </a:spcBef>
      <a:spcAft>
        <a:spcPct val="0"/>
      </a:spcAft>
      <a:defRPr u="sng" kern="1200">
        <a:solidFill>
          <a:schemeClr val="tx1"/>
        </a:solidFill>
        <a:latin typeface="Arial" charset="0"/>
        <a:ea typeface="+mn-ea"/>
        <a:cs typeface="+mn-cs"/>
      </a:defRPr>
    </a:lvl4pPr>
    <a:lvl5pPr marL="1828800" algn="l" rtl="0" fontAlgn="base">
      <a:spcBef>
        <a:spcPct val="0"/>
      </a:spcBef>
      <a:spcAft>
        <a:spcPct val="0"/>
      </a:spcAft>
      <a:defRPr u="sng" kern="1200">
        <a:solidFill>
          <a:schemeClr val="tx1"/>
        </a:solidFill>
        <a:latin typeface="Arial" charset="0"/>
        <a:ea typeface="+mn-ea"/>
        <a:cs typeface="+mn-cs"/>
      </a:defRPr>
    </a:lvl5pPr>
    <a:lvl6pPr marL="2286000" algn="l" defTabSz="914400" rtl="0" eaLnBrk="1" latinLnBrk="0" hangingPunct="1">
      <a:defRPr u="sng" kern="1200">
        <a:solidFill>
          <a:schemeClr val="tx1"/>
        </a:solidFill>
        <a:latin typeface="Arial" charset="0"/>
        <a:ea typeface="+mn-ea"/>
        <a:cs typeface="+mn-cs"/>
      </a:defRPr>
    </a:lvl6pPr>
    <a:lvl7pPr marL="2743200" algn="l" defTabSz="914400" rtl="0" eaLnBrk="1" latinLnBrk="0" hangingPunct="1">
      <a:defRPr u="sng" kern="1200">
        <a:solidFill>
          <a:schemeClr val="tx1"/>
        </a:solidFill>
        <a:latin typeface="Arial" charset="0"/>
        <a:ea typeface="+mn-ea"/>
        <a:cs typeface="+mn-cs"/>
      </a:defRPr>
    </a:lvl7pPr>
    <a:lvl8pPr marL="3200400" algn="l" defTabSz="914400" rtl="0" eaLnBrk="1" latinLnBrk="0" hangingPunct="1">
      <a:defRPr u="sng" kern="1200">
        <a:solidFill>
          <a:schemeClr val="tx1"/>
        </a:solidFill>
        <a:latin typeface="Arial" charset="0"/>
        <a:ea typeface="+mn-ea"/>
        <a:cs typeface="+mn-cs"/>
      </a:defRPr>
    </a:lvl8pPr>
    <a:lvl9pPr marL="3657600" algn="l" defTabSz="914400" rtl="0" eaLnBrk="1" latinLnBrk="0" hangingPunct="1">
      <a:defRPr u="sng"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5F5F5F"/>
    <a:srgbClr val="4D4D4D"/>
    <a:srgbClr val="BB2D3F"/>
    <a:srgbClr val="A50021"/>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70" autoAdjust="0"/>
    <p:restoredTop sz="94545" autoAdjust="0"/>
  </p:normalViewPr>
  <p:slideViewPr>
    <p:cSldViewPr>
      <p:cViewPr varScale="1">
        <p:scale>
          <a:sx n="75" d="100"/>
          <a:sy n="75" d="100"/>
        </p:scale>
        <p:origin x="-119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956" y="-96"/>
      </p:cViewPr>
      <p:guideLst>
        <p:guide orient="horz" pos="3127"/>
        <p:guide pos="214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image" Target="../media/image15.wmf"/><Relationship Id="rId7" Type="http://schemas.openxmlformats.org/officeDocument/2006/relationships/image" Target="../media/image19.wmf"/><Relationship Id="rId2" Type="http://schemas.openxmlformats.org/officeDocument/2006/relationships/image" Target="../media/image14.wmf"/><Relationship Id="rId1" Type="http://schemas.openxmlformats.org/officeDocument/2006/relationships/image" Target="../media/image13.wmf"/><Relationship Id="rId6" Type="http://schemas.openxmlformats.org/officeDocument/2006/relationships/image" Target="../media/image18.wmf"/><Relationship Id="rId5" Type="http://schemas.openxmlformats.org/officeDocument/2006/relationships/image" Target="../media/image17.wmf"/><Relationship Id="rId4"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2702" tIns="46351" rIns="92702" bIns="46351" numCol="1" anchor="t" anchorCtr="0" compatLnSpc="1">
            <a:prstTxWarp prst="textNoShape">
              <a:avLst/>
            </a:prstTxWarp>
          </a:bodyPr>
          <a:lstStyle>
            <a:lvl1pPr defTabSz="927100">
              <a:defRPr sz="1200" u="none"/>
            </a:lvl1pPr>
          </a:lstStyle>
          <a:p>
            <a:pPr>
              <a:defRPr/>
            </a:pPr>
            <a:endParaRPr lang="it-IT"/>
          </a:p>
        </p:txBody>
      </p:sp>
      <p:sp>
        <p:nvSpPr>
          <p:cNvPr id="13315"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2702" tIns="46351" rIns="92702" bIns="46351" numCol="1" anchor="t" anchorCtr="0" compatLnSpc="1">
            <a:prstTxWarp prst="textNoShape">
              <a:avLst/>
            </a:prstTxWarp>
          </a:bodyPr>
          <a:lstStyle>
            <a:lvl1pPr algn="r" defTabSz="927100">
              <a:defRPr sz="1200" u="none"/>
            </a:lvl1pPr>
          </a:lstStyle>
          <a:p>
            <a:pPr>
              <a:defRPr/>
            </a:pPr>
            <a:endParaRPr lang="it-IT"/>
          </a:p>
        </p:txBody>
      </p:sp>
      <p:sp>
        <p:nvSpPr>
          <p:cNvPr id="13316"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2702" tIns="46351" rIns="92702" bIns="46351" numCol="1" anchor="b" anchorCtr="0" compatLnSpc="1">
            <a:prstTxWarp prst="textNoShape">
              <a:avLst/>
            </a:prstTxWarp>
          </a:bodyPr>
          <a:lstStyle>
            <a:lvl1pPr defTabSz="927100">
              <a:defRPr sz="1200" u="none"/>
            </a:lvl1pPr>
          </a:lstStyle>
          <a:p>
            <a:pPr>
              <a:defRPr/>
            </a:pPr>
            <a:endParaRPr lang="it-IT"/>
          </a:p>
        </p:txBody>
      </p:sp>
      <p:sp>
        <p:nvSpPr>
          <p:cNvPr id="13317"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2702" tIns="46351" rIns="92702" bIns="46351" numCol="1" anchor="b" anchorCtr="0" compatLnSpc="1">
            <a:prstTxWarp prst="textNoShape">
              <a:avLst/>
            </a:prstTxWarp>
          </a:bodyPr>
          <a:lstStyle>
            <a:lvl1pPr algn="r" defTabSz="927100">
              <a:defRPr sz="1200" u="none"/>
            </a:lvl1pPr>
          </a:lstStyle>
          <a:p>
            <a:pPr>
              <a:defRPr/>
            </a:pPr>
            <a:fld id="{3835BA5C-4FCD-4AB6-9AE5-A3D67D08C896}" type="slidenum">
              <a:rPr lang="it-IT"/>
              <a:pPr>
                <a:defRPr/>
              </a:pPr>
              <a:t>‹N›</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2702" tIns="46351" rIns="92702" bIns="46351" numCol="1" anchor="t" anchorCtr="0" compatLnSpc="1">
            <a:prstTxWarp prst="textNoShape">
              <a:avLst/>
            </a:prstTxWarp>
          </a:bodyPr>
          <a:lstStyle>
            <a:lvl1pPr defTabSz="927100">
              <a:defRPr sz="1200" u="none"/>
            </a:lvl1pPr>
          </a:lstStyle>
          <a:p>
            <a:pPr>
              <a:defRPr/>
            </a:pPr>
            <a:endParaRPr lang="it-IT"/>
          </a:p>
        </p:txBody>
      </p:sp>
      <p:sp>
        <p:nvSpPr>
          <p:cNvPr id="1024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2702" tIns="46351" rIns="92702" bIns="46351" numCol="1" anchor="t" anchorCtr="0" compatLnSpc="1">
            <a:prstTxWarp prst="textNoShape">
              <a:avLst/>
            </a:prstTxWarp>
          </a:bodyPr>
          <a:lstStyle>
            <a:lvl1pPr algn="r" defTabSz="927100">
              <a:defRPr sz="1200" u="none"/>
            </a:lvl1pPr>
          </a:lstStyle>
          <a:p>
            <a:pPr>
              <a:defRPr/>
            </a:pPr>
            <a:endParaRPr lang="it-IT"/>
          </a:p>
        </p:txBody>
      </p:sp>
      <p:sp>
        <p:nvSpPr>
          <p:cNvPr id="12292"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81038" y="4714875"/>
            <a:ext cx="5435600" cy="4467225"/>
          </a:xfrm>
          <a:prstGeom prst="rect">
            <a:avLst/>
          </a:prstGeom>
          <a:noFill/>
          <a:ln w="9525">
            <a:noFill/>
            <a:miter lim="800000"/>
            <a:headEnd/>
            <a:tailEnd/>
          </a:ln>
          <a:effectLst/>
        </p:spPr>
        <p:txBody>
          <a:bodyPr vert="horz" wrap="square" lIns="92702" tIns="46351" rIns="92702" bIns="46351"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10246"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2702" tIns="46351" rIns="92702" bIns="46351" numCol="1" anchor="b" anchorCtr="0" compatLnSpc="1">
            <a:prstTxWarp prst="textNoShape">
              <a:avLst/>
            </a:prstTxWarp>
          </a:bodyPr>
          <a:lstStyle>
            <a:lvl1pPr defTabSz="927100">
              <a:defRPr sz="1200" u="none"/>
            </a:lvl1pPr>
          </a:lstStyle>
          <a:p>
            <a:pPr>
              <a:defRPr/>
            </a:pPr>
            <a:endParaRPr lang="it-IT"/>
          </a:p>
        </p:txBody>
      </p:sp>
      <p:sp>
        <p:nvSpPr>
          <p:cNvPr id="10247"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2702" tIns="46351" rIns="92702" bIns="46351" numCol="1" anchor="b" anchorCtr="0" compatLnSpc="1">
            <a:prstTxWarp prst="textNoShape">
              <a:avLst/>
            </a:prstTxWarp>
          </a:bodyPr>
          <a:lstStyle>
            <a:lvl1pPr algn="r" defTabSz="927100">
              <a:defRPr sz="1200" u="none"/>
            </a:lvl1pPr>
          </a:lstStyle>
          <a:p>
            <a:pPr>
              <a:defRPr/>
            </a:pPr>
            <a:fld id="{BAA46C11-274A-44FD-A777-2503687F8C47}"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3414955F-3301-495A-AA01-B7ED98B9FC76}" type="slidenum">
              <a:rPr lang="it-IT" smtClean="0"/>
              <a:pPr/>
              <a:t>1</a:t>
            </a:fld>
            <a:endParaRPr lang="it-IT"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dirty="0" smtClean="0"/>
              <a:t>Fare clic per modificare lo stile del titolo</a:t>
            </a:r>
            <a:endParaRPr lang="it-IT" dirty="0"/>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928726" y="2071678"/>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3" name="Rectangle 17"/>
          <p:cNvSpPr>
            <a:spLocks noChangeArrowheads="1"/>
          </p:cNvSpPr>
          <p:nvPr userDrawn="1"/>
        </p:nvSpPr>
        <p:spPr bwMode="auto">
          <a:xfrm>
            <a:off x="1214466" y="285728"/>
            <a:ext cx="7429500" cy="1323381"/>
          </a:xfrm>
          <a:prstGeom prst="rect">
            <a:avLst/>
          </a:prstGeom>
          <a:noFill/>
          <a:ln w="9525">
            <a:noFill/>
            <a:miter lim="800000"/>
            <a:headEnd/>
            <a:tailEnd/>
          </a:ln>
          <a:effectLst/>
        </p:spPr>
        <p:txBody>
          <a:bodyPr lIns="91383" tIns="45691" rIns="91383" bIns="45691">
            <a:spAutoFit/>
          </a:bodyPr>
          <a:lstStyle/>
          <a:p>
            <a:pPr algn="ctr" defTabSz="4173538">
              <a:defRPr/>
            </a:pPr>
            <a:r>
              <a:rPr lang="en-US" sz="2000" b="1" u="none" dirty="0" smtClean="0">
                <a:solidFill>
                  <a:schemeClr val="tx1">
                    <a:lumMod val="50000"/>
                    <a:lumOff val="50000"/>
                  </a:schemeClr>
                </a:solidFill>
                <a:effectLst>
                  <a:outerShdw blurRad="38100" dist="38100" dir="2700000" algn="tl">
                    <a:srgbClr val="C0C0C0"/>
                  </a:outerShdw>
                </a:effectLst>
              </a:rPr>
              <a:t>Water Cycle Projections over Decades to Centuries at River Basin to Regional Scales: A Vibrant Research Agenda for Systems in Transition</a:t>
            </a:r>
          </a:p>
          <a:p>
            <a:pPr algn="ctr" defTabSz="4173538">
              <a:defRPr/>
            </a:pPr>
            <a:endParaRPr lang="it-IT" sz="800" b="1" dirty="0">
              <a:solidFill>
                <a:srgbClr val="009ED6"/>
              </a:solidFill>
              <a:effectLst>
                <a:outerShdw blurRad="38100" dist="38100" dir="2700000" algn="tl">
                  <a:srgbClr val="C0C0C0"/>
                </a:outerShdw>
              </a:effectLst>
            </a:endParaRPr>
          </a:p>
          <a:p>
            <a:pPr algn="ctr" defTabSz="4173538">
              <a:defRPr/>
            </a:pPr>
            <a:r>
              <a:rPr lang="it-IT" sz="1200" b="1" u="none" dirty="0" err="1" smtClean="0">
                <a:solidFill>
                  <a:schemeClr val="tx1">
                    <a:lumMod val="50000"/>
                    <a:lumOff val="50000"/>
                  </a:schemeClr>
                </a:solidFill>
                <a:effectLst>
                  <a:outerShdw blurRad="38100" dist="38100" dir="2700000" algn="tl">
                    <a:srgbClr val="C0C0C0"/>
                  </a:outerShdw>
                </a:effectLst>
              </a:rPr>
              <a:t>Chapel</a:t>
            </a:r>
            <a:r>
              <a:rPr lang="it-IT" sz="1200" b="1" u="none" dirty="0" smtClean="0">
                <a:solidFill>
                  <a:schemeClr val="tx1">
                    <a:lumMod val="50000"/>
                    <a:lumOff val="50000"/>
                  </a:schemeClr>
                </a:solidFill>
                <a:effectLst>
                  <a:outerShdw blurRad="38100" dist="38100" dir="2700000" algn="tl">
                    <a:srgbClr val="C0C0C0"/>
                  </a:outerShdw>
                </a:effectLst>
              </a:rPr>
              <a:t> Hill 21-22 </a:t>
            </a:r>
            <a:r>
              <a:rPr lang="it-IT" sz="1200" b="1" u="none" dirty="0" err="1" smtClean="0">
                <a:solidFill>
                  <a:schemeClr val="tx1">
                    <a:lumMod val="50000"/>
                    <a:lumOff val="50000"/>
                  </a:schemeClr>
                </a:solidFill>
                <a:effectLst>
                  <a:outerShdw blurRad="38100" dist="38100" dir="2700000" algn="tl">
                    <a:srgbClr val="C0C0C0"/>
                  </a:outerShdw>
                </a:effectLst>
              </a:rPr>
              <a:t>October</a:t>
            </a:r>
            <a:r>
              <a:rPr lang="it-IT" sz="1200" b="1" u="none" dirty="0" smtClean="0">
                <a:solidFill>
                  <a:schemeClr val="tx1">
                    <a:lumMod val="50000"/>
                    <a:lumOff val="50000"/>
                  </a:schemeClr>
                </a:solidFill>
                <a:effectLst>
                  <a:outerShdw blurRad="38100" dist="38100" dir="2700000" algn="tl">
                    <a:srgbClr val="C0C0C0"/>
                  </a:outerShdw>
                </a:effectLst>
              </a:rPr>
              <a:t> 2010</a:t>
            </a:r>
            <a:endParaRPr lang="it-IT" sz="1200" b="1" i="1" u="none" dirty="0">
              <a:solidFill>
                <a:schemeClr val="tx1">
                  <a:lumMod val="50000"/>
                  <a:lumOff val="50000"/>
                </a:schemeClr>
              </a:solidFill>
              <a:effectLst>
                <a:outerShdw blurRad="38100" dist="38100" dir="2700000" algn="tl">
                  <a:srgbClr val="C0C0C0"/>
                </a:outerShdw>
              </a:effectLst>
            </a:endParaRPr>
          </a:p>
        </p:txBody>
      </p:sp>
      <p:sp>
        <p:nvSpPr>
          <p:cNvPr id="4" name="CasellaDiTesto 3"/>
          <p:cNvSpPr txBox="1"/>
          <p:nvPr userDrawn="1"/>
        </p:nvSpPr>
        <p:spPr>
          <a:xfrm>
            <a:off x="2000250" y="6510338"/>
            <a:ext cx="5786438" cy="276225"/>
          </a:xfrm>
          <a:prstGeom prst="rect">
            <a:avLst/>
          </a:prstGeom>
          <a:noFill/>
        </p:spPr>
        <p:txBody>
          <a:bodyPr>
            <a:spAutoFit/>
          </a:bodyPr>
          <a:lstStyle/>
          <a:p>
            <a:pPr>
              <a:defRPr/>
            </a:pPr>
            <a:r>
              <a:rPr lang="it-IT" sz="1200" b="1" u="none" dirty="0" err="1"/>
              <a:t>This</a:t>
            </a:r>
            <a:r>
              <a:rPr lang="it-IT" sz="1200" b="1" u="none" dirty="0"/>
              <a:t> </a:t>
            </a:r>
            <a:r>
              <a:rPr lang="it-IT" sz="1200" b="1" u="none" dirty="0" err="1"/>
              <a:t>presentation</a:t>
            </a:r>
            <a:r>
              <a:rPr lang="it-IT" sz="1200" b="1" u="none" dirty="0"/>
              <a:t> can </a:t>
            </a:r>
            <a:r>
              <a:rPr lang="it-IT" sz="1200" b="1" u="none" dirty="0" err="1"/>
              <a:t>be</a:t>
            </a:r>
            <a:r>
              <a:rPr lang="it-IT" sz="1200" b="1" u="none" dirty="0"/>
              <a:t> </a:t>
            </a:r>
            <a:r>
              <a:rPr lang="it-IT" sz="1200" b="1" u="none" dirty="0" err="1"/>
              <a:t>downloaded</a:t>
            </a:r>
            <a:r>
              <a:rPr lang="it-IT" sz="1200" b="1" u="none" dirty="0"/>
              <a:t> at http://www.albertomontanari.it</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5" descr="Alma-Mater TAGLIATO"/>
          <p:cNvPicPr>
            <a:picLocks noChangeAspect="1" noChangeArrowheads="1"/>
          </p:cNvPicPr>
          <p:nvPr userDrawn="1"/>
        </p:nvPicPr>
        <p:blipFill>
          <a:blip r:embed="rId13" cstate="print"/>
          <a:srcRect/>
          <a:stretch>
            <a:fillRect/>
          </a:stretch>
        </p:blipFill>
        <p:spPr bwMode="auto">
          <a:xfrm>
            <a:off x="0" y="207963"/>
            <a:ext cx="1292225" cy="1660525"/>
          </a:xfrm>
          <a:prstGeom prst="rect">
            <a:avLst/>
          </a:prstGeom>
          <a:noFill/>
          <a:ln w="9525">
            <a:noFill/>
            <a:miter lim="800000"/>
            <a:headEnd/>
            <a:tailEnd/>
          </a:ln>
        </p:spPr>
      </p:pic>
      <p:sp>
        <p:nvSpPr>
          <p:cNvPr id="43034" name="Line 26"/>
          <p:cNvSpPr>
            <a:spLocks noChangeShapeType="1"/>
          </p:cNvSpPr>
          <p:nvPr userDrawn="1"/>
        </p:nvSpPr>
        <p:spPr bwMode="auto">
          <a:xfrm>
            <a:off x="92075" y="0"/>
            <a:ext cx="0" cy="1871663"/>
          </a:xfrm>
          <a:prstGeom prst="line">
            <a:avLst/>
          </a:prstGeom>
          <a:noFill/>
          <a:ln w="190500">
            <a:solidFill>
              <a:srgbClr val="CC0000"/>
            </a:solidFill>
            <a:round/>
            <a:headEnd/>
            <a:tailEnd/>
          </a:ln>
          <a:effectLst/>
        </p:spPr>
        <p:txBody>
          <a:bodyPr/>
          <a:lstStyle/>
          <a:p>
            <a:pPr>
              <a:defRPr/>
            </a:pPr>
            <a:endParaRPr lang="it-IT"/>
          </a:p>
        </p:txBody>
      </p:sp>
      <p:sp>
        <p:nvSpPr>
          <p:cNvPr id="43035" name="Line 27"/>
          <p:cNvSpPr>
            <a:spLocks noChangeShapeType="1"/>
          </p:cNvSpPr>
          <p:nvPr userDrawn="1"/>
        </p:nvSpPr>
        <p:spPr bwMode="auto">
          <a:xfrm>
            <a:off x="0" y="1870075"/>
            <a:ext cx="8305800" cy="0"/>
          </a:xfrm>
          <a:prstGeom prst="line">
            <a:avLst/>
          </a:prstGeom>
          <a:noFill/>
          <a:ln w="38100">
            <a:solidFill>
              <a:srgbClr val="5F5F5F"/>
            </a:solidFill>
            <a:round/>
            <a:headEnd/>
            <a:tailEnd/>
          </a:ln>
          <a:effectLst/>
        </p:spPr>
        <p:txBody>
          <a:bodyPr/>
          <a:lstStyle/>
          <a:p>
            <a:pPr>
              <a:defRPr/>
            </a:pPr>
            <a:endParaRPr lang="it-IT"/>
          </a:p>
        </p:txBody>
      </p:sp>
      <p:cxnSp>
        <p:nvCxnSpPr>
          <p:cNvPr id="1029" name="Connettore 1 7"/>
          <p:cNvCxnSpPr>
            <a:cxnSpLocks noChangeShapeType="1"/>
          </p:cNvCxnSpPr>
          <p:nvPr userDrawn="1"/>
        </p:nvCxnSpPr>
        <p:spPr bwMode="auto">
          <a:xfrm flipV="1">
            <a:off x="0" y="6426200"/>
            <a:ext cx="9144000" cy="3175"/>
          </a:xfrm>
          <a:prstGeom prst="line">
            <a:avLst/>
          </a:prstGeom>
          <a:noFill/>
          <a:ln w="15875" algn="ctr">
            <a:solidFill>
              <a:schemeClr val="tx1"/>
            </a:solidFill>
            <a:round/>
            <a:headEnd/>
            <a:tailEnd/>
          </a:ln>
        </p:spPr>
      </p:cxnSp>
      <p:sp>
        <p:nvSpPr>
          <p:cNvPr id="9" name="CasellaDiTesto 8"/>
          <p:cNvSpPr txBox="1"/>
          <p:nvPr userDrawn="1"/>
        </p:nvSpPr>
        <p:spPr>
          <a:xfrm>
            <a:off x="2000250" y="6510338"/>
            <a:ext cx="5786438" cy="276225"/>
          </a:xfrm>
          <a:prstGeom prst="rect">
            <a:avLst/>
          </a:prstGeom>
          <a:noFill/>
        </p:spPr>
        <p:txBody>
          <a:bodyPr>
            <a:spAutoFit/>
          </a:bodyPr>
          <a:lstStyle/>
          <a:p>
            <a:pPr>
              <a:defRPr/>
            </a:pPr>
            <a:r>
              <a:rPr lang="it-IT" sz="1200" b="1" u="none" dirty="0" err="1"/>
              <a:t>This</a:t>
            </a:r>
            <a:r>
              <a:rPr lang="it-IT" sz="1200" b="1" u="none" dirty="0"/>
              <a:t> </a:t>
            </a:r>
            <a:r>
              <a:rPr lang="it-IT" sz="1200" b="1" u="none" dirty="0" err="1"/>
              <a:t>presentation</a:t>
            </a:r>
            <a:r>
              <a:rPr lang="it-IT" sz="1200" b="1" u="none" dirty="0"/>
              <a:t> can </a:t>
            </a:r>
            <a:r>
              <a:rPr lang="it-IT" sz="1200" b="1" u="none" dirty="0" err="1"/>
              <a:t>be</a:t>
            </a:r>
            <a:r>
              <a:rPr lang="it-IT" sz="1200" b="1" u="none" dirty="0"/>
              <a:t> </a:t>
            </a:r>
            <a:r>
              <a:rPr lang="it-IT" sz="1200" b="1" u="none" dirty="0" err="1"/>
              <a:t>downloaded</a:t>
            </a:r>
            <a:r>
              <a:rPr lang="it-IT" sz="1200" b="1" u="none" dirty="0"/>
              <a:t> at http://www.albertomontanari.it</a:t>
            </a:r>
          </a:p>
        </p:txBody>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813" r:id="rId7"/>
    <p:sldLayoutId id="2147483798" r:id="rId8"/>
    <p:sldLayoutId id="2147483799" r:id="rId9"/>
    <p:sldLayoutId id="2147483800" r:id="rId10"/>
    <p:sldLayoutId id="2147483801"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pic>
        <p:nvPicPr>
          <p:cNvPr id="2050" name="Picture 25" descr="Alma-Mater TAGLIATO"/>
          <p:cNvPicPr>
            <a:picLocks noChangeAspect="1" noChangeArrowheads="1"/>
          </p:cNvPicPr>
          <p:nvPr userDrawn="1"/>
        </p:nvPicPr>
        <p:blipFill>
          <a:blip r:embed="rId13" cstate="print"/>
          <a:srcRect/>
          <a:stretch>
            <a:fillRect/>
          </a:stretch>
        </p:blipFill>
        <p:spPr bwMode="auto">
          <a:xfrm>
            <a:off x="179512" y="0"/>
            <a:ext cx="846137" cy="1087437"/>
          </a:xfrm>
          <a:prstGeom prst="rect">
            <a:avLst/>
          </a:prstGeom>
          <a:noFill/>
          <a:ln w="9525">
            <a:noFill/>
            <a:miter lim="800000"/>
            <a:headEnd/>
            <a:tailEnd/>
          </a:ln>
        </p:spPr>
      </p:pic>
      <p:sp>
        <p:nvSpPr>
          <p:cNvPr id="45082" name="Line 26"/>
          <p:cNvSpPr>
            <a:spLocks noChangeAspect="1" noChangeShapeType="1"/>
          </p:cNvSpPr>
          <p:nvPr userDrawn="1"/>
        </p:nvSpPr>
        <p:spPr bwMode="auto">
          <a:xfrm>
            <a:off x="82550" y="0"/>
            <a:ext cx="1588" cy="1184275"/>
          </a:xfrm>
          <a:prstGeom prst="line">
            <a:avLst/>
          </a:prstGeom>
          <a:noFill/>
          <a:ln w="171450">
            <a:solidFill>
              <a:srgbClr val="CC0000"/>
            </a:solidFill>
            <a:round/>
            <a:headEnd/>
            <a:tailEnd/>
          </a:ln>
          <a:effectLst/>
        </p:spPr>
        <p:txBody>
          <a:bodyPr/>
          <a:lstStyle/>
          <a:p>
            <a:pPr>
              <a:defRPr/>
            </a:pPr>
            <a:endParaRPr lang="it-IT"/>
          </a:p>
        </p:txBody>
      </p:sp>
      <p:sp>
        <p:nvSpPr>
          <p:cNvPr id="45083" name="Line 27"/>
          <p:cNvSpPr>
            <a:spLocks noChangeAspect="1" noChangeShapeType="1"/>
          </p:cNvSpPr>
          <p:nvPr userDrawn="1"/>
        </p:nvSpPr>
        <p:spPr bwMode="auto">
          <a:xfrm>
            <a:off x="0" y="1182688"/>
            <a:ext cx="8266113" cy="1587"/>
          </a:xfrm>
          <a:prstGeom prst="line">
            <a:avLst/>
          </a:prstGeom>
          <a:noFill/>
          <a:ln w="19050">
            <a:solidFill>
              <a:srgbClr val="5F5F5F"/>
            </a:solidFill>
            <a:round/>
            <a:headEnd/>
            <a:tailEnd/>
          </a:ln>
          <a:effectLst/>
        </p:spPr>
        <p:txBody>
          <a:bodyPr/>
          <a:lstStyle/>
          <a:p>
            <a:pPr>
              <a:defRPr/>
            </a:pPr>
            <a:endParaRPr lang="it-IT"/>
          </a:p>
        </p:txBody>
      </p:sp>
      <p:cxnSp>
        <p:nvCxnSpPr>
          <p:cNvPr id="2053" name="Connettore 1 7"/>
          <p:cNvCxnSpPr>
            <a:cxnSpLocks noChangeShapeType="1"/>
          </p:cNvCxnSpPr>
          <p:nvPr userDrawn="1"/>
        </p:nvCxnSpPr>
        <p:spPr bwMode="auto">
          <a:xfrm flipV="1">
            <a:off x="0" y="6426200"/>
            <a:ext cx="9144000" cy="3175"/>
          </a:xfrm>
          <a:prstGeom prst="line">
            <a:avLst/>
          </a:prstGeom>
          <a:noFill/>
          <a:ln w="15875" algn="ctr">
            <a:solidFill>
              <a:schemeClr val="tx1"/>
            </a:solidFill>
            <a:round/>
            <a:headEnd/>
            <a:tailEnd/>
          </a:ln>
        </p:spPr>
      </p:cxnSp>
      <p:sp>
        <p:nvSpPr>
          <p:cNvPr id="11" name="CasellaDiTesto 10"/>
          <p:cNvSpPr txBox="1"/>
          <p:nvPr userDrawn="1"/>
        </p:nvSpPr>
        <p:spPr>
          <a:xfrm>
            <a:off x="2000250" y="6510338"/>
            <a:ext cx="5786438" cy="276225"/>
          </a:xfrm>
          <a:prstGeom prst="rect">
            <a:avLst/>
          </a:prstGeom>
          <a:noFill/>
        </p:spPr>
        <p:txBody>
          <a:bodyPr>
            <a:spAutoFit/>
          </a:bodyPr>
          <a:lstStyle/>
          <a:p>
            <a:pPr>
              <a:defRPr/>
            </a:pPr>
            <a:r>
              <a:rPr lang="it-IT" sz="1200" b="1" u="none" dirty="0" err="1"/>
              <a:t>This</a:t>
            </a:r>
            <a:r>
              <a:rPr lang="it-IT" sz="1200" b="1" u="none" dirty="0"/>
              <a:t> </a:t>
            </a:r>
            <a:r>
              <a:rPr lang="it-IT" sz="1200" b="1" u="none" dirty="0" err="1"/>
              <a:t>presentation</a:t>
            </a:r>
            <a:r>
              <a:rPr lang="it-IT" sz="1200" b="1" u="none" dirty="0"/>
              <a:t> can </a:t>
            </a:r>
            <a:r>
              <a:rPr lang="it-IT" sz="1200" b="1" u="none" dirty="0" err="1"/>
              <a:t>be</a:t>
            </a:r>
            <a:r>
              <a:rPr lang="it-IT" sz="1200" b="1" u="none" dirty="0"/>
              <a:t> </a:t>
            </a:r>
            <a:r>
              <a:rPr lang="it-IT" sz="1200" b="1" u="none" dirty="0" err="1"/>
              <a:t>downloaded</a:t>
            </a:r>
            <a:r>
              <a:rPr lang="it-IT" sz="1200" b="1" u="none" dirty="0"/>
              <a:t> at http://www.albertomontanari.it</a:t>
            </a:r>
          </a:p>
        </p:txBody>
      </p:sp>
      <p:sp>
        <p:nvSpPr>
          <p:cNvPr id="9" name="Rectangle 17"/>
          <p:cNvSpPr>
            <a:spLocks noChangeArrowheads="1"/>
          </p:cNvSpPr>
          <p:nvPr userDrawn="1"/>
        </p:nvSpPr>
        <p:spPr bwMode="auto">
          <a:xfrm>
            <a:off x="1214466" y="142852"/>
            <a:ext cx="7429500" cy="954049"/>
          </a:xfrm>
          <a:prstGeom prst="rect">
            <a:avLst/>
          </a:prstGeom>
          <a:noFill/>
          <a:ln w="9525">
            <a:noFill/>
            <a:miter lim="800000"/>
            <a:headEnd/>
            <a:tailEnd/>
          </a:ln>
          <a:effectLst/>
        </p:spPr>
        <p:txBody>
          <a:bodyPr lIns="91383" tIns="45691" rIns="91383" bIns="45691">
            <a:spAutoFit/>
          </a:bodyPr>
          <a:lstStyle/>
          <a:p>
            <a:pPr algn="ctr" defTabSz="4173538">
              <a:defRPr/>
            </a:pPr>
            <a:r>
              <a:rPr lang="en-US" sz="1400" b="1" u="none" dirty="0" smtClean="0">
                <a:solidFill>
                  <a:schemeClr val="tx1">
                    <a:lumMod val="50000"/>
                    <a:lumOff val="50000"/>
                  </a:schemeClr>
                </a:solidFill>
                <a:effectLst>
                  <a:outerShdw blurRad="38100" dist="38100" dir="2700000" algn="tl">
                    <a:srgbClr val="C0C0C0"/>
                  </a:outerShdw>
                </a:effectLst>
              </a:rPr>
              <a:t>Water Cycle Projections over Decades to Centuries at River Basin to Regional Scales: A Vibrant Research Agenda for Systems in Transition</a:t>
            </a:r>
          </a:p>
          <a:p>
            <a:pPr algn="ctr" defTabSz="4173538">
              <a:defRPr/>
            </a:pPr>
            <a:endParaRPr lang="it-IT" sz="1400" b="1" dirty="0">
              <a:solidFill>
                <a:srgbClr val="009ED6"/>
              </a:solidFill>
              <a:effectLst>
                <a:outerShdw blurRad="38100" dist="38100" dir="2700000" algn="tl">
                  <a:srgbClr val="C0C0C0"/>
                </a:outerShdw>
              </a:effectLst>
            </a:endParaRPr>
          </a:p>
          <a:p>
            <a:pPr algn="ctr" defTabSz="4173538">
              <a:defRPr/>
            </a:pPr>
            <a:r>
              <a:rPr lang="it-IT" sz="1400" b="1" u="none" dirty="0" err="1" smtClean="0">
                <a:solidFill>
                  <a:schemeClr val="tx1">
                    <a:lumMod val="50000"/>
                    <a:lumOff val="50000"/>
                  </a:schemeClr>
                </a:solidFill>
                <a:effectLst>
                  <a:outerShdw blurRad="38100" dist="38100" dir="2700000" algn="tl">
                    <a:srgbClr val="C0C0C0"/>
                  </a:outerShdw>
                </a:effectLst>
              </a:rPr>
              <a:t>Chapel</a:t>
            </a:r>
            <a:r>
              <a:rPr lang="it-IT" sz="1400" b="1" u="none" dirty="0" smtClean="0">
                <a:solidFill>
                  <a:schemeClr val="tx1">
                    <a:lumMod val="50000"/>
                    <a:lumOff val="50000"/>
                  </a:schemeClr>
                </a:solidFill>
                <a:effectLst>
                  <a:outerShdw blurRad="38100" dist="38100" dir="2700000" algn="tl">
                    <a:srgbClr val="C0C0C0"/>
                  </a:outerShdw>
                </a:effectLst>
              </a:rPr>
              <a:t> Hill 21-22 </a:t>
            </a:r>
            <a:r>
              <a:rPr lang="it-IT" sz="1400" b="1" u="none" dirty="0" err="1" smtClean="0">
                <a:solidFill>
                  <a:schemeClr val="tx1">
                    <a:lumMod val="50000"/>
                    <a:lumOff val="50000"/>
                  </a:schemeClr>
                </a:solidFill>
                <a:effectLst>
                  <a:outerShdw blurRad="38100" dist="38100" dir="2700000" algn="tl">
                    <a:srgbClr val="C0C0C0"/>
                  </a:outerShdw>
                </a:effectLst>
              </a:rPr>
              <a:t>October</a:t>
            </a:r>
            <a:r>
              <a:rPr lang="it-IT" sz="1400" b="1" u="none" dirty="0" smtClean="0">
                <a:solidFill>
                  <a:schemeClr val="tx1">
                    <a:lumMod val="50000"/>
                    <a:lumOff val="50000"/>
                  </a:schemeClr>
                </a:solidFill>
                <a:effectLst>
                  <a:outerShdw blurRad="38100" dist="38100" dir="2700000" algn="tl">
                    <a:srgbClr val="C0C0C0"/>
                  </a:outerShdw>
                </a:effectLst>
              </a:rPr>
              <a:t> 2010</a:t>
            </a:r>
            <a:endParaRPr lang="it-IT" sz="1400" b="1" i="1" u="none" dirty="0">
              <a:solidFill>
                <a:schemeClr val="tx1">
                  <a:lumMod val="50000"/>
                  <a:lumOff val="50000"/>
                </a:schemeClr>
              </a:solidFill>
              <a:effectLst>
                <a:outerShdw blurRad="38100" dist="38100" dir="2700000" algn="tl">
                  <a:srgbClr val="C0C0C0"/>
                </a:outerShdw>
              </a:effectLst>
            </a:endParaRPr>
          </a:p>
        </p:txBody>
      </p:sp>
    </p:spTree>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lberto.montanari@unibo.it"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bloeschl@hydro.tuwien.ac.at" TargetMode="Externa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3.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3.xml"/><Relationship Id="rId1" Type="http://schemas.openxmlformats.org/officeDocument/2006/relationships/vmlDrawing" Target="../drawings/vmlDrawing3.v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oleObject" Target="../embeddings/oleObject6.bin"/><Relationship Id="rId7" Type="http://schemas.openxmlformats.org/officeDocument/2006/relationships/oleObject" Target="../embeddings/oleObject10.bin"/><Relationship Id="rId2" Type="http://schemas.openxmlformats.org/officeDocument/2006/relationships/slideLayout" Target="../slideLayouts/slideLayout13.xml"/><Relationship Id="rId1" Type="http://schemas.openxmlformats.org/officeDocument/2006/relationships/vmlDrawing" Target="../drawings/vmlDrawing4.vml"/><Relationship Id="rId6" Type="http://schemas.openxmlformats.org/officeDocument/2006/relationships/oleObject" Target="../embeddings/oleObject9.bin"/><Relationship Id="rId5" Type="http://schemas.openxmlformats.org/officeDocument/2006/relationships/oleObject" Target="../embeddings/oleObject8.bin"/><Relationship Id="rId10" Type="http://schemas.openxmlformats.org/officeDocument/2006/relationships/oleObject" Target="../embeddings/oleObject13.bin"/><Relationship Id="rId4" Type="http://schemas.openxmlformats.org/officeDocument/2006/relationships/oleObject" Target="../embeddings/oleObject7.bin"/><Relationship Id="rId9" Type="http://schemas.openxmlformats.org/officeDocument/2006/relationships/oleObject" Target="../embeddings/oleObject12.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7"/>
          <p:cNvSpPr txBox="1">
            <a:spLocks noChangeArrowheads="1"/>
          </p:cNvSpPr>
          <p:nvPr/>
        </p:nvSpPr>
        <p:spPr bwMode="auto">
          <a:xfrm>
            <a:off x="0" y="2348880"/>
            <a:ext cx="9144000" cy="2739211"/>
          </a:xfrm>
          <a:prstGeom prst="rect">
            <a:avLst/>
          </a:prstGeom>
          <a:noFill/>
          <a:ln w="9525">
            <a:noFill/>
            <a:miter lim="800000"/>
            <a:headEnd/>
            <a:tailEnd/>
          </a:ln>
        </p:spPr>
        <p:txBody>
          <a:bodyPr>
            <a:spAutoFit/>
          </a:bodyPr>
          <a:lstStyle/>
          <a:p>
            <a:pPr algn="ctr">
              <a:spcBef>
                <a:spcPct val="50000"/>
              </a:spcBef>
            </a:pPr>
            <a:r>
              <a:rPr lang="en-GB" sz="4800" b="1" u="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Towards a Theory of</a:t>
            </a:r>
            <a:br>
              <a:rPr lang="en-GB" sz="4800" b="1" u="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n-GB" sz="4800" b="1" u="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Predictability of Change</a:t>
            </a:r>
            <a:endParaRPr lang="en-GB" sz="2400" i="1" u="none" dirty="0" smtClean="0">
              <a:solidFill>
                <a:srgbClr val="333333"/>
              </a:solidFill>
            </a:endParaRPr>
          </a:p>
          <a:p>
            <a:pPr algn="ctr" eaLnBrk="0" hangingPunct="0">
              <a:buFont typeface="Wingdings" pitchFamily="2" charset="2"/>
              <a:buNone/>
            </a:pPr>
            <a:endParaRPr lang="en-GB" sz="2400" i="1" u="none" dirty="0" smtClean="0">
              <a:solidFill>
                <a:srgbClr val="333333"/>
              </a:solidFill>
            </a:endParaRPr>
          </a:p>
          <a:p>
            <a:pPr algn="ctr" eaLnBrk="0" hangingPunct="0">
              <a:buFont typeface="Wingdings" pitchFamily="2" charset="2"/>
              <a:buNone/>
            </a:pPr>
            <a:r>
              <a:rPr lang="en-GB" sz="2400" i="1" u="none" dirty="0" smtClean="0">
                <a:solidFill>
                  <a:srgbClr val="333333"/>
                </a:solidFill>
              </a:rPr>
              <a:t>Alberto </a:t>
            </a:r>
            <a:r>
              <a:rPr lang="en-GB" sz="2400" i="1" u="none" dirty="0" err="1" smtClean="0">
                <a:solidFill>
                  <a:srgbClr val="333333"/>
                </a:solidFill>
              </a:rPr>
              <a:t>Montanari</a:t>
            </a:r>
            <a:r>
              <a:rPr lang="en-GB" sz="2400" u="none" baseline="30000" dirty="0" smtClean="0">
                <a:solidFill>
                  <a:srgbClr val="333333"/>
                </a:solidFill>
              </a:rPr>
              <a:t>(1)</a:t>
            </a:r>
            <a:r>
              <a:rPr lang="en-GB" sz="2400" i="1" u="none" dirty="0" smtClean="0">
                <a:solidFill>
                  <a:srgbClr val="333333"/>
                </a:solidFill>
              </a:rPr>
              <a:t> and </a:t>
            </a:r>
            <a:r>
              <a:rPr lang="en-GB" sz="2400" i="1" u="none" dirty="0" err="1" smtClean="0">
                <a:solidFill>
                  <a:srgbClr val="333333"/>
                </a:solidFill>
              </a:rPr>
              <a:t>Guenter</a:t>
            </a:r>
            <a:r>
              <a:rPr lang="en-GB" sz="2400" i="1" u="none" dirty="0" smtClean="0">
                <a:solidFill>
                  <a:srgbClr val="333333"/>
                </a:solidFill>
              </a:rPr>
              <a:t> </a:t>
            </a:r>
            <a:r>
              <a:rPr lang="en-GB" sz="2400" i="1" u="none" dirty="0" err="1" smtClean="0">
                <a:solidFill>
                  <a:srgbClr val="333333"/>
                </a:solidFill>
              </a:rPr>
              <a:t>Bloeschl</a:t>
            </a:r>
            <a:r>
              <a:rPr lang="en-GB" sz="2400" u="none" baseline="30000" dirty="0" smtClean="0">
                <a:solidFill>
                  <a:srgbClr val="333333"/>
                </a:solidFill>
              </a:rPr>
              <a:t>(2)</a:t>
            </a:r>
          </a:p>
          <a:p>
            <a:pPr algn="ctr" eaLnBrk="0" hangingPunct="0">
              <a:buFont typeface="Wingdings" pitchFamily="2" charset="2"/>
              <a:buNone/>
            </a:pPr>
            <a:r>
              <a:rPr lang="en-GB" sz="1400" u="none" dirty="0" smtClean="0">
                <a:solidFill>
                  <a:srgbClr val="333333"/>
                </a:solidFill>
              </a:rPr>
              <a:t>(1) </a:t>
            </a:r>
            <a:r>
              <a:rPr lang="en-GB" sz="1400" i="1" u="none" dirty="0" smtClean="0">
                <a:solidFill>
                  <a:srgbClr val="333333"/>
                </a:solidFill>
              </a:rPr>
              <a:t>University of Bologna, </a:t>
            </a:r>
            <a:r>
              <a:rPr lang="en-GB" sz="1400" i="1" u="none" dirty="0" smtClean="0">
                <a:solidFill>
                  <a:srgbClr val="333333"/>
                </a:solidFill>
                <a:hlinkClick r:id="rId3"/>
              </a:rPr>
              <a:t>alberto.montanari@unibo.it</a:t>
            </a:r>
            <a:endParaRPr lang="en-GB" sz="1400" i="1" u="none" dirty="0" smtClean="0">
              <a:solidFill>
                <a:srgbClr val="333333"/>
              </a:solidFill>
            </a:endParaRPr>
          </a:p>
          <a:p>
            <a:pPr algn="ctr" eaLnBrk="0" hangingPunct="0">
              <a:buFont typeface="Wingdings" pitchFamily="2" charset="2"/>
              <a:buNone/>
            </a:pPr>
            <a:r>
              <a:rPr lang="en-GB" sz="1400" u="none" dirty="0" smtClean="0">
                <a:solidFill>
                  <a:srgbClr val="333333"/>
                </a:solidFill>
              </a:rPr>
              <a:t>(2) </a:t>
            </a:r>
            <a:r>
              <a:rPr lang="en-GB" sz="1400" i="1" u="none" dirty="0" smtClean="0">
                <a:solidFill>
                  <a:srgbClr val="333333"/>
                </a:solidFill>
              </a:rPr>
              <a:t>Vienna University of Technology, </a:t>
            </a:r>
            <a:r>
              <a:rPr lang="en-GB" sz="1400" i="1" u="none" dirty="0" smtClean="0">
                <a:solidFill>
                  <a:srgbClr val="333333"/>
                </a:solidFill>
                <a:hlinkClick r:id="rId4"/>
              </a:rPr>
              <a:t>bloeschl@hydro.tuwien.ac.at</a:t>
            </a:r>
            <a:r>
              <a:rPr lang="en-GB" sz="1400" i="1" u="none" dirty="0" smtClean="0">
                <a:solidFill>
                  <a:srgbClr val="333333"/>
                </a:solidFill>
              </a:rPr>
              <a:t> </a:t>
            </a:r>
            <a:endParaRPr lang="en-GB" sz="1400" i="1" u="none" dirty="0">
              <a:solidFill>
                <a:srgbClr val="333333"/>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ttangolo 4"/>
          <p:cNvSpPr/>
          <p:nvPr/>
        </p:nvSpPr>
        <p:spPr>
          <a:xfrm>
            <a:off x="107504" y="1628800"/>
            <a:ext cx="8424863" cy="4524315"/>
          </a:xfrm>
          <a:prstGeom prst="rect">
            <a:avLst/>
          </a:prstGeom>
        </p:spPr>
        <p:txBody>
          <a:bodyPr>
            <a:spAutoFit/>
          </a:bodyPr>
          <a:lstStyle/>
          <a:p>
            <a:pPr marL="176213" indent="-176213" algn="just">
              <a:buFont typeface="Arial" pitchFamily="34" charset="0"/>
              <a:buChar char="•"/>
              <a:defRPr/>
            </a:pPr>
            <a:r>
              <a:rPr lang="en-GB" b="1" u="none" dirty="0" smtClean="0"/>
              <a:t>A first set </a:t>
            </a:r>
            <a:r>
              <a:rPr lang="en-GB" b="1" u="none" smtClean="0"/>
              <a:t>of definitions</a:t>
            </a:r>
            <a:endParaRPr lang="en-GB" u="none" dirty="0" smtClean="0"/>
          </a:p>
          <a:p>
            <a:pPr marL="541338" indent="-187325" algn="just">
              <a:defRPr/>
            </a:pPr>
            <a:endParaRPr lang="en-GB" sz="1400" u="none" dirty="0" smtClean="0"/>
          </a:p>
          <a:p>
            <a:pPr marL="541338" indent="-187325" algn="just">
              <a:buFont typeface="Wingdings" pitchFamily="2" charset="2"/>
              <a:buChar char="ü"/>
              <a:defRPr/>
            </a:pPr>
            <a:r>
              <a:rPr lang="en-GB" sz="1600" b="1" u="none" dirty="0" smtClean="0"/>
              <a:t>Hydrological model</a:t>
            </a:r>
            <a:r>
              <a:rPr lang="en-GB" sz="1600" u="none" dirty="0" smtClean="0"/>
              <a:t>:</a:t>
            </a:r>
          </a:p>
          <a:p>
            <a:pPr marL="541338" indent="-187325" algn="just">
              <a:defRPr/>
            </a:pPr>
            <a:r>
              <a:rPr lang="en-GB" sz="1600" u="none" dirty="0" smtClean="0"/>
              <a:t>	if the random variables </a:t>
            </a:r>
            <a:r>
              <a:rPr lang="en-GB" sz="1600" i="1" u="none" dirty="0" smtClean="0">
                <a:latin typeface="Symbol" pitchFamily="18" charset="2"/>
                <a:cs typeface="Times New Roman" pitchFamily="18" charset="0"/>
              </a:rPr>
              <a:t>e</a:t>
            </a:r>
            <a:r>
              <a:rPr lang="en-GB" sz="1600" u="none" dirty="0" smtClean="0"/>
              <a:t> and </a:t>
            </a:r>
            <a:r>
              <a:rPr lang="en-GB" sz="1600" i="1" u="none" dirty="0" smtClean="0">
                <a:latin typeface="Times New Roman" pitchFamily="18" charset="0"/>
                <a:cs typeface="Times New Roman" pitchFamily="18" charset="0"/>
              </a:rPr>
              <a:t>I</a:t>
            </a:r>
            <a:r>
              <a:rPr lang="en-GB" sz="1600" u="none" dirty="0" smtClean="0"/>
              <a:t> are independent, the model can be written in the form:</a:t>
            </a:r>
          </a:p>
          <a:p>
            <a:pPr marL="541338" indent="-187325" algn="just">
              <a:defRPr/>
            </a:pPr>
            <a:endParaRPr lang="en-GB" sz="1600" u="none" dirty="0" smtClean="0"/>
          </a:p>
          <a:p>
            <a:pPr marL="541338" indent="-187325" algn="just">
              <a:defRPr/>
            </a:pPr>
            <a:endParaRPr lang="en-GB" sz="1600" u="none" dirty="0" smtClean="0"/>
          </a:p>
          <a:p>
            <a:pPr marL="541338" indent="-187325" algn="just">
              <a:defRPr/>
            </a:pPr>
            <a:endParaRPr lang="en-GB" sz="1600" u="none" dirty="0" smtClean="0"/>
          </a:p>
          <a:p>
            <a:pPr marL="541338" indent="-187325" algn="just">
              <a:defRPr/>
            </a:pPr>
            <a:r>
              <a:rPr lang="en-GB" sz="1600" u="none" dirty="0" smtClean="0"/>
              <a:t>	Randomness of the model may occur because </a:t>
            </a:r>
            <a:r>
              <a:rPr lang="en-GB" sz="1600" i="1" u="none" dirty="0" smtClean="0">
                <a:latin typeface="Times New Roman" pitchFamily="18" charset="0"/>
                <a:cs typeface="Times New Roman" pitchFamily="18" charset="0"/>
              </a:rPr>
              <a:t>N</a:t>
            </a:r>
            <a:r>
              <a:rPr lang="en-GB" sz="1600" u="none" dirty="0" smtClean="0"/>
              <a:t> different models are considered. In this case the model can be written in the form:</a:t>
            </a:r>
          </a:p>
          <a:p>
            <a:pPr marL="541338" indent="-187325" algn="just">
              <a:defRPr/>
            </a:pPr>
            <a:endParaRPr lang="en-GB" sz="1600" u="none" dirty="0" smtClean="0"/>
          </a:p>
          <a:p>
            <a:pPr marL="541338" indent="-187325" algn="just">
              <a:defRPr/>
            </a:pPr>
            <a:endParaRPr lang="en-GB" sz="1600" u="none" dirty="0" smtClean="0"/>
          </a:p>
          <a:p>
            <a:pPr marL="541338" indent="-187325" algn="just">
              <a:defRPr/>
            </a:pPr>
            <a:r>
              <a:rPr lang="en-GB" sz="1600" u="none" dirty="0" smtClean="0"/>
              <a:t>	</a:t>
            </a:r>
          </a:p>
          <a:p>
            <a:pPr marL="541338" indent="-187325" algn="just">
              <a:defRPr/>
            </a:pPr>
            <a:endParaRPr lang="en-GB" sz="1600" u="none" dirty="0" smtClean="0"/>
          </a:p>
          <a:p>
            <a:pPr marL="541338" indent="-187325" algn="just">
              <a:defRPr/>
            </a:pPr>
            <a:endParaRPr lang="en-GB" sz="1600" u="none" dirty="0" smtClean="0"/>
          </a:p>
          <a:p>
            <a:pPr marL="541338" indent="-187325" algn="just">
              <a:defRPr/>
            </a:pPr>
            <a:r>
              <a:rPr lang="en-GB" sz="1600" u="none" dirty="0" smtClean="0"/>
              <a:t>	where </a:t>
            </a:r>
            <a:r>
              <a:rPr lang="en-GB" sz="1600" i="1" u="none" dirty="0" err="1" smtClean="0">
                <a:latin typeface="Times New Roman" pitchFamily="18" charset="0"/>
                <a:cs typeface="Times New Roman" pitchFamily="18" charset="0"/>
              </a:rPr>
              <a:t>w</a:t>
            </a:r>
            <a:r>
              <a:rPr lang="en-GB" sz="1600" i="1" u="none" baseline="-25000" dirty="0" err="1" smtClean="0">
                <a:latin typeface="Times New Roman" pitchFamily="18" charset="0"/>
                <a:cs typeface="Times New Roman" pitchFamily="18" charset="0"/>
              </a:rPr>
              <a:t>i</a:t>
            </a:r>
            <a:r>
              <a:rPr lang="en-GB" sz="1600" u="none" dirty="0" smtClean="0"/>
              <a:t> is the weight assigned to each model, which corresponds to the probability of the model to provide the best predictive distribution. Basically we obtain a weighted average of the response of </a:t>
            </a:r>
            <a:r>
              <a:rPr lang="en-GB" sz="1600" i="1" u="none" dirty="0" smtClean="0">
                <a:latin typeface="Times New Roman" pitchFamily="18" charset="0"/>
                <a:cs typeface="Times New Roman" pitchFamily="18" charset="0"/>
              </a:rPr>
              <a:t>N</a:t>
            </a:r>
            <a:r>
              <a:rPr lang="en-GB" sz="1600" u="none" dirty="0" smtClean="0"/>
              <a:t> different hydrological models depending on uncertain input and parameters.</a:t>
            </a:r>
            <a:endParaRPr lang="en-GB" sz="1600" u="none" dirty="0"/>
          </a:p>
        </p:txBody>
      </p:sp>
      <p:graphicFrame>
        <p:nvGraphicFramePr>
          <p:cNvPr id="114692" name="Object 3"/>
          <p:cNvGraphicFramePr>
            <a:graphicFrameLocks noChangeAspect="1"/>
          </p:cNvGraphicFramePr>
          <p:nvPr/>
        </p:nvGraphicFramePr>
        <p:xfrm>
          <a:off x="2713038" y="2752725"/>
          <a:ext cx="3597275" cy="547688"/>
        </p:xfrm>
        <a:graphic>
          <a:graphicData uri="http://schemas.openxmlformats.org/presentationml/2006/ole">
            <p:oleObj spid="_x0000_s114692" name="Equazione" r:id="rId3" imgW="1587240" imgH="241200" progId="Equation.3">
              <p:embed/>
            </p:oleObj>
          </a:graphicData>
        </a:graphic>
      </p:graphicFrame>
      <p:graphicFrame>
        <p:nvGraphicFramePr>
          <p:cNvPr id="114693" name="Object 3"/>
          <p:cNvGraphicFramePr>
            <a:graphicFrameLocks noChangeAspect="1"/>
          </p:cNvGraphicFramePr>
          <p:nvPr/>
        </p:nvGraphicFramePr>
        <p:xfrm>
          <a:off x="2343150" y="3968750"/>
          <a:ext cx="4373563" cy="981075"/>
        </p:xfrm>
        <a:graphic>
          <a:graphicData uri="http://schemas.openxmlformats.org/presentationml/2006/ole">
            <p:oleObj spid="_x0000_s114693" name="Equazione" r:id="rId4" imgW="1930320" imgH="431640" progId="Equation.3">
              <p:embed/>
            </p:oleObj>
          </a:graphicData>
        </a:graphic>
      </p:graphicFrame>
      <p:sp>
        <p:nvSpPr>
          <p:cNvPr id="6" name="Rettangolo 5"/>
          <p:cNvSpPr/>
          <p:nvPr/>
        </p:nvSpPr>
        <p:spPr>
          <a:xfrm>
            <a:off x="285720" y="1157288"/>
            <a:ext cx="8435323" cy="461665"/>
          </a:xfrm>
          <a:prstGeom prst="rect">
            <a:avLst/>
          </a:prstGeom>
        </p:spPr>
        <p:txBody>
          <a:bodyPr wrap="none">
            <a:spAutoFit/>
          </a:bodyPr>
          <a:lstStyle/>
          <a:p>
            <a:pPr algn="ctr">
              <a:spcBef>
                <a:spcPct val="20000"/>
              </a:spcBef>
              <a:defRPr/>
            </a:pPr>
            <a:r>
              <a:rPr lang="en-GB" sz="2400" b="1" u="none" kern="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Towards a theory of hydrologic prediction under change</a:t>
            </a:r>
            <a:endParaRPr lang="en-GB" sz="2400" b="1" u="none" kern="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60" name="Rettangolo 4"/>
          <p:cNvSpPr>
            <a:spLocks noChangeArrowheads="1"/>
          </p:cNvSpPr>
          <p:nvPr/>
        </p:nvSpPr>
        <p:spPr bwMode="auto">
          <a:xfrm>
            <a:off x="250825" y="1643050"/>
            <a:ext cx="8641655" cy="2031325"/>
          </a:xfrm>
          <a:prstGeom prst="rect">
            <a:avLst/>
          </a:prstGeom>
          <a:noFill/>
          <a:ln w="9525">
            <a:noFill/>
            <a:miter lim="800000"/>
            <a:headEnd/>
            <a:tailEnd/>
          </a:ln>
        </p:spPr>
        <p:txBody>
          <a:bodyPr wrap="square">
            <a:spAutoFit/>
          </a:bodyPr>
          <a:lstStyle/>
          <a:p>
            <a:pPr marL="176213" indent="-176213" algn="just">
              <a:buFont typeface="Arial" charset="0"/>
              <a:buChar char="•"/>
              <a:defRPr/>
            </a:pPr>
            <a:r>
              <a:rPr lang="en-GB" b="1" u="none" dirty="0" smtClean="0"/>
              <a:t>Estimation of prediction uncertainty</a:t>
            </a:r>
            <a:r>
              <a:rPr lang="en-GB" u="none" dirty="0" smtClean="0"/>
              <a:t>:</a:t>
            </a:r>
          </a:p>
          <a:p>
            <a:pPr marL="176213" indent="-176213" algn="just">
              <a:defRPr/>
            </a:pPr>
            <a:r>
              <a:rPr lang="en-GB" u="none" dirty="0" smtClean="0"/>
              <a:t>	- </a:t>
            </a:r>
            <a:r>
              <a:rPr lang="en-GB" i="1" u="none" dirty="0" err="1" smtClean="0">
                <a:latin typeface="Times New Roman" pitchFamily="18" charset="0"/>
                <a:cs typeface="Times New Roman" pitchFamily="18" charset="0"/>
              </a:rPr>
              <a:t>Q</a:t>
            </a:r>
            <a:r>
              <a:rPr lang="en-GB" i="1" u="none" baseline="-25000" dirty="0" err="1" smtClean="0">
                <a:latin typeface="Times New Roman" pitchFamily="18" charset="0"/>
                <a:cs typeface="Times New Roman" pitchFamily="18" charset="0"/>
              </a:rPr>
              <a:t>o</a:t>
            </a:r>
            <a:r>
              <a:rPr lang="en-GB" u="none" dirty="0" smtClean="0"/>
              <a:t>		true (unknown) value of the hydrological variable to be predicted</a:t>
            </a:r>
          </a:p>
          <a:p>
            <a:pPr marL="176213" indent="-176213" algn="just">
              <a:defRPr/>
            </a:pPr>
            <a:r>
              <a:rPr lang="en-GB" u="none" dirty="0" smtClean="0"/>
              <a:t>	- </a:t>
            </a:r>
            <a:r>
              <a:rPr lang="en-GB" i="1" u="none" dirty="0" err="1" smtClean="0">
                <a:latin typeface="Times New Roman" pitchFamily="18" charset="0"/>
                <a:cs typeface="Times New Roman" pitchFamily="18" charset="0"/>
              </a:rPr>
              <a:t>Q</a:t>
            </a:r>
            <a:r>
              <a:rPr lang="en-GB" i="1" u="none" baseline="-25000" dirty="0" err="1" smtClean="0">
                <a:latin typeface="Times New Roman" pitchFamily="18" charset="0"/>
                <a:cs typeface="Times New Roman" pitchFamily="18" charset="0"/>
              </a:rPr>
              <a:t>p</a:t>
            </a:r>
            <a:r>
              <a:rPr lang="en-GB" u="none" dirty="0" smtClean="0"/>
              <a:t>(</a:t>
            </a:r>
            <a:r>
              <a:rPr lang="en-GB" b="1" i="1" u="none" dirty="0" err="1" smtClean="0">
                <a:latin typeface="Symbol" pitchFamily="18" charset="2"/>
              </a:rPr>
              <a:t>e</a:t>
            </a:r>
            <a:r>
              <a:rPr lang="en-GB" u="none" dirty="0" err="1" smtClean="0"/>
              <a:t>,</a:t>
            </a:r>
            <a:r>
              <a:rPr lang="en-GB" b="1" i="1" u="none" dirty="0" err="1" smtClean="0">
                <a:latin typeface="Times New Roman" pitchFamily="18" charset="0"/>
                <a:cs typeface="Times New Roman" pitchFamily="18" charset="0"/>
              </a:rPr>
              <a:t>I</a:t>
            </a:r>
            <a:r>
              <a:rPr lang="en-GB" u="none" dirty="0" err="1" smtClean="0"/>
              <a:t>,</a:t>
            </a:r>
            <a:r>
              <a:rPr lang="en-GB" i="1" u="none" dirty="0" err="1" smtClean="0">
                <a:latin typeface="Times New Roman" pitchFamily="18" charset="0"/>
                <a:cs typeface="Times New Roman" pitchFamily="18" charset="0"/>
              </a:rPr>
              <a:t>i</a:t>
            </a:r>
            <a:r>
              <a:rPr lang="en-GB" u="none" dirty="0" smtClean="0"/>
              <a:t>)	corresponding value predicted by the model, conditioned by 			model </a:t>
            </a:r>
            <a:r>
              <a:rPr lang="en-GB" i="1" u="none" dirty="0" err="1" smtClean="0">
                <a:latin typeface="Times New Roman" pitchFamily="18" charset="0"/>
                <a:cs typeface="Times New Roman" pitchFamily="18" charset="0"/>
              </a:rPr>
              <a:t>i</a:t>
            </a:r>
            <a:r>
              <a:rPr lang="en-GB" u="none" dirty="0" smtClean="0"/>
              <a:t>, model parameter vector </a:t>
            </a:r>
            <a:r>
              <a:rPr lang="en-GB" b="1" i="1" u="none" dirty="0" smtClean="0">
                <a:latin typeface="Symbol" pitchFamily="18" charset="2"/>
              </a:rPr>
              <a:t>e</a:t>
            </a:r>
            <a:r>
              <a:rPr lang="en-GB" b="1" u="none" dirty="0" smtClean="0">
                <a:latin typeface="Symbol" pitchFamily="18" charset="2"/>
              </a:rPr>
              <a:t> </a:t>
            </a:r>
            <a:r>
              <a:rPr lang="en-GB" u="none" dirty="0" smtClean="0"/>
              <a:t>and input data vector </a:t>
            </a:r>
            <a:r>
              <a:rPr lang="en-GB" b="1" i="1" u="none" dirty="0" smtClean="0"/>
              <a:t>I</a:t>
            </a:r>
          </a:p>
          <a:p>
            <a:pPr marL="176213" indent="-176213" algn="just">
              <a:defRPr/>
            </a:pPr>
            <a:r>
              <a:rPr lang="en-GB" u="none" dirty="0" smtClean="0"/>
              <a:t>	- Assumptions:</a:t>
            </a:r>
          </a:p>
          <a:p>
            <a:pPr marL="176213" indent="-176213" algn="just">
              <a:tabLst>
                <a:tab pos="452438" algn="l"/>
              </a:tabLst>
              <a:defRPr/>
            </a:pPr>
            <a:r>
              <a:rPr lang="en-GB" u="none" dirty="0" smtClean="0"/>
              <a:t>		1) a number </a:t>
            </a:r>
            <a:r>
              <a:rPr lang="en-GB" i="1" u="none" dirty="0" smtClean="0">
                <a:latin typeface="Times New Roman" pitchFamily="18" charset="0"/>
                <a:cs typeface="Times New Roman" pitchFamily="18" charset="0"/>
              </a:rPr>
              <a:t>N</a:t>
            </a:r>
            <a:r>
              <a:rPr lang="en-GB" u="none" dirty="0" smtClean="0"/>
              <a:t> of models is considered to form the model space;</a:t>
            </a:r>
          </a:p>
          <a:p>
            <a:pPr marL="176213" indent="-176213" algn="just">
              <a:tabLst>
                <a:tab pos="452438" algn="l"/>
              </a:tabLst>
              <a:defRPr/>
            </a:pPr>
            <a:r>
              <a:rPr lang="en-GB" u="none" dirty="0" smtClean="0"/>
              <a:t>		2) input data uncertainty and parameter uncertainty are independent.</a:t>
            </a:r>
          </a:p>
        </p:txBody>
      </p:sp>
      <p:sp>
        <p:nvSpPr>
          <p:cNvPr id="61" name="Freccia in giù 60"/>
          <p:cNvSpPr/>
          <p:nvPr/>
        </p:nvSpPr>
        <p:spPr bwMode="auto">
          <a:xfrm rot="16200000">
            <a:off x="1691680" y="1844825"/>
            <a:ext cx="216025" cy="504056"/>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sng" strike="noStrike" cap="none" normalizeH="0" baseline="0" smtClean="0">
              <a:ln>
                <a:noFill/>
              </a:ln>
              <a:solidFill>
                <a:schemeClr val="tx1"/>
              </a:solidFill>
              <a:effectLst/>
              <a:latin typeface="Arial" charset="0"/>
            </a:endParaRPr>
          </a:p>
        </p:txBody>
      </p:sp>
      <p:sp>
        <p:nvSpPr>
          <p:cNvPr id="62" name="Freccia in giù 61"/>
          <p:cNvSpPr/>
          <p:nvPr/>
        </p:nvSpPr>
        <p:spPr bwMode="auto">
          <a:xfrm rot="16200000">
            <a:off x="1691680" y="2123023"/>
            <a:ext cx="216025" cy="504056"/>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sng" strike="noStrike" cap="none" normalizeH="0" baseline="0" smtClean="0">
              <a:ln>
                <a:noFill/>
              </a:ln>
              <a:solidFill>
                <a:schemeClr val="tx1"/>
              </a:solidFill>
              <a:effectLst/>
              <a:latin typeface="Arial" charset="0"/>
            </a:endParaRPr>
          </a:p>
        </p:txBody>
      </p:sp>
      <p:grpSp>
        <p:nvGrpSpPr>
          <p:cNvPr id="9" name="Gruppo 8"/>
          <p:cNvGrpSpPr/>
          <p:nvPr/>
        </p:nvGrpSpPr>
        <p:grpSpPr>
          <a:xfrm>
            <a:off x="395536" y="3929066"/>
            <a:ext cx="8496944" cy="2385556"/>
            <a:chOff x="395536" y="4067780"/>
            <a:chExt cx="8496944" cy="2385556"/>
          </a:xfrm>
        </p:grpSpPr>
        <p:graphicFrame>
          <p:nvGraphicFramePr>
            <p:cNvPr id="63" name="Oggetto 62"/>
            <p:cNvGraphicFramePr>
              <a:graphicFrameLocks noChangeAspect="1"/>
            </p:cNvGraphicFramePr>
            <p:nvPr/>
          </p:nvGraphicFramePr>
          <p:xfrm>
            <a:off x="554038" y="4292600"/>
            <a:ext cx="8066087" cy="1152525"/>
          </p:xfrm>
          <a:graphic>
            <a:graphicData uri="http://schemas.openxmlformats.org/presentationml/2006/ole">
              <p:oleObj spid="_x0000_s74754" name="Equazione" r:id="rId3" imgW="3555720" imgH="507960" progId="Equation.3">
                <p:embed/>
              </p:oleObj>
            </a:graphicData>
          </a:graphic>
        </p:graphicFrame>
        <p:sp>
          <p:nvSpPr>
            <p:cNvPr id="7" name="Rettangolo 4"/>
            <p:cNvSpPr>
              <a:spLocks noChangeArrowheads="1"/>
            </p:cNvSpPr>
            <p:nvPr/>
          </p:nvSpPr>
          <p:spPr bwMode="auto">
            <a:xfrm>
              <a:off x="611560" y="5406896"/>
              <a:ext cx="8280920" cy="1046440"/>
            </a:xfrm>
            <a:prstGeom prst="rect">
              <a:avLst/>
            </a:prstGeom>
            <a:noFill/>
            <a:ln w="9525">
              <a:noFill/>
              <a:miter lim="800000"/>
              <a:headEnd/>
              <a:tailEnd/>
            </a:ln>
          </p:spPr>
          <p:txBody>
            <a:bodyPr wrap="square">
              <a:spAutoFit/>
            </a:bodyPr>
            <a:lstStyle/>
            <a:p>
              <a:pPr algn="just">
                <a:defRPr/>
              </a:pPr>
              <a:r>
                <a:rPr lang="en-GB" u="none" dirty="0" smtClean="0"/>
                <a:t>where </a:t>
              </a:r>
              <a:r>
                <a:rPr lang="en-GB" i="1" u="none" dirty="0" err="1" smtClean="0">
                  <a:latin typeface="Times New Roman" pitchFamily="18" charset="0"/>
                  <a:cs typeface="Times New Roman" pitchFamily="18" charset="0"/>
                </a:rPr>
                <a:t>w</a:t>
              </a:r>
              <a:r>
                <a:rPr lang="en-GB" i="1" u="none" baseline="-25000" dirty="0" err="1" smtClean="0">
                  <a:latin typeface="Times New Roman" pitchFamily="18" charset="0"/>
                  <a:cs typeface="Times New Roman" pitchFamily="18" charset="0"/>
                </a:rPr>
                <a:t>i</a:t>
              </a:r>
              <a:r>
                <a:rPr lang="en-GB" u="none" dirty="0" smtClean="0"/>
                <a:t> is the weight assigned to each model, which corresponds to the probability of the model to provide the best predictive distribution. It depends on the considered models and data, parameter and model structural uncertainty.</a:t>
              </a:r>
            </a:p>
            <a:p>
              <a:pPr marL="176213" indent="-176213" algn="just">
                <a:buFont typeface="Arial" charset="0"/>
                <a:buChar char="•"/>
                <a:defRPr/>
              </a:pPr>
              <a:endParaRPr lang="en-GB" sz="800" u="none" dirty="0"/>
            </a:p>
          </p:txBody>
        </p:sp>
        <p:sp>
          <p:nvSpPr>
            <p:cNvPr id="8" name="Rettangolo 7"/>
            <p:cNvSpPr/>
            <p:nvPr/>
          </p:nvSpPr>
          <p:spPr>
            <a:xfrm>
              <a:off x="395536" y="4067780"/>
              <a:ext cx="8064896" cy="369332"/>
            </a:xfrm>
            <a:prstGeom prst="rect">
              <a:avLst/>
            </a:prstGeom>
          </p:spPr>
          <p:txBody>
            <a:bodyPr wrap="square">
              <a:spAutoFit/>
            </a:bodyPr>
            <a:lstStyle/>
            <a:p>
              <a:pPr marL="176213" indent="-176213" algn="just">
                <a:defRPr/>
              </a:pPr>
              <a:r>
                <a:rPr lang="en-GB" u="none" dirty="0" smtClean="0"/>
                <a:t>- </a:t>
              </a:r>
              <a:r>
                <a:rPr lang="en-GB" b="1" u="none" dirty="0" smtClean="0"/>
                <a:t>Th.</a:t>
              </a:r>
              <a:r>
                <a:rPr lang="en-GB" u="none" dirty="0" smtClean="0"/>
                <a:t>: probability distribution of </a:t>
              </a:r>
              <a:r>
                <a:rPr lang="en-GB" i="1" u="none" dirty="0" err="1" smtClean="0">
                  <a:latin typeface="Times New Roman" pitchFamily="18" charset="0"/>
                  <a:cs typeface="Times New Roman" pitchFamily="18" charset="0"/>
                </a:rPr>
                <a:t>Q</a:t>
              </a:r>
              <a:r>
                <a:rPr lang="en-GB" i="1" u="none" baseline="-25000" dirty="0" err="1" smtClean="0">
                  <a:latin typeface="Times New Roman" pitchFamily="18" charset="0"/>
                  <a:cs typeface="Times New Roman" pitchFamily="18" charset="0"/>
                </a:rPr>
                <a:t>o</a:t>
              </a:r>
              <a:r>
                <a:rPr lang="en-GB" u="none" dirty="0" smtClean="0"/>
                <a:t> (</a:t>
              </a:r>
              <a:r>
                <a:rPr lang="en-GB" u="none" dirty="0" err="1" smtClean="0"/>
                <a:t>Zellner</a:t>
              </a:r>
              <a:r>
                <a:rPr lang="en-GB" u="none" dirty="0" smtClean="0"/>
                <a:t>, 1971; </a:t>
              </a:r>
              <a:r>
                <a:rPr lang="en-GB" u="none" dirty="0" err="1" smtClean="0"/>
                <a:t>Stedinger</a:t>
              </a:r>
              <a:r>
                <a:rPr lang="en-GB" u="none" dirty="0" smtClean="0"/>
                <a:t> et al., 2008):</a:t>
              </a:r>
            </a:p>
          </p:txBody>
        </p:sp>
      </p:grpSp>
      <p:sp>
        <p:nvSpPr>
          <p:cNvPr id="10" name="Rettangolo 9"/>
          <p:cNvSpPr/>
          <p:nvPr/>
        </p:nvSpPr>
        <p:spPr>
          <a:xfrm>
            <a:off x="285720" y="1157288"/>
            <a:ext cx="8435323" cy="461665"/>
          </a:xfrm>
          <a:prstGeom prst="rect">
            <a:avLst/>
          </a:prstGeom>
        </p:spPr>
        <p:txBody>
          <a:bodyPr wrap="none">
            <a:spAutoFit/>
          </a:bodyPr>
          <a:lstStyle/>
          <a:p>
            <a:pPr algn="ctr">
              <a:spcBef>
                <a:spcPct val="20000"/>
              </a:spcBef>
              <a:defRPr/>
            </a:pPr>
            <a:r>
              <a:rPr lang="en-GB" sz="2400" b="1" u="none" kern="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Towards a theory of hydrologic prediction under change</a:t>
            </a:r>
            <a:endParaRPr lang="en-GB" sz="2400" b="1" u="none" kern="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16" name="Rettangolo 15"/>
          <p:cNvSpPr/>
          <p:nvPr/>
        </p:nvSpPr>
        <p:spPr>
          <a:xfrm>
            <a:off x="276185" y="1157288"/>
            <a:ext cx="8629285" cy="757130"/>
          </a:xfrm>
          <a:prstGeom prst="rect">
            <a:avLst/>
          </a:prstGeom>
        </p:spPr>
        <p:txBody>
          <a:bodyPr wrap="none">
            <a:spAutoFit/>
          </a:bodyPr>
          <a:lstStyle/>
          <a:p>
            <a:pPr algn="ctr">
              <a:spcBef>
                <a:spcPct val="20000"/>
              </a:spcBef>
              <a:defRPr/>
            </a:pPr>
            <a:r>
              <a:rPr lang="en-GB" sz="2400" b="1" u="none" kern="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Towards a theory of uncertainty assessment in hydrology</a:t>
            </a:r>
            <a:endParaRPr lang="en-GB" sz="2400" u="none" kern="0" dirty="0" smtClean="0"/>
          </a:p>
          <a:p>
            <a:pPr algn="ctr">
              <a:spcBef>
                <a:spcPct val="20000"/>
              </a:spcBef>
              <a:defRPr/>
            </a:pPr>
            <a:r>
              <a:rPr lang="en-GB" sz="1600" b="1" u="none" dirty="0" smtClean="0"/>
              <a:t>Setting up a model: </a:t>
            </a:r>
            <a:r>
              <a:rPr lang="en-GB" sz="1600" u="none" dirty="0" smtClean="0"/>
              <a:t>Probability distribution of </a:t>
            </a:r>
            <a:r>
              <a:rPr lang="en-GB" sz="1600" i="1" u="none" dirty="0" err="1" smtClean="0">
                <a:latin typeface="Times New Roman" pitchFamily="18" charset="0"/>
                <a:cs typeface="Times New Roman" pitchFamily="18" charset="0"/>
              </a:rPr>
              <a:t>Q</a:t>
            </a:r>
            <a:r>
              <a:rPr lang="en-GB" sz="1600" i="1" u="none" baseline="-25000" dirty="0" err="1" smtClean="0">
                <a:latin typeface="Times New Roman" pitchFamily="18" charset="0"/>
                <a:cs typeface="Times New Roman" pitchFamily="18" charset="0"/>
              </a:rPr>
              <a:t>o</a:t>
            </a:r>
            <a:r>
              <a:rPr lang="en-GB" sz="1600" u="none" dirty="0" smtClean="0"/>
              <a:t> (</a:t>
            </a:r>
            <a:r>
              <a:rPr lang="en-GB" sz="1600" u="none" dirty="0" err="1" smtClean="0"/>
              <a:t>Zellner</a:t>
            </a:r>
            <a:r>
              <a:rPr lang="en-GB" sz="1600" u="none" dirty="0" smtClean="0"/>
              <a:t>, 1971; </a:t>
            </a:r>
            <a:r>
              <a:rPr lang="en-GB" sz="1600" u="none" dirty="0" err="1" smtClean="0"/>
              <a:t>Stedinger</a:t>
            </a:r>
            <a:r>
              <a:rPr lang="en-GB" sz="1600" u="none" dirty="0" smtClean="0"/>
              <a:t> et al., 2008)</a:t>
            </a:r>
            <a:endParaRPr lang="en-GB" sz="1600" u="none" kern="0" dirty="0"/>
          </a:p>
        </p:txBody>
      </p:sp>
      <p:sp>
        <p:nvSpPr>
          <p:cNvPr id="8" name="Rettangolo 4"/>
          <p:cNvSpPr>
            <a:spLocks noChangeArrowheads="1"/>
          </p:cNvSpPr>
          <p:nvPr/>
        </p:nvSpPr>
        <p:spPr bwMode="auto">
          <a:xfrm>
            <a:off x="250825" y="1988840"/>
            <a:ext cx="8641655" cy="2431435"/>
          </a:xfrm>
          <a:prstGeom prst="rect">
            <a:avLst/>
          </a:prstGeom>
          <a:noFill/>
          <a:ln w="9525">
            <a:noFill/>
            <a:miter lim="800000"/>
            <a:headEnd/>
            <a:tailEnd/>
          </a:ln>
        </p:spPr>
        <p:txBody>
          <a:bodyPr wrap="square">
            <a:spAutoFit/>
          </a:bodyPr>
          <a:lstStyle/>
          <a:p>
            <a:pPr marL="176213" indent="-176213" algn="just">
              <a:buFont typeface="Arial" charset="0"/>
              <a:buChar char="•"/>
              <a:defRPr/>
            </a:pPr>
            <a:r>
              <a:rPr lang="en-GB" b="1" u="none" dirty="0" smtClean="0"/>
              <a:t>Symbols:</a:t>
            </a:r>
            <a:endParaRPr lang="en-GB" u="none" dirty="0" smtClean="0"/>
          </a:p>
          <a:p>
            <a:pPr marL="176213" indent="-176213" algn="just">
              <a:defRPr/>
            </a:pPr>
            <a:r>
              <a:rPr lang="en-GB" u="none" dirty="0" smtClean="0"/>
              <a:t>	- </a:t>
            </a:r>
            <a:r>
              <a:rPr lang="en-GB" i="1" u="none" dirty="0" err="1" smtClean="0">
                <a:latin typeface="Times New Roman" pitchFamily="18" charset="0"/>
                <a:cs typeface="Times New Roman" pitchFamily="18" charset="0"/>
              </a:rPr>
              <a:t>Q</a:t>
            </a:r>
            <a:r>
              <a:rPr lang="en-GB" i="1" u="none" baseline="-25000" dirty="0" err="1" smtClean="0">
                <a:latin typeface="Times New Roman" pitchFamily="18" charset="0"/>
                <a:cs typeface="Times New Roman" pitchFamily="18" charset="0"/>
              </a:rPr>
              <a:t>o</a:t>
            </a:r>
            <a:r>
              <a:rPr lang="en-GB" u="none" dirty="0" smtClean="0"/>
              <a:t>		true (unknown) value of the hydrological variable to be predicted</a:t>
            </a:r>
          </a:p>
          <a:p>
            <a:pPr marL="176213" indent="-176213" algn="just">
              <a:defRPr/>
            </a:pPr>
            <a:r>
              <a:rPr lang="en-GB" u="none" dirty="0" smtClean="0"/>
              <a:t>	- </a:t>
            </a:r>
            <a:r>
              <a:rPr lang="en-GB" i="1" u="none" dirty="0" err="1" smtClean="0">
                <a:latin typeface="Times New Roman" pitchFamily="18" charset="0"/>
                <a:cs typeface="Times New Roman" pitchFamily="18" charset="0"/>
              </a:rPr>
              <a:t>Q</a:t>
            </a:r>
            <a:r>
              <a:rPr lang="en-GB" i="1" u="none" baseline="-25000" dirty="0" err="1" smtClean="0">
                <a:latin typeface="Times New Roman" pitchFamily="18" charset="0"/>
                <a:cs typeface="Times New Roman" pitchFamily="18" charset="0"/>
              </a:rPr>
              <a:t>p</a:t>
            </a:r>
            <a:r>
              <a:rPr lang="en-GB" u="none" dirty="0" smtClean="0"/>
              <a:t>(</a:t>
            </a:r>
            <a:r>
              <a:rPr lang="en-GB" b="1" i="1" u="none" dirty="0" err="1" smtClean="0">
                <a:latin typeface="Symbol" pitchFamily="18" charset="2"/>
              </a:rPr>
              <a:t>e</a:t>
            </a:r>
            <a:r>
              <a:rPr lang="en-GB" u="none" dirty="0" err="1" smtClean="0"/>
              <a:t>,</a:t>
            </a:r>
            <a:r>
              <a:rPr lang="en-GB" b="1" i="1" u="none" dirty="0" err="1" smtClean="0">
                <a:latin typeface="Times New Roman" pitchFamily="18" charset="0"/>
                <a:cs typeface="Times New Roman" pitchFamily="18" charset="0"/>
              </a:rPr>
              <a:t>I</a:t>
            </a:r>
            <a:r>
              <a:rPr lang="en-GB" u="none" dirty="0" err="1" smtClean="0"/>
              <a:t>,</a:t>
            </a:r>
            <a:r>
              <a:rPr lang="en-GB" i="1" u="none" dirty="0" err="1" smtClean="0">
                <a:latin typeface="Times New Roman" pitchFamily="18" charset="0"/>
                <a:cs typeface="Times New Roman" pitchFamily="18" charset="0"/>
              </a:rPr>
              <a:t>i</a:t>
            </a:r>
            <a:r>
              <a:rPr lang="en-GB" u="none" dirty="0" smtClean="0"/>
              <a:t>)	corresponding value predicted by the model, conditioned by 	</a:t>
            </a:r>
          </a:p>
          <a:p>
            <a:pPr marL="176213" indent="-176213" algn="just">
              <a:defRPr/>
            </a:pPr>
            <a:r>
              <a:rPr lang="en-GB" u="none" dirty="0" smtClean="0"/>
              <a:t>	- </a:t>
            </a:r>
            <a:r>
              <a:rPr lang="en-GB" i="1" u="none" dirty="0" smtClean="0">
                <a:latin typeface="Times New Roman" pitchFamily="18" charset="0"/>
                <a:cs typeface="Times New Roman" pitchFamily="18" charset="0"/>
              </a:rPr>
              <a:t>N</a:t>
            </a:r>
            <a:r>
              <a:rPr lang="en-GB" u="none" dirty="0" smtClean="0"/>
              <a:t>		Number of considered models</a:t>
            </a:r>
          </a:p>
          <a:p>
            <a:pPr marL="176213" indent="-176213" algn="just">
              <a:defRPr/>
            </a:pPr>
            <a:r>
              <a:rPr lang="en-GB" u="none" dirty="0" smtClean="0"/>
              <a:t>	- </a:t>
            </a:r>
            <a:r>
              <a:rPr lang="en-GB" i="1" u="none" dirty="0" smtClean="0">
                <a:latin typeface="Times New Roman" pitchFamily="18" charset="0"/>
                <a:cs typeface="Times New Roman" pitchFamily="18" charset="0"/>
              </a:rPr>
              <a:t>e</a:t>
            </a:r>
            <a:r>
              <a:rPr lang="en-GB" u="none" dirty="0" smtClean="0"/>
              <a:t>		Prediction error </a:t>
            </a:r>
          </a:p>
          <a:p>
            <a:pPr marL="176213" indent="-176213" algn="just">
              <a:defRPr/>
            </a:pPr>
            <a:r>
              <a:rPr lang="en-GB" u="none" dirty="0" smtClean="0"/>
              <a:t>	- </a:t>
            </a:r>
            <a:r>
              <a:rPr lang="en-GB" b="1" i="1" u="none" dirty="0" smtClean="0">
                <a:latin typeface="Symbol" pitchFamily="18" charset="2"/>
                <a:cs typeface="Times New Roman" pitchFamily="18" charset="0"/>
              </a:rPr>
              <a:t>e</a:t>
            </a:r>
            <a:r>
              <a:rPr lang="en-GB" u="none" dirty="0" smtClean="0"/>
              <a:t>		Model parameter vector</a:t>
            </a:r>
          </a:p>
          <a:p>
            <a:pPr marL="176213" indent="-176213" algn="just">
              <a:defRPr/>
            </a:pPr>
            <a:r>
              <a:rPr lang="en-GB" u="none" dirty="0" smtClean="0"/>
              <a:t>	- </a:t>
            </a:r>
            <a:r>
              <a:rPr lang="en-GB" b="1" i="1" u="none" dirty="0" smtClean="0">
                <a:latin typeface="Times New Roman" pitchFamily="18" charset="0"/>
                <a:cs typeface="Times New Roman" pitchFamily="18" charset="0"/>
              </a:rPr>
              <a:t>I</a:t>
            </a:r>
            <a:r>
              <a:rPr lang="en-GB" u="none" dirty="0" smtClean="0"/>
              <a:t>		Input data vector</a:t>
            </a:r>
          </a:p>
          <a:p>
            <a:pPr marL="176213" indent="-176213" algn="just">
              <a:defRPr/>
            </a:pPr>
            <a:r>
              <a:rPr lang="en-GB" u="none" dirty="0" smtClean="0"/>
              <a:t>	-</a:t>
            </a:r>
            <a:r>
              <a:rPr lang="en-GB" i="1" u="none" dirty="0" err="1" smtClean="0">
                <a:latin typeface="Times New Roman" pitchFamily="18" charset="0"/>
                <a:cs typeface="Times New Roman" pitchFamily="18" charset="0"/>
              </a:rPr>
              <a:t>w</a:t>
            </a:r>
            <a:r>
              <a:rPr lang="en-GB" i="1" u="none" baseline="-25000" dirty="0" err="1" smtClean="0">
                <a:latin typeface="Times New Roman" pitchFamily="18" charset="0"/>
                <a:cs typeface="Times New Roman" pitchFamily="18" charset="0"/>
              </a:rPr>
              <a:t>i</a:t>
            </a:r>
            <a:r>
              <a:rPr lang="en-GB" u="none" dirty="0" smtClean="0"/>
              <a:t>		weight attributed to model </a:t>
            </a:r>
            <a:r>
              <a:rPr lang="en-GB" i="1" u="none" dirty="0" err="1" smtClean="0">
                <a:latin typeface="Times New Roman" pitchFamily="18" charset="0"/>
                <a:cs typeface="Times New Roman" pitchFamily="18" charset="0"/>
              </a:rPr>
              <a:t>i</a:t>
            </a:r>
            <a:endParaRPr lang="en-GB" i="1" u="none" dirty="0" smtClean="0">
              <a:latin typeface="Times New Roman" pitchFamily="18" charset="0"/>
              <a:cs typeface="Times New Roman" pitchFamily="18" charset="0"/>
            </a:endParaRPr>
          </a:p>
          <a:p>
            <a:pPr marL="176213" indent="-176213" algn="just">
              <a:defRPr/>
            </a:pPr>
            <a:endParaRPr lang="en-GB" sz="800" u="none" dirty="0"/>
          </a:p>
        </p:txBody>
      </p:sp>
      <p:graphicFrame>
        <p:nvGraphicFramePr>
          <p:cNvPr id="75779" name="Object 2"/>
          <p:cNvGraphicFramePr>
            <a:graphicFrameLocks noChangeAspect="1"/>
          </p:cNvGraphicFramePr>
          <p:nvPr/>
        </p:nvGraphicFramePr>
        <p:xfrm>
          <a:off x="611560" y="4293096"/>
          <a:ext cx="7978775" cy="1152525"/>
        </p:xfrm>
        <a:graphic>
          <a:graphicData uri="http://schemas.openxmlformats.org/presentationml/2006/ole">
            <p:oleObj spid="_x0000_s75779" name="Equazione" r:id="rId3" imgW="3517560" imgH="507960" progId="Equation.3">
              <p:embed/>
            </p:oleObj>
          </a:graphicData>
        </a:graphic>
      </p:graphicFrame>
      <p:grpSp>
        <p:nvGrpSpPr>
          <p:cNvPr id="15" name="Gruppo 14"/>
          <p:cNvGrpSpPr/>
          <p:nvPr/>
        </p:nvGrpSpPr>
        <p:grpSpPr>
          <a:xfrm>
            <a:off x="601913" y="4598193"/>
            <a:ext cx="4618790" cy="548608"/>
            <a:chOff x="601913" y="5328664"/>
            <a:chExt cx="4618790" cy="548608"/>
          </a:xfrm>
        </p:grpSpPr>
        <p:graphicFrame>
          <p:nvGraphicFramePr>
            <p:cNvPr id="75780" name="Object 2"/>
            <p:cNvGraphicFramePr>
              <a:graphicFrameLocks noChangeAspect="1"/>
            </p:cNvGraphicFramePr>
            <p:nvPr/>
          </p:nvGraphicFramePr>
          <p:xfrm>
            <a:off x="601913" y="5328664"/>
            <a:ext cx="1295400" cy="519112"/>
          </p:xfrm>
          <a:graphic>
            <a:graphicData uri="http://schemas.openxmlformats.org/presentationml/2006/ole">
              <p:oleObj spid="_x0000_s75780" name="Equazione" r:id="rId4" imgW="571320" imgH="228600" progId="Equation.3">
                <p:embed/>
              </p:oleObj>
            </a:graphicData>
          </a:graphic>
        </p:graphicFrame>
        <p:graphicFrame>
          <p:nvGraphicFramePr>
            <p:cNvPr id="75783" name="Object 2"/>
            <p:cNvGraphicFramePr>
              <a:graphicFrameLocks noChangeAspect="1"/>
            </p:cNvGraphicFramePr>
            <p:nvPr/>
          </p:nvGraphicFramePr>
          <p:xfrm>
            <a:off x="2888665" y="5329584"/>
            <a:ext cx="2332038" cy="547688"/>
          </p:xfrm>
          <a:graphic>
            <a:graphicData uri="http://schemas.openxmlformats.org/presentationml/2006/ole">
              <p:oleObj spid="_x0000_s75783" name="Equazione" r:id="rId5" imgW="1028520" imgH="241200" progId="Equation.3">
                <p:embed/>
              </p:oleObj>
            </a:graphicData>
          </a:graphic>
        </p:graphicFrame>
      </p:grpSp>
      <p:grpSp>
        <p:nvGrpSpPr>
          <p:cNvPr id="19" name="Gruppo 18"/>
          <p:cNvGrpSpPr/>
          <p:nvPr/>
        </p:nvGrpSpPr>
        <p:grpSpPr>
          <a:xfrm>
            <a:off x="604875" y="4548863"/>
            <a:ext cx="6775437" cy="865188"/>
            <a:chOff x="605520" y="5279334"/>
            <a:chExt cx="6775437" cy="865188"/>
          </a:xfrm>
        </p:grpSpPr>
        <p:graphicFrame>
          <p:nvGraphicFramePr>
            <p:cNvPr id="75784" name="Object 2"/>
            <p:cNvGraphicFramePr>
              <a:graphicFrameLocks noChangeAspect="1"/>
            </p:cNvGraphicFramePr>
            <p:nvPr/>
          </p:nvGraphicFramePr>
          <p:xfrm>
            <a:off x="605520" y="5343501"/>
            <a:ext cx="1239838" cy="519112"/>
          </p:xfrm>
          <a:graphic>
            <a:graphicData uri="http://schemas.openxmlformats.org/presentationml/2006/ole">
              <p:oleObj spid="_x0000_s75784" name="Equazione" r:id="rId6" imgW="545760" imgH="228600" progId="Equation.3">
                <p:embed/>
              </p:oleObj>
            </a:graphicData>
          </a:graphic>
        </p:graphicFrame>
        <p:graphicFrame>
          <p:nvGraphicFramePr>
            <p:cNvPr id="75785" name="Object 2"/>
            <p:cNvGraphicFramePr>
              <a:graphicFrameLocks noChangeAspect="1"/>
            </p:cNvGraphicFramePr>
            <p:nvPr/>
          </p:nvGraphicFramePr>
          <p:xfrm>
            <a:off x="2595138" y="5279334"/>
            <a:ext cx="3427413" cy="865188"/>
          </p:xfrm>
          <a:graphic>
            <a:graphicData uri="http://schemas.openxmlformats.org/presentationml/2006/ole">
              <p:oleObj spid="_x0000_s75785" name="Equazione" r:id="rId7" imgW="1511280" imgH="380880" progId="Equation.3">
                <p:embed/>
              </p:oleObj>
            </a:graphicData>
          </a:graphic>
        </p:graphicFrame>
        <p:graphicFrame>
          <p:nvGraphicFramePr>
            <p:cNvPr id="75786" name="Object 2"/>
            <p:cNvGraphicFramePr>
              <a:graphicFrameLocks noChangeAspect="1"/>
            </p:cNvGraphicFramePr>
            <p:nvPr/>
          </p:nvGraphicFramePr>
          <p:xfrm>
            <a:off x="6660232" y="5365671"/>
            <a:ext cx="720725" cy="460375"/>
          </p:xfrm>
          <a:graphic>
            <a:graphicData uri="http://schemas.openxmlformats.org/presentationml/2006/ole">
              <p:oleObj spid="_x0000_s75786" name="Equazione" r:id="rId8" imgW="317160" imgH="203040" progId="Equation.3">
                <p:embed/>
              </p:oleObj>
            </a:graphicData>
          </a:graphic>
        </p:graphicFrame>
      </p:grpSp>
      <p:grpSp>
        <p:nvGrpSpPr>
          <p:cNvPr id="22" name="Gruppo 21"/>
          <p:cNvGrpSpPr/>
          <p:nvPr/>
        </p:nvGrpSpPr>
        <p:grpSpPr>
          <a:xfrm>
            <a:off x="610831" y="4548863"/>
            <a:ext cx="7464263" cy="865188"/>
            <a:chOff x="610831" y="5279334"/>
            <a:chExt cx="7464263" cy="865188"/>
          </a:xfrm>
        </p:grpSpPr>
        <p:graphicFrame>
          <p:nvGraphicFramePr>
            <p:cNvPr id="75787" name="Object 2"/>
            <p:cNvGraphicFramePr>
              <a:graphicFrameLocks noChangeAspect="1"/>
            </p:cNvGraphicFramePr>
            <p:nvPr/>
          </p:nvGraphicFramePr>
          <p:xfrm>
            <a:off x="610831" y="5338965"/>
            <a:ext cx="1238250" cy="517525"/>
          </p:xfrm>
          <a:graphic>
            <a:graphicData uri="http://schemas.openxmlformats.org/presentationml/2006/ole">
              <p:oleObj spid="_x0000_s75787" name="Equazione" r:id="rId9" imgW="545760" imgH="228600" progId="Equation.3">
                <p:embed/>
              </p:oleObj>
            </a:graphicData>
          </a:graphic>
        </p:graphicFrame>
        <p:graphicFrame>
          <p:nvGraphicFramePr>
            <p:cNvPr id="75788" name="Object 2"/>
            <p:cNvGraphicFramePr>
              <a:graphicFrameLocks noChangeAspect="1"/>
            </p:cNvGraphicFramePr>
            <p:nvPr/>
          </p:nvGraphicFramePr>
          <p:xfrm>
            <a:off x="2401369" y="5279334"/>
            <a:ext cx="5673725" cy="865188"/>
          </p:xfrm>
          <a:graphic>
            <a:graphicData uri="http://schemas.openxmlformats.org/presentationml/2006/ole">
              <p:oleObj spid="_x0000_s75788" name="Equazione" r:id="rId10" imgW="2501640" imgH="380880" progId="Equation.3">
                <p:embed/>
              </p:oleObj>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subTnLst>
                                    <p:set>
                                      <p:cBhvr override="childStyle">
                                        <p:cTn dur="1" fill="hold" display="0" masterRel="nextClick" afterEffect="1"/>
                                        <p:tgtEl>
                                          <p:spTgt spid="19"/>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subTnLst>
                                    <p:set>
                                      <p:cBhvr override="childStyle">
                                        <p:cTn dur="1" fill="hold" display="0" masterRel="nextClick" afterEffect="1"/>
                                        <p:tgtEl>
                                          <p:spTgt spid="22"/>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57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16" name="Rettangolo 15"/>
          <p:cNvSpPr/>
          <p:nvPr/>
        </p:nvSpPr>
        <p:spPr>
          <a:xfrm>
            <a:off x="1857356" y="1157288"/>
            <a:ext cx="5707012" cy="461665"/>
          </a:xfrm>
          <a:prstGeom prst="rect">
            <a:avLst/>
          </a:prstGeom>
        </p:spPr>
        <p:txBody>
          <a:bodyPr wrap="none">
            <a:spAutoFit/>
          </a:bodyPr>
          <a:lstStyle/>
          <a:p>
            <a:pPr algn="ctr">
              <a:spcBef>
                <a:spcPct val="20000"/>
              </a:spcBef>
              <a:defRPr/>
            </a:pPr>
            <a:r>
              <a:rPr lang="en-GB" sz="2400" b="1" u="none" kern="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Conclusions and research challenges</a:t>
            </a:r>
          </a:p>
        </p:txBody>
      </p:sp>
      <p:sp>
        <p:nvSpPr>
          <p:cNvPr id="22" name="Rettangolo 4"/>
          <p:cNvSpPr>
            <a:spLocks noChangeArrowheads="1"/>
          </p:cNvSpPr>
          <p:nvPr/>
        </p:nvSpPr>
        <p:spPr bwMode="auto">
          <a:xfrm>
            <a:off x="72008" y="1628082"/>
            <a:ext cx="8892480" cy="4801314"/>
          </a:xfrm>
          <a:prstGeom prst="rect">
            <a:avLst/>
          </a:prstGeom>
          <a:noFill/>
          <a:ln w="9525">
            <a:noFill/>
            <a:miter lim="800000"/>
            <a:headEnd/>
            <a:tailEnd/>
          </a:ln>
        </p:spPr>
        <p:txBody>
          <a:bodyPr wrap="square">
            <a:spAutoFit/>
          </a:bodyPr>
          <a:lstStyle/>
          <a:p>
            <a:pPr marL="627063" indent="-269875" algn="just">
              <a:buFont typeface="Wingdings" pitchFamily="2" charset="2"/>
              <a:buChar char="ü"/>
              <a:defRPr/>
            </a:pPr>
            <a:r>
              <a:rPr lang="en-US" b="1" u="none" dirty="0" smtClean="0"/>
              <a:t>Prediction of change </a:t>
            </a:r>
            <a:r>
              <a:rPr lang="en-US" u="none" dirty="0" smtClean="0"/>
              <a:t>needs to be framed in the context of a </a:t>
            </a:r>
            <a:r>
              <a:rPr lang="en-US" u="none" dirty="0" err="1" smtClean="0"/>
              <a:t>generalised</a:t>
            </a:r>
            <a:r>
              <a:rPr lang="en-US" u="none" dirty="0" smtClean="0"/>
              <a:t> </a:t>
            </a:r>
            <a:r>
              <a:rPr lang="en-US" u="none" dirty="0" smtClean="0"/>
              <a:t>theory.</a:t>
            </a:r>
          </a:p>
          <a:p>
            <a:pPr marL="627063" indent="-269875" algn="just">
              <a:buFont typeface="Wingdings" pitchFamily="2" charset="2"/>
              <a:buChar char="ü"/>
              <a:defRPr/>
            </a:pPr>
            <a:endParaRPr lang="en-US" u="none" dirty="0" smtClean="0"/>
          </a:p>
          <a:p>
            <a:pPr marL="627063" indent="-269875" algn="just">
              <a:buFont typeface="Wingdings" pitchFamily="2" charset="2"/>
              <a:buChar char="ü"/>
              <a:defRPr/>
            </a:pPr>
            <a:r>
              <a:rPr lang="en-US" b="1" u="none" dirty="0" smtClean="0"/>
              <a:t>Theory</a:t>
            </a:r>
            <a:r>
              <a:rPr lang="en-US" u="none" dirty="0" smtClean="0"/>
              <a:t> should make reference to statistical basis, although other solutions present interesting advantages (fuzzy set theory).</a:t>
            </a:r>
          </a:p>
          <a:p>
            <a:pPr marL="627063" indent="-269875" algn="just">
              <a:buFont typeface="Wingdings" pitchFamily="2" charset="2"/>
              <a:buChar char="ü"/>
              <a:defRPr/>
            </a:pPr>
            <a:endParaRPr lang="en-US" u="none" dirty="0" smtClean="0"/>
          </a:p>
          <a:p>
            <a:pPr marL="627063" indent="-269875" algn="just">
              <a:buFont typeface="Wingdings" pitchFamily="2" charset="2"/>
              <a:buChar char="ü"/>
              <a:defRPr/>
            </a:pPr>
            <a:r>
              <a:rPr lang="en-US" b="1" u="none" dirty="0" smtClean="0"/>
              <a:t>Research challenges:</a:t>
            </a:r>
            <a:r>
              <a:rPr lang="en-US" u="none" dirty="0" smtClean="0"/>
              <a:t> </a:t>
            </a:r>
          </a:p>
          <a:p>
            <a:pPr marL="627063" indent="-269875" algn="just">
              <a:buFont typeface="Wingdings" pitchFamily="2" charset="2"/>
              <a:buChar char="ü"/>
              <a:defRPr/>
            </a:pPr>
            <a:endParaRPr lang="en-US" u="none" dirty="0" smtClean="0"/>
          </a:p>
          <a:p>
            <a:pPr marL="627063" indent="-269875" algn="just">
              <a:defRPr/>
            </a:pPr>
            <a:r>
              <a:rPr lang="en-US" u="none" dirty="0" smtClean="0"/>
              <a:t>a)	Identify fundamental laws that are valid in a changing environment (optimality principles, scaling properties, invariant features.</a:t>
            </a:r>
          </a:p>
          <a:p>
            <a:pPr marL="627063" indent="-269875" algn="just">
              <a:defRPr/>
            </a:pPr>
            <a:r>
              <a:rPr lang="en-US" u="none" dirty="0" smtClean="0"/>
              <a:t>b)	Devise new techniques for assessing model structural uncertainty in a changing environment.</a:t>
            </a:r>
          </a:p>
          <a:p>
            <a:pPr marL="627063" indent="-269875" algn="just">
              <a:defRPr/>
            </a:pPr>
            <a:r>
              <a:rPr lang="en-US" u="none" dirty="0" smtClean="0"/>
              <a:t>c)	Propose a validation framework for hydrological models in a changing environment.</a:t>
            </a:r>
          </a:p>
          <a:p>
            <a:pPr marL="627063" indent="-269875" algn="just">
              <a:defRPr/>
            </a:pPr>
            <a:r>
              <a:rPr lang="en-US" u="none" dirty="0" smtClean="0"/>
              <a:t>d)	Devise efficient numerical schemes for solving the numerical integration problem.</a:t>
            </a:r>
          </a:p>
          <a:p>
            <a:pPr marL="627063" indent="-269875" algn="just">
              <a:buFont typeface="Wingdings" pitchFamily="2" charset="2"/>
              <a:buChar char="ü"/>
              <a:defRPr/>
            </a:pPr>
            <a:endParaRPr lang="en-US" u="none"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16" name="Rettangolo 15"/>
          <p:cNvSpPr/>
          <p:nvPr/>
        </p:nvSpPr>
        <p:spPr>
          <a:xfrm>
            <a:off x="1397969" y="1157288"/>
            <a:ext cx="6168676" cy="461665"/>
          </a:xfrm>
          <a:prstGeom prst="rect">
            <a:avLst/>
          </a:prstGeom>
        </p:spPr>
        <p:txBody>
          <a:bodyPr wrap="none">
            <a:spAutoFit/>
          </a:bodyPr>
          <a:lstStyle/>
          <a:p>
            <a:pPr algn="ctr">
              <a:spcBef>
                <a:spcPct val="20000"/>
              </a:spcBef>
              <a:defRPr/>
            </a:pPr>
            <a:r>
              <a:rPr lang="en-GB" sz="2400" b="1" u="none" kern="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What are the basic elements of a theory?</a:t>
            </a:r>
            <a:endParaRPr lang="en-GB" sz="2400" b="1" u="none" kern="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195" name="Rettangolo 4"/>
          <p:cNvSpPr>
            <a:spLocks noChangeArrowheads="1"/>
          </p:cNvSpPr>
          <p:nvPr/>
        </p:nvSpPr>
        <p:spPr bwMode="auto">
          <a:xfrm>
            <a:off x="250825" y="1628800"/>
            <a:ext cx="8424863" cy="5016758"/>
          </a:xfrm>
          <a:prstGeom prst="rect">
            <a:avLst/>
          </a:prstGeom>
          <a:noFill/>
          <a:ln w="9525">
            <a:noFill/>
            <a:miter lim="800000"/>
            <a:headEnd/>
            <a:tailEnd/>
          </a:ln>
        </p:spPr>
        <p:txBody>
          <a:bodyPr>
            <a:spAutoFit/>
          </a:bodyPr>
          <a:lstStyle/>
          <a:p>
            <a:pPr marL="176213" indent="-176213" algn="just">
              <a:buFont typeface="Arial" charset="0"/>
              <a:buChar char="•"/>
              <a:defRPr/>
            </a:pPr>
            <a:r>
              <a:rPr lang="en-GB" sz="1600" b="1" u="none" dirty="0" smtClean="0"/>
              <a:t>Why a theory? </a:t>
            </a:r>
            <a:r>
              <a:rPr lang="en-GB" sz="1600" u="none" dirty="0" smtClean="0"/>
              <a:t>To establish a consistent, transferable and clear working framework.</a:t>
            </a:r>
          </a:p>
          <a:p>
            <a:pPr marL="176213" indent="-176213" algn="just">
              <a:buFont typeface="Arial" charset="0"/>
              <a:buChar char="•"/>
              <a:defRPr/>
            </a:pPr>
            <a:endParaRPr lang="en-GB" sz="1600" b="1" u="none" dirty="0" smtClean="0"/>
          </a:p>
          <a:p>
            <a:pPr marL="176213" indent="-176213" algn="just">
              <a:buFont typeface="Arial" charset="0"/>
              <a:buChar char="•"/>
              <a:defRPr/>
            </a:pPr>
            <a:r>
              <a:rPr lang="en-GB" sz="1600" b="1" u="none" dirty="0" smtClean="0"/>
              <a:t>In </a:t>
            </a:r>
            <a:r>
              <a:rPr lang="en-GB" sz="1600" b="1" u="none" dirty="0" smtClean="0"/>
              <a:t>science</a:t>
            </a:r>
            <a:r>
              <a:rPr lang="en-GB" sz="1600" u="none" dirty="0" smtClean="0"/>
              <a:t>, the term "theory" is reserved for explanations of phenomena which meet basic requirements about the kinds of empirical observations made, the methods of classification used, and the consistency of the theory in its application among members of the class to which it pertains. A theory should be the simplest possible tool that can be used to effectively address the given class of phenomena. </a:t>
            </a:r>
          </a:p>
          <a:p>
            <a:pPr marL="176213" indent="-176213" algn="just">
              <a:buFont typeface="Arial" charset="0"/>
              <a:buChar char="•"/>
              <a:defRPr/>
            </a:pPr>
            <a:endParaRPr lang="en-GB" sz="1600" u="none" dirty="0" smtClean="0"/>
          </a:p>
          <a:p>
            <a:pPr marL="176213" indent="-176213" algn="just">
              <a:buFont typeface="Arial" charset="0"/>
              <a:buChar char="•"/>
              <a:defRPr/>
            </a:pPr>
            <a:r>
              <a:rPr lang="en-GB" sz="1600" b="1" u="none" dirty="0" smtClean="0"/>
              <a:t>Basic elements of a theory</a:t>
            </a:r>
            <a:r>
              <a:rPr lang="en-GB" sz="1600" u="none" dirty="0" smtClean="0"/>
              <a:t>:</a:t>
            </a:r>
          </a:p>
          <a:p>
            <a:pPr marL="633413" lvl="1" indent="-176213" algn="just">
              <a:buFontTx/>
              <a:buChar char="-"/>
              <a:defRPr/>
            </a:pPr>
            <a:r>
              <a:rPr lang="en-GB" sz="1600" u="none" dirty="0" smtClean="0"/>
              <a:t>Subject.</a:t>
            </a:r>
          </a:p>
          <a:p>
            <a:pPr marL="633413" lvl="1" indent="-176213" algn="just">
              <a:buFontTx/>
              <a:buChar char="-"/>
              <a:defRPr/>
            </a:pPr>
            <a:r>
              <a:rPr lang="en-GB" sz="1600" u="none" dirty="0" smtClean="0"/>
              <a:t>Domain (scales, domain of extrapolation, etc</a:t>
            </a:r>
            <a:r>
              <a:rPr lang="en-GB" sz="1600" u="none" dirty="0" smtClean="0"/>
              <a:t>.).</a:t>
            </a:r>
            <a:endParaRPr lang="en-GB" sz="1600" u="none" dirty="0" smtClean="0"/>
          </a:p>
          <a:p>
            <a:pPr marL="633413" lvl="1" indent="-176213" algn="just">
              <a:buFontTx/>
              <a:buChar char="-"/>
              <a:defRPr/>
            </a:pPr>
            <a:r>
              <a:rPr lang="en-GB" sz="1600" u="none" dirty="0" smtClean="0"/>
              <a:t>Definitions.</a:t>
            </a:r>
          </a:p>
          <a:p>
            <a:pPr marL="633413" lvl="1" indent="-176213" algn="just">
              <a:buFontTx/>
              <a:buChar char="-"/>
              <a:defRPr/>
            </a:pPr>
            <a:r>
              <a:rPr lang="en-GB" sz="1600" u="none" dirty="0" smtClean="0"/>
              <a:t>Axioms or postulates (assumptions).</a:t>
            </a:r>
          </a:p>
          <a:p>
            <a:pPr marL="633413" lvl="1" indent="-176213" algn="just">
              <a:buFontTx/>
              <a:buChar char="-"/>
              <a:defRPr/>
            </a:pPr>
            <a:r>
              <a:rPr lang="en-GB" sz="1600" u="none" dirty="0" smtClean="0"/>
              <a:t>Basic principles.</a:t>
            </a:r>
          </a:p>
          <a:p>
            <a:pPr marL="633413" lvl="1" indent="-176213" algn="just">
              <a:buFontTx/>
              <a:buChar char="-"/>
              <a:defRPr/>
            </a:pPr>
            <a:r>
              <a:rPr lang="en-GB" sz="1600" u="none" dirty="0" smtClean="0"/>
              <a:t>Theorems.</a:t>
            </a:r>
          </a:p>
          <a:p>
            <a:pPr marL="633413" lvl="1" indent="-176213" algn="just">
              <a:buFontTx/>
              <a:buChar char="-"/>
              <a:defRPr/>
            </a:pPr>
            <a:r>
              <a:rPr lang="en-GB" sz="1600" u="none" dirty="0" smtClean="0"/>
              <a:t>Models.</a:t>
            </a:r>
          </a:p>
          <a:p>
            <a:pPr marL="633413" lvl="1" indent="-176213" algn="just">
              <a:buFontTx/>
              <a:buChar char="-"/>
              <a:defRPr/>
            </a:pPr>
            <a:r>
              <a:rPr lang="en-GB" sz="1600" u="none" dirty="0" smtClean="0"/>
              <a:t>…..</a:t>
            </a:r>
            <a:endParaRPr lang="en-GB" sz="1600" u="none" dirty="0" smtClean="0"/>
          </a:p>
          <a:p>
            <a:pPr marL="633413" lvl="1" indent="-176213" algn="just">
              <a:defRPr/>
            </a:pPr>
            <a:endParaRPr lang="en-GB" sz="1600" u="none" dirty="0" smtClean="0"/>
          </a:p>
          <a:p>
            <a:pPr marL="182563" lvl="1" indent="-182563" algn="just">
              <a:buFont typeface="Arial" pitchFamily="34" charset="0"/>
              <a:buChar char="•"/>
              <a:defRPr/>
            </a:pPr>
            <a:r>
              <a:rPr lang="en-GB" sz="1600" b="1" u="none" dirty="0" smtClean="0"/>
              <a:t>Important: </a:t>
            </a:r>
            <a:r>
              <a:rPr lang="en-GB" sz="1600" u="none" dirty="0" smtClean="0"/>
              <a:t>a theory of a given subject is not necessarily unique</a:t>
            </a:r>
          </a:p>
          <a:p>
            <a:pPr marL="633413" lvl="1" indent="-176213" algn="just">
              <a:defRPr/>
            </a:pPr>
            <a:endParaRPr lang="en-GB" sz="1600" u="non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16" name="Rettangolo 15"/>
          <p:cNvSpPr/>
          <p:nvPr/>
        </p:nvSpPr>
        <p:spPr>
          <a:xfrm>
            <a:off x="1884274" y="1124744"/>
            <a:ext cx="4902304" cy="461665"/>
          </a:xfrm>
          <a:prstGeom prst="rect">
            <a:avLst/>
          </a:prstGeom>
        </p:spPr>
        <p:txBody>
          <a:bodyPr wrap="none">
            <a:spAutoFit/>
          </a:bodyPr>
          <a:lstStyle/>
          <a:p>
            <a:pPr algn="ctr">
              <a:spcBef>
                <a:spcPct val="20000"/>
              </a:spcBef>
              <a:defRPr/>
            </a:pPr>
            <a:r>
              <a:rPr lang="en-GB" sz="2400" b="1" u="none" kern="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 essential role of uncertainty</a:t>
            </a:r>
            <a:endParaRPr lang="en-GB" sz="2400" b="1" u="none" kern="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195" name="Rettangolo 4"/>
          <p:cNvSpPr>
            <a:spLocks noChangeArrowheads="1"/>
          </p:cNvSpPr>
          <p:nvPr/>
        </p:nvSpPr>
        <p:spPr bwMode="auto">
          <a:xfrm>
            <a:off x="250825" y="1484784"/>
            <a:ext cx="8424863" cy="5262979"/>
          </a:xfrm>
          <a:prstGeom prst="rect">
            <a:avLst/>
          </a:prstGeom>
          <a:noFill/>
          <a:ln w="9525">
            <a:noFill/>
            <a:miter lim="800000"/>
            <a:headEnd/>
            <a:tailEnd/>
          </a:ln>
        </p:spPr>
        <p:txBody>
          <a:bodyPr>
            <a:spAutoFit/>
          </a:bodyPr>
          <a:lstStyle/>
          <a:p>
            <a:pPr marL="176213" indent="-176213" algn="just">
              <a:buFont typeface="Arial" charset="0"/>
              <a:buChar char="•"/>
              <a:defRPr/>
            </a:pPr>
            <a:r>
              <a:rPr lang="en-GB" sz="1600" b="1" u="none" dirty="0" smtClean="0"/>
              <a:t>Hydrological predictions</a:t>
            </a:r>
            <a:r>
              <a:rPr lang="en-GB" sz="1600" u="none" dirty="0" smtClean="0"/>
              <a:t> are inherently uncertain, because we cannot fully reproduce the chaotic </a:t>
            </a:r>
            <a:r>
              <a:rPr lang="en-GB" sz="1600" u="none" dirty="0" err="1" smtClean="0"/>
              <a:t>behaviors</a:t>
            </a:r>
            <a:r>
              <a:rPr lang="en-GB" sz="1600" u="none" dirty="0" smtClean="0"/>
              <a:t> of weather, the geometry of water paths, initial and boundary conditions, and many others. It is not only uncertainty related to lack of knowledge (epistemic uncertainty). It is natural uncertainty and variability.</a:t>
            </a:r>
          </a:p>
          <a:p>
            <a:pPr marL="176213" indent="-176213" algn="just">
              <a:buFont typeface="Arial" charset="0"/>
              <a:buChar char="•"/>
              <a:defRPr/>
            </a:pPr>
            <a:endParaRPr lang="en-GB" sz="1600" u="none" dirty="0" smtClean="0"/>
          </a:p>
          <a:p>
            <a:pPr marL="176213" indent="-176213" algn="just">
              <a:buFont typeface="Arial" charset="0"/>
              <a:buChar char="•"/>
              <a:defRPr/>
            </a:pPr>
            <a:r>
              <a:rPr lang="en-GB" sz="1600" b="1" u="none" dirty="0" smtClean="0"/>
              <a:t>Therefore </a:t>
            </a:r>
            <a:r>
              <a:rPr lang="en-GB" sz="1600" u="none" dirty="0" smtClean="0"/>
              <a:t> determinism is not the right way to follow. We must be able to incorporate uncertainty estimation in the simulation process.</a:t>
            </a:r>
          </a:p>
          <a:p>
            <a:pPr marL="633413" lvl="1" indent="-176213" algn="just">
              <a:defRPr/>
            </a:pPr>
            <a:endParaRPr lang="en-GB" sz="1600" u="none" dirty="0" smtClean="0"/>
          </a:p>
          <a:p>
            <a:pPr marL="182563" lvl="1" indent="-182563" algn="just">
              <a:buFont typeface="Arial" pitchFamily="34" charset="0"/>
              <a:buChar char="•"/>
              <a:defRPr/>
            </a:pPr>
            <a:r>
              <a:rPr lang="en-GB" sz="1600" b="1" u="none" dirty="0" smtClean="0"/>
              <a:t>The classic tool </a:t>
            </a:r>
            <a:r>
              <a:rPr lang="en-GB" sz="1600" u="none" dirty="0" smtClean="0"/>
              <a:t>to deal with uncertainty is statistics and probability. There are alternative tools (fuzzy logic, possibility theory, etc.).</a:t>
            </a:r>
          </a:p>
          <a:p>
            <a:pPr marL="182563" lvl="1" indent="-182563" algn="just">
              <a:buFont typeface="Arial" pitchFamily="34" charset="0"/>
              <a:buChar char="•"/>
              <a:defRPr/>
            </a:pPr>
            <a:endParaRPr lang="en-GB" sz="1600" u="none" dirty="0" smtClean="0"/>
          </a:p>
          <a:p>
            <a:pPr marL="182563" lvl="1" indent="-182563" algn="just">
              <a:buFont typeface="Arial" pitchFamily="34" charset="0"/>
              <a:buChar char="•"/>
              <a:defRPr/>
            </a:pPr>
            <a:r>
              <a:rPr lang="en-GB" sz="1600" b="1" u="none" dirty="0" smtClean="0"/>
              <a:t>A statistical representation</a:t>
            </a:r>
            <a:r>
              <a:rPr lang="en-GB" sz="1600" u="none" dirty="0" smtClean="0"/>
              <a:t> of changing systems is needed. Important: statistics is not </a:t>
            </a:r>
            <a:r>
              <a:rPr lang="en-GB" sz="1600" u="none" dirty="0" smtClean="0"/>
              <a:t>antithetic </a:t>
            </a:r>
            <a:r>
              <a:rPr lang="en-GB" sz="1600" u="none" dirty="0" smtClean="0"/>
              <a:t>to physically based representation. Quite the opposite: knowledge of the process can be incorporated in the stochastic representation to reduce uncertainty and therefore increase predictability.</a:t>
            </a:r>
          </a:p>
          <a:p>
            <a:pPr marL="182563" lvl="1" indent="-182563" algn="just">
              <a:buFont typeface="Arial" pitchFamily="34" charset="0"/>
              <a:buChar char="•"/>
              <a:defRPr/>
            </a:pPr>
            <a:endParaRPr lang="en-GB" sz="1600" u="none" dirty="0" smtClean="0"/>
          </a:p>
          <a:p>
            <a:pPr marL="182563" lvl="1" indent="-182563" algn="just">
              <a:buFont typeface="Arial" pitchFamily="34" charset="0"/>
              <a:buChar char="•"/>
              <a:defRPr/>
            </a:pPr>
            <a:r>
              <a:rPr lang="en-GB" sz="1600" b="1" u="none" dirty="0" smtClean="0"/>
              <a:t>New concept:</a:t>
            </a:r>
            <a:r>
              <a:rPr lang="en-GB" sz="1600" u="none" dirty="0" smtClean="0"/>
              <a:t> </a:t>
            </a:r>
            <a:r>
              <a:rPr lang="en-GB" sz="1600" b="1" i="1" u="none" dirty="0" smtClean="0"/>
              <a:t>stochastic physically based model of changing systems</a:t>
            </a:r>
            <a:r>
              <a:rPr lang="en-GB" sz="1600" u="none" dirty="0" smtClean="0"/>
              <a:t>. (AGU talk by Alberto, Thursday  December 16, 1.40 pm). It is NOT much different with respect to what we are used to do. Understanding the physical system remains one of the driving concepts.</a:t>
            </a:r>
          </a:p>
          <a:p>
            <a:pPr marL="633413" lvl="1" indent="-176213" algn="just">
              <a:defRPr/>
            </a:pPr>
            <a:endParaRPr lang="en-GB" sz="1600" u="non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16" name="Rettangolo 15"/>
          <p:cNvSpPr/>
          <p:nvPr/>
        </p:nvSpPr>
        <p:spPr>
          <a:xfrm>
            <a:off x="285720" y="1142984"/>
            <a:ext cx="8435323" cy="461665"/>
          </a:xfrm>
          <a:prstGeom prst="rect">
            <a:avLst/>
          </a:prstGeom>
        </p:spPr>
        <p:txBody>
          <a:bodyPr wrap="none">
            <a:spAutoFit/>
          </a:bodyPr>
          <a:lstStyle/>
          <a:p>
            <a:pPr algn="ctr">
              <a:spcBef>
                <a:spcPct val="20000"/>
              </a:spcBef>
              <a:defRPr/>
            </a:pPr>
            <a:r>
              <a:rPr lang="en-GB" sz="2400" b="1" u="none" kern="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Towards a theory of hydrologic prediction under change</a:t>
            </a:r>
            <a:endParaRPr lang="en-GB" sz="2400" b="1" u="none" kern="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Rettangolo 4"/>
          <p:cNvSpPr/>
          <p:nvPr/>
        </p:nvSpPr>
        <p:spPr>
          <a:xfrm>
            <a:off x="107504" y="1730297"/>
            <a:ext cx="8679338" cy="4524315"/>
          </a:xfrm>
          <a:prstGeom prst="rect">
            <a:avLst/>
          </a:prstGeom>
        </p:spPr>
        <p:txBody>
          <a:bodyPr wrap="square">
            <a:spAutoFit/>
          </a:bodyPr>
          <a:lstStyle/>
          <a:p>
            <a:pPr marL="176213" indent="-176213" algn="just">
              <a:buFont typeface="Arial" pitchFamily="34" charset="0"/>
              <a:buChar char="•"/>
              <a:defRPr/>
            </a:pPr>
            <a:r>
              <a:rPr lang="en-GB" sz="1600" b="1" u="none" dirty="0" smtClean="0"/>
              <a:t>Main subject</a:t>
            </a:r>
            <a:r>
              <a:rPr lang="en-GB" sz="1600" u="none" dirty="0" smtClean="0"/>
              <a:t>: estimating the future behaviours of hydrological systems under changing conditions.</a:t>
            </a:r>
          </a:p>
          <a:p>
            <a:pPr marL="176213" indent="-176213" algn="just">
              <a:buFont typeface="Arial" pitchFamily="34" charset="0"/>
              <a:buChar char="•"/>
              <a:defRPr/>
            </a:pPr>
            <a:r>
              <a:rPr lang="en-GB" sz="1600" b="1" u="none" dirty="0" smtClean="0"/>
              <a:t>Side </a:t>
            </a:r>
            <a:r>
              <a:rPr lang="en-GB" sz="1600" b="1" u="none" dirty="0" smtClean="0"/>
              <a:t>subjects</a:t>
            </a:r>
            <a:r>
              <a:rPr lang="en-GB" sz="1600" u="none" dirty="0" smtClean="0"/>
              <a:t>: classical hydrological theory, statistics,…. and more.</a:t>
            </a:r>
          </a:p>
          <a:p>
            <a:pPr marL="176213" indent="-176213" algn="just">
              <a:buFont typeface="Arial" charset="0"/>
              <a:buChar char="•"/>
              <a:defRPr/>
            </a:pPr>
            <a:r>
              <a:rPr lang="en-GB" sz="1600" b="1" u="none" dirty="0" smtClean="0"/>
              <a:t>Axioms</a:t>
            </a:r>
            <a:r>
              <a:rPr lang="en-GB" sz="1600" b="1" u="none" dirty="0" smtClean="0"/>
              <a:t>, definitions and basic principles: </a:t>
            </a:r>
            <a:r>
              <a:rPr lang="en-GB" sz="1600" u="none" dirty="0" smtClean="0"/>
              <a:t>here is the core of the theory and the research challenge. We have to define concepts (what is change? How do we define it? What is </a:t>
            </a:r>
            <a:r>
              <a:rPr lang="en-GB" sz="1600" u="none" dirty="0" err="1" smtClean="0"/>
              <a:t>stationarity</a:t>
            </a:r>
            <a:r>
              <a:rPr lang="en-GB" sz="1600" u="none" dirty="0" smtClean="0"/>
              <a:t>? What is variability?) and driving principles, including statistical principles (central limit theorem, which is valid </a:t>
            </a:r>
            <a:r>
              <a:rPr lang="en-GB" sz="1600" u="none" dirty="0" smtClean="0"/>
              <a:t>under </a:t>
            </a:r>
            <a:r>
              <a:rPr lang="en-GB" sz="1600" u="none" dirty="0" smtClean="0"/>
              <a:t>change, total probability law etc</a:t>
            </a:r>
            <a:r>
              <a:rPr lang="en-GB" sz="1600" u="none" dirty="0" smtClean="0"/>
              <a:t>.).</a:t>
            </a:r>
          </a:p>
          <a:p>
            <a:pPr marL="176213" indent="-176213" algn="just">
              <a:buFont typeface="Arial" charset="0"/>
              <a:buChar char="•"/>
              <a:defRPr/>
            </a:pPr>
            <a:endParaRPr lang="en-GB" sz="1600" u="none" dirty="0" smtClean="0"/>
          </a:p>
          <a:p>
            <a:pPr marL="627063" indent="-269875" algn="just">
              <a:buFont typeface="+mj-lt"/>
              <a:buAutoNum type="arabicPeriod"/>
              <a:defRPr/>
            </a:pPr>
            <a:r>
              <a:rPr lang="en-GB" sz="1600" b="1" u="none" dirty="0" smtClean="0"/>
              <a:t>The </a:t>
            </a:r>
            <a:r>
              <a:rPr lang="en-GB" sz="1600" b="1" u="none" dirty="0" smtClean="0"/>
              <a:t>key source of information </a:t>
            </a:r>
            <a:r>
              <a:rPr lang="en-GB" sz="1600" u="none" dirty="0" smtClean="0"/>
              <a:t>is the past. We have to understand past to predict future.</a:t>
            </a:r>
          </a:p>
          <a:p>
            <a:pPr marL="627063" indent="-269875" algn="just">
              <a:buFont typeface="+mj-lt"/>
              <a:buAutoNum type="arabicPeriod"/>
              <a:defRPr/>
            </a:pPr>
            <a:r>
              <a:rPr lang="en-GB" sz="1600" b="1" u="none" dirty="0" smtClean="0"/>
              <a:t>What </a:t>
            </a:r>
            <a:r>
              <a:rPr lang="en-GB" sz="1600" b="1" u="none" dirty="0" smtClean="0"/>
              <a:t>is </a:t>
            </a:r>
            <a:r>
              <a:rPr lang="en-GB" sz="1600" b="1" u="none" dirty="0" err="1" smtClean="0"/>
              <a:t>stationarity</a:t>
            </a:r>
            <a:r>
              <a:rPr lang="en-GB" sz="1600" b="1" u="none" dirty="0" smtClean="0"/>
              <a:t>?</a:t>
            </a:r>
            <a:r>
              <a:rPr lang="en-GB" sz="1600" u="none" dirty="0" smtClean="0"/>
              <a:t> Its invariance in time of the statistics of the system but better to say what is non-</a:t>
            </a:r>
            <a:r>
              <a:rPr lang="en-GB" sz="1600" u="none" dirty="0" err="1" smtClean="0"/>
              <a:t>stationarity</a:t>
            </a:r>
            <a:r>
              <a:rPr lang="en-GB" sz="1600" u="none" dirty="0" smtClean="0"/>
              <a:t>: it is a DETERMINISTIC variation of the statistics. If we cannot write a deterministic relationship then the system is </a:t>
            </a:r>
            <a:r>
              <a:rPr lang="en-GB" sz="1600" u="none" dirty="0" smtClean="0"/>
              <a:t>stationary.</a:t>
            </a:r>
          </a:p>
          <a:p>
            <a:pPr marL="627063" indent="-269875" algn="just">
              <a:buFont typeface="+mj-lt"/>
              <a:buAutoNum type="arabicPeriod"/>
              <a:defRPr/>
            </a:pPr>
            <a:r>
              <a:rPr lang="en-GB" sz="1600" b="1" u="none" dirty="0" smtClean="0"/>
              <a:t>Do </a:t>
            </a:r>
            <a:r>
              <a:rPr lang="en-GB" sz="1600" b="1" u="none" dirty="0" smtClean="0"/>
              <a:t>we assume </a:t>
            </a:r>
            <a:r>
              <a:rPr lang="en-GB" sz="1600" b="1" u="none" dirty="0" err="1" smtClean="0"/>
              <a:t>stationarity</a:t>
            </a:r>
            <a:r>
              <a:rPr lang="en-GB" sz="1600" b="1" u="none" dirty="0" smtClean="0"/>
              <a:t>? </a:t>
            </a:r>
            <a:r>
              <a:rPr lang="en-GB" sz="1600" u="none" dirty="0" smtClean="0"/>
              <a:t>Unless we can write a deterministic relationship to explain changes yes. A stationary system is NOT unchanging. In statistics a stationary system is defined through the invariance in time of its statistics, but it is subjected to significant variability and local changes that are very relevant. Past climate is assumed to be stationary but we had ice ages.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16" name="Rettangolo 15"/>
          <p:cNvSpPr/>
          <p:nvPr/>
        </p:nvSpPr>
        <p:spPr>
          <a:xfrm>
            <a:off x="2837505" y="1157288"/>
            <a:ext cx="2832827" cy="461665"/>
          </a:xfrm>
          <a:prstGeom prst="rect">
            <a:avLst/>
          </a:prstGeom>
        </p:spPr>
        <p:txBody>
          <a:bodyPr wrap="none">
            <a:spAutoFit/>
          </a:bodyPr>
          <a:lstStyle/>
          <a:p>
            <a:pPr algn="ctr">
              <a:spcBef>
                <a:spcPct val="20000"/>
              </a:spcBef>
              <a:defRPr/>
            </a:pPr>
            <a:r>
              <a:rPr lang="en-GB" sz="2400" b="1" u="none" kern="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What is invariant?</a:t>
            </a:r>
            <a:endParaRPr lang="en-GB" sz="2400" b="1" u="none" kern="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Rettangolo 4"/>
          <p:cNvSpPr/>
          <p:nvPr/>
        </p:nvSpPr>
        <p:spPr>
          <a:xfrm>
            <a:off x="251593" y="1628800"/>
            <a:ext cx="8424863" cy="1077218"/>
          </a:xfrm>
          <a:prstGeom prst="rect">
            <a:avLst/>
          </a:prstGeom>
        </p:spPr>
        <p:txBody>
          <a:bodyPr>
            <a:spAutoFit/>
          </a:bodyPr>
          <a:lstStyle/>
          <a:p>
            <a:pPr algn="just">
              <a:defRPr/>
            </a:pPr>
            <a:r>
              <a:rPr lang="en-GB" sz="1600" b="1" u="none" dirty="0" smtClean="0"/>
              <a:t>Is future climate invariant</a:t>
            </a:r>
            <a:r>
              <a:rPr lang="en-GB" sz="1600" b="1" u="none" dirty="0" smtClean="0"/>
              <a:t>?, Is </a:t>
            </a:r>
            <a:r>
              <a:rPr lang="en-GB" sz="1600" b="1" u="none" dirty="0" smtClean="0"/>
              <a:t>the model invariant</a:t>
            </a:r>
            <a:r>
              <a:rPr lang="en-GB" sz="1600" b="1" u="none" dirty="0" smtClean="0"/>
              <a:t>?, Are </a:t>
            </a:r>
            <a:r>
              <a:rPr lang="en-GB" sz="1600" b="1" u="none" dirty="0" smtClean="0"/>
              <a:t>Newton laws still </a:t>
            </a:r>
            <a:r>
              <a:rPr lang="en-GB" sz="1600" b="1" u="none" dirty="0" smtClean="0"/>
              <a:t>valid?, Can </a:t>
            </a:r>
            <a:r>
              <a:rPr lang="en-GB" sz="1600" b="1" u="none" dirty="0" smtClean="0"/>
              <a:t>we identify additional optimality principles?</a:t>
            </a:r>
          </a:p>
          <a:p>
            <a:pPr marL="176213" indent="-176213" algn="just">
              <a:buFont typeface="Arial" pitchFamily="34" charset="0"/>
              <a:buChar char="•"/>
              <a:defRPr/>
            </a:pPr>
            <a:endParaRPr lang="en-GB" sz="1600" u="none" dirty="0" smtClean="0"/>
          </a:p>
          <a:p>
            <a:pPr marL="176213" indent="-176213" algn="just">
              <a:defRPr/>
            </a:pPr>
            <a:r>
              <a:rPr lang="en-GB" sz="1600" b="1" u="none" dirty="0" smtClean="0"/>
              <a:t>The  research challenge </a:t>
            </a:r>
            <a:r>
              <a:rPr lang="en-GB" sz="1600" u="none" dirty="0" smtClean="0"/>
              <a:t>is to identify invariant principles to drive  the </a:t>
            </a:r>
            <a:r>
              <a:rPr lang="en-GB" sz="1600" u="none" dirty="0" smtClean="0"/>
              <a:t>analysis of </a:t>
            </a:r>
            <a:r>
              <a:rPr lang="en-GB" sz="1600" u="none" dirty="0" smtClean="0"/>
              <a:t>change.</a:t>
            </a:r>
          </a:p>
        </p:txBody>
      </p:sp>
      <p:pic>
        <p:nvPicPr>
          <p:cNvPr id="4" name="Picture 3" descr="stations_budyko"/>
          <p:cNvPicPr>
            <a:picLocks noChangeAspect="1" noChangeArrowheads="1"/>
          </p:cNvPicPr>
          <p:nvPr/>
        </p:nvPicPr>
        <p:blipFill>
          <a:blip r:embed="rId2" cstate="print"/>
          <a:srcRect l="15823" t="16156" r="6962" b="42307"/>
          <a:stretch>
            <a:fillRect/>
          </a:stretch>
        </p:blipFill>
        <p:spPr bwMode="auto">
          <a:xfrm>
            <a:off x="1763688" y="3284984"/>
            <a:ext cx="5184576" cy="2520280"/>
          </a:xfrm>
          <a:prstGeom prst="rect">
            <a:avLst/>
          </a:prstGeom>
          <a:noFill/>
        </p:spPr>
      </p:pic>
      <p:sp>
        <p:nvSpPr>
          <p:cNvPr id="7" name="Rectangle 6"/>
          <p:cNvSpPr>
            <a:spLocks noChangeArrowheads="1"/>
          </p:cNvSpPr>
          <p:nvPr/>
        </p:nvSpPr>
        <p:spPr bwMode="auto">
          <a:xfrm>
            <a:off x="669032" y="2780928"/>
            <a:ext cx="7143328" cy="457200"/>
          </a:xfrm>
          <a:prstGeom prst="rect">
            <a:avLst/>
          </a:prstGeom>
          <a:noFill/>
          <a:ln w="9525">
            <a:noFill/>
            <a:miter lim="800000"/>
            <a:headEnd/>
            <a:tailEnd/>
          </a:ln>
          <a:effectLst/>
        </p:spPr>
        <p:txBody>
          <a:bodyPr wrap="square">
            <a:spAutoFit/>
          </a:bodyPr>
          <a:lstStyle/>
          <a:p>
            <a:pPr algn="ctr"/>
            <a:r>
              <a:rPr lang="en-GB" sz="1200" b="1" u="none" dirty="0" err="1">
                <a:ea typeface="Arial Unicode MS" pitchFamily="34" charset="-128"/>
              </a:rPr>
              <a:t>Merz</a:t>
            </a:r>
            <a:r>
              <a:rPr lang="en-GB" sz="1200" b="1" u="none" dirty="0">
                <a:ea typeface="Arial Unicode MS" pitchFamily="34" charset="-128"/>
              </a:rPr>
              <a:t>, R. J. </a:t>
            </a:r>
            <a:r>
              <a:rPr lang="en-GB" sz="1200" b="1" u="none" dirty="0" err="1">
                <a:ea typeface="Arial Unicode MS" pitchFamily="34" charset="-128"/>
              </a:rPr>
              <a:t>Parajka</a:t>
            </a:r>
            <a:r>
              <a:rPr lang="en-GB" sz="1200" b="1" u="none" dirty="0">
                <a:ea typeface="Arial Unicode MS" pitchFamily="34" charset="-128"/>
              </a:rPr>
              <a:t> and G. </a:t>
            </a:r>
            <a:r>
              <a:rPr lang="en-GB" sz="1200" b="1" u="none" dirty="0" err="1">
                <a:ea typeface="Arial Unicode MS" pitchFamily="34" charset="-128"/>
              </a:rPr>
              <a:t>Blöschl</a:t>
            </a:r>
            <a:r>
              <a:rPr lang="en-GB" sz="1200" b="1" u="none" dirty="0">
                <a:ea typeface="Arial Unicode MS" pitchFamily="34" charset="-128"/>
              </a:rPr>
              <a:t> (2010) Time stability of catchment model parameters – implication for climate impact analysis. Water Resources Research, under review</a:t>
            </a:r>
            <a:endParaRPr lang="de-DE" sz="1200" b="1" u="none" dirty="0">
              <a:ea typeface="Arial Unicode MS" pitchFamily="34" charset="-128"/>
            </a:endParaRPr>
          </a:p>
        </p:txBody>
      </p:sp>
      <p:sp>
        <p:nvSpPr>
          <p:cNvPr id="8" name="Rectangle 5"/>
          <p:cNvSpPr>
            <a:spLocks noChangeArrowheads="1"/>
          </p:cNvSpPr>
          <p:nvPr/>
        </p:nvSpPr>
        <p:spPr bwMode="auto">
          <a:xfrm>
            <a:off x="516632" y="5847655"/>
            <a:ext cx="7871792" cy="461665"/>
          </a:xfrm>
          <a:prstGeom prst="rect">
            <a:avLst/>
          </a:prstGeom>
          <a:noFill/>
          <a:ln w="9525">
            <a:noFill/>
            <a:miter lim="800000"/>
            <a:headEnd/>
            <a:tailEnd/>
          </a:ln>
          <a:effectLst/>
        </p:spPr>
        <p:txBody>
          <a:bodyPr wrap="square">
            <a:spAutoFit/>
          </a:bodyPr>
          <a:lstStyle/>
          <a:p>
            <a:r>
              <a:rPr lang="en-US" sz="1200" u="none" dirty="0">
                <a:cs typeface="Times New Roman" pitchFamily="18" charset="0"/>
              </a:rPr>
              <a:t>Fig. 1: Locations of the catchments and classification into drier catchments (red), wetter catchments (blue) and medium catchments (grey).</a:t>
            </a:r>
            <a:endParaRPr lang="de-AT" sz="1200" u="none" dirty="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1143744" y="4870901"/>
            <a:ext cx="7316688" cy="646331"/>
          </a:xfrm>
          <a:prstGeom prst="rect">
            <a:avLst/>
          </a:prstGeom>
          <a:noFill/>
          <a:ln w="9525">
            <a:noFill/>
            <a:miter lim="800000"/>
            <a:headEnd/>
            <a:tailEnd/>
          </a:ln>
          <a:effectLst/>
        </p:spPr>
        <p:txBody>
          <a:bodyPr wrap="square">
            <a:spAutoFit/>
          </a:bodyPr>
          <a:lstStyle/>
          <a:p>
            <a:pPr algn="just"/>
            <a:r>
              <a:rPr lang="en-GB" sz="1200" u="none" dirty="0">
                <a:cs typeface="Times New Roman" pitchFamily="18" charset="0"/>
              </a:rPr>
              <a:t>Fig. 2: 5 year mean annual values of climatic variables averaged for 273 Austrian catchments (black lines). The spatial of means of the wetter catchments are plotted as blue lines, the spatial of means of the drier catchments are plotted as red lines </a:t>
            </a:r>
            <a:endParaRPr lang="en-GB" u="none" dirty="0"/>
          </a:p>
        </p:txBody>
      </p:sp>
      <p:pic>
        <p:nvPicPr>
          <p:cNvPr id="2050" name="Picture 2" descr="climatechange_einzeln"/>
          <p:cNvPicPr>
            <a:picLocks noChangeAspect="1" noChangeArrowheads="1"/>
          </p:cNvPicPr>
          <p:nvPr/>
        </p:nvPicPr>
        <p:blipFill>
          <a:blip r:embed="rId2" cstate="print"/>
          <a:srcRect/>
          <a:stretch>
            <a:fillRect/>
          </a:stretch>
        </p:blipFill>
        <p:spPr bwMode="auto">
          <a:xfrm>
            <a:off x="1547664" y="1664320"/>
            <a:ext cx="5759450" cy="28448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ChangeArrowheads="1"/>
          </p:cNvSpPr>
          <p:nvPr/>
        </p:nvSpPr>
        <p:spPr bwMode="auto">
          <a:xfrm>
            <a:off x="3203848" y="1700808"/>
            <a:ext cx="5364088" cy="1200329"/>
          </a:xfrm>
          <a:prstGeom prst="rect">
            <a:avLst/>
          </a:prstGeom>
          <a:noFill/>
          <a:ln w="9525">
            <a:noFill/>
            <a:miter lim="800000"/>
            <a:headEnd/>
            <a:tailEnd/>
          </a:ln>
          <a:effectLst/>
        </p:spPr>
        <p:txBody>
          <a:bodyPr wrap="square">
            <a:spAutoFit/>
          </a:bodyPr>
          <a:lstStyle/>
          <a:p>
            <a:r>
              <a:rPr lang="en-GB" sz="1200" u="none" dirty="0">
                <a:cs typeface="Times New Roman" pitchFamily="18" charset="0"/>
              </a:rPr>
              <a:t>Fig. 4: Model parameters (snow correction factor (SCF), Degree-day factor (DDF), maximum soil moisture storage (FC) and non-linearity parameter of runoff generation (B)) of 5 year calibration periods averaged for 273 Austrian catchments (black lines). The spatial of means of the wetter catchments are plotted as blue lines, the spatial of means of the drier catchments are plotted as red lines </a:t>
            </a:r>
            <a:endParaRPr lang="en-GB" u="none" dirty="0"/>
          </a:p>
        </p:txBody>
      </p:sp>
      <p:pic>
        <p:nvPicPr>
          <p:cNvPr id="3074" name="Picture 2" descr="param1"/>
          <p:cNvPicPr>
            <a:picLocks noChangeAspect="1" noChangeArrowheads="1"/>
          </p:cNvPicPr>
          <p:nvPr/>
        </p:nvPicPr>
        <p:blipFill>
          <a:blip r:embed="rId2" cstate="print"/>
          <a:srcRect t="49226" r="49248"/>
          <a:stretch>
            <a:fillRect/>
          </a:stretch>
        </p:blipFill>
        <p:spPr bwMode="auto">
          <a:xfrm>
            <a:off x="228600" y="1371600"/>
            <a:ext cx="2514600" cy="1874838"/>
          </a:xfrm>
          <a:prstGeom prst="rect">
            <a:avLst/>
          </a:prstGeom>
          <a:noFill/>
        </p:spPr>
      </p:pic>
      <p:pic>
        <p:nvPicPr>
          <p:cNvPr id="3076" name="Picture 4" descr="param_correlation"/>
          <p:cNvPicPr>
            <a:picLocks noChangeAspect="1" noChangeArrowheads="1"/>
          </p:cNvPicPr>
          <p:nvPr/>
        </p:nvPicPr>
        <p:blipFill>
          <a:blip r:embed="rId3" cstate="print"/>
          <a:srcRect t="25763" r="76027" b="50058"/>
          <a:stretch>
            <a:fillRect/>
          </a:stretch>
        </p:blipFill>
        <p:spPr bwMode="auto">
          <a:xfrm>
            <a:off x="6012160" y="3824188"/>
            <a:ext cx="2590800" cy="2197100"/>
          </a:xfrm>
          <a:prstGeom prst="rect">
            <a:avLst/>
          </a:prstGeom>
          <a:noFill/>
        </p:spPr>
      </p:pic>
      <p:sp>
        <p:nvSpPr>
          <p:cNvPr id="3077" name="Rectangle 5"/>
          <p:cNvSpPr>
            <a:spLocks noChangeArrowheads="1"/>
          </p:cNvSpPr>
          <p:nvPr/>
        </p:nvSpPr>
        <p:spPr bwMode="auto">
          <a:xfrm>
            <a:off x="216024" y="4366845"/>
            <a:ext cx="5292080" cy="646331"/>
          </a:xfrm>
          <a:prstGeom prst="rect">
            <a:avLst/>
          </a:prstGeom>
          <a:noFill/>
          <a:ln w="9525">
            <a:noFill/>
            <a:miter lim="800000"/>
            <a:headEnd/>
            <a:tailEnd/>
          </a:ln>
          <a:effectLst/>
        </p:spPr>
        <p:txBody>
          <a:bodyPr wrap="square">
            <a:spAutoFit/>
          </a:bodyPr>
          <a:lstStyle/>
          <a:p>
            <a:r>
              <a:rPr lang="en-GB" sz="1200" u="none" dirty="0">
                <a:cs typeface="Times New Roman" pitchFamily="18" charset="0"/>
              </a:rPr>
              <a:t>Fig. 5: Box-Whisker Plots of the Spearman Rank correlation coefficients of model parameters to climatic indicators. Temporal Correlation for the six 5-years calibration periods. (Box-Whisker Plots show the spatial minimum</a:t>
            </a:r>
            <a:r>
              <a:rPr lang="de-AT" sz="600" u="none" dirty="0"/>
              <a:t> </a:t>
            </a:r>
            <a:endParaRPr lang="de-AT" u="non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ChangeArrowheads="1"/>
          </p:cNvSpPr>
          <p:nvPr/>
        </p:nvSpPr>
        <p:spPr bwMode="auto">
          <a:xfrm>
            <a:off x="504056" y="4809926"/>
            <a:ext cx="7668344" cy="923330"/>
          </a:xfrm>
          <a:prstGeom prst="rect">
            <a:avLst/>
          </a:prstGeom>
          <a:noFill/>
          <a:ln w="9525">
            <a:noFill/>
            <a:miter lim="800000"/>
            <a:headEnd/>
            <a:tailEnd/>
          </a:ln>
          <a:effectLst/>
        </p:spPr>
        <p:txBody>
          <a:bodyPr wrap="square">
            <a:spAutoFit/>
          </a:bodyPr>
          <a:lstStyle/>
          <a:p>
            <a:pPr algn="just"/>
            <a:r>
              <a:rPr lang="en-GB" sz="1200" u="none" dirty="0">
                <a:cs typeface="Times New Roman" pitchFamily="18" charset="0"/>
              </a:rPr>
              <a:t>Fig. 12: Cumulative distribution of the relative errors of observed and simulated low flows (Q95), mean flow (Q50) and high flows (Q5) for different 5 years period for a different time lag of calibration and verification period. </a:t>
            </a:r>
            <a:endParaRPr lang="de-DE" sz="1200" u="none" dirty="0">
              <a:cs typeface="Times New Roman" pitchFamily="18" charset="0"/>
            </a:endParaRPr>
          </a:p>
          <a:p>
            <a:pPr eaLnBrk="0" hangingPunct="0"/>
            <a:endParaRPr lang="de-DE" u="none" dirty="0"/>
          </a:p>
        </p:txBody>
      </p:sp>
      <p:pic>
        <p:nvPicPr>
          <p:cNvPr id="5122" name="Picture 2" descr="cdf_dq-obssim_5yrs"/>
          <p:cNvPicPr>
            <a:picLocks noChangeAspect="1" noChangeArrowheads="1"/>
          </p:cNvPicPr>
          <p:nvPr/>
        </p:nvPicPr>
        <p:blipFill>
          <a:blip r:embed="rId2" cstate="print"/>
          <a:srcRect t="46558"/>
          <a:stretch>
            <a:fillRect/>
          </a:stretch>
        </p:blipFill>
        <p:spPr bwMode="auto">
          <a:xfrm>
            <a:off x="1404838" y="1916832"/>
            <a:ext cx="5759450" cy="237807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ttangolo 4"/>
          <p:cNvSpPr/>
          <p:nvPr/>
        </p:nvSpPr>
        <p:spPr>
          <a:xfrm>
            <a:off x="107504" y="1628800"/>
            <a:ext cx="8424863" cy="4770537"/>
          </a:xfrm>
          <a:prstGeom prst="rect">
            <a:avLst/>
          </a:prstGeom>
        </p:spPr>
        <p:txBody>
          <a:bodyPr>
            <a:spAutoFit/>
          </a:bodyPr>
          <a:lstStyle/>
          <a:p>
            <a:pPr marL="176213" indent="-176213" algn="just">
              <a:buFont typeface="Arial" pitchFamily="34" charset="0"/>
              <a:buChar char="•"/>
              <a:defRPr/>
            </a:pPr>
            <a:r>
              <a:rPr lang="en-GB" b="1" u="none" dirty="0" smtClean="0"/>
              <a:t>A first set of definitions</a:t>
            </a:r>
            <a:endParaRPr lang="en-GB" u="none" dirty="0" smtClean="0"/>
          </a:p>
          <a:p>
            <a:pPr marL="541338" indent="-187325" algn="just">
              <a:defRPr/>
            </a:pPr>
            <a:endParaRPr lang="en-GB" sz="1400" u="none" dirty="0" smtClean="0"/>
          </a:p>
          <a:p>
            <a:pPr marL="541338" indent="-187325" algn="just">
              <a:buFont typeface="Wingdings" pitchFamily="2" charset="2"/>
              <a:buChar char="ü"/>
              <a:defRPr/>
            </a:pPr>
            <a:r>
              <a:rPr lang="en-GB" sz="1600" b="1" u="none" dirty="0" smtClean="0"/>
              <a:t>Hydrological model</a:t>
            </a:r>
            <a:r>
              <a:rPr lang="en-GB" sz="1600" u="none" dirty="0" smtClean="0"/>
              <a:t>:</a:t>
            </a:r>
          </a:p>
          <a:p>
            <a:pPr marL="541338" indent="-187325" algn="just">
              <a:defRPr/>
            </a:pPr>
            <a:r>
              <a:rPr lang="en-GB" sz="1600" u="none" dirty="0" smtClean="0"/>
              <a:t>	in a deterministic framework, the hydrological model is usually defined as a analytical transformation expressed by the general relationship:</a:t>
            </a:r>
          </a:p>
          <a:p>
            <a:pPr marL="541338" indent="-187325" algn="just">
              <a:defRPr/>
            </a:pPr>
            <a:endParaRPr lang="en-GB" sz="1600" u="none" dirty="0" smtClean="0"/>
          </a:p>
          <a:p>
            <a:pPr marL="541338" indent="-187325" algn="just">
              <a:defRPr/>
            </a:pPr>
            <a:endParaRPr lang="en-GB" sz="1600" u="none" dirty="0" smtClean="0"/>
          </a:p>
          <a:p>
            <a:pPr marL="541338" indent="-187325" algn="just">
              <a:defRPr/>
            </a:pPr>
            <a:endParaRPr lang="en-GB" sz="1600" u="none" dirty="0" smtClean="0"/>
          </a:p>
          <a:p>
            <a:pPr marL="541338" indent="-187325" algn="just">
              <a:defRPr/>
            </a:pPr>
            <a:r>
              <a:rPr lang="en-GB" sz="1600" u="none" dirty="0" smtClean="0"/>
              <a:t>	where </a:t>
            </a:r>
            <a:r>
              <a:rPr lang="en-GB" sz="1600" i="1" u="none" dirty="0" err="1" smtClean="0">
                <a:latin typeface="Times New Roman" pitchFamily="18" charset="0"/>
                <a:cs typeface="Times New Roman" pitchFamily="18" charset="0"/>
              </a:rPr>
              <a:t>Q</a:t>
            </a:r>
            <a:r>
              <a:rPr lang="en-GB" sz="1600" i="1" u="none" baseline="-25000" dirty="0" err="1" smtClean="0">
                <a:latin typeface="Times New Roman" pitchFamily="18" charset="0"/>
                <a:cs typeface="Times New Roman" pitchFamily="18" charset="0"/>
              </a:rPr>
              <a:t>p</a:t>
            </a:r>
            <a:r>
              <a:rPr lang="en-GB" sz="1600" u="none" dirty="0" smtClean="0"/>
              <a:t> is the model prediction, </a:t>
            </a:r>
            <a:r>
              <a:rPr lang="en-GB" sz="1600" i="1" u="none" dirty="0" smtClean="0">
                <a:latin typeface="Times New Roman" pitchFamily="18" charset="0"/>
                <a:cs typeface="Times New Roman" pitchFamily="18" charset="0"/>
              </a:rPr>
              <a:t>S</a:t>
            </a:r>
            <a:r>
              <a:rPr lang="en-GB" sz="1600" u="none" dirty="0" smtClean="0"/>
              <a:t> expresses the model structure, </a:t>
            </a:r>
            <a:r>
              <a:rPr lang="en-GB" sz="1600" i="1" u="none" dirty="0" smtClean="0">
                <a:latin typeface="Times New Roman" pitchFamily="18" charset="0"/>
                <a:cs typeface="Times New Roman" pitchFamily="18" charset="0"/>
              </a:rPr>
              <a:t>I</a:t>
            </a:r>
            <a:r>
              <a:rPr lang="en-GB" sz="1600" u="none" dirty="0" smtClean="0"/>
              <a:t> is the input data vector and </a:t>
            </a:r>
            <a:r>
              <a:rPr lang="en-GB" sz="1600" i="1" u="none" dirty="0" smtClean="0">
                <a:latin typeface="Symbol" pitchFamily="18" charset="2"/>
              </a:rPr>
              <a:t>e</a:t>
            </a:r>
            <a:r>
              <a:rPr lang="en-GB" sz="1600" u="none" dirty="0" smtClean="0"/>
              <a:t> the parameter vector.</a:t>
            </a:r>
          </a:p>
          <a:p>
            <a:pPr marL="541338" indent="-187325" algn="just">
              <a:defRPr/>
            </a:pPr>
            <a:r>
              <a:rPr lang="en-GB" sz="1600" u="none" dirty="0" smtClean="0"/>
              <a:t>	</a:t>
            </a:r>
          </a:p>
          <a:p>
            <a:pPr marL="541338" indent="-187325" algn="just">
              <a:defRPr/>
            </a:pPr>
            <a:r>
              <a:rPr lang="en-GB" sz="1600" u="none" dirty="0" smtClean="0"/>
              <a:t>	In the uncertainty framework, the hydrological model is expressed in stochastic terms, namely (</a:t>
            </a:r>
            <a:r>
              <a:rPr lang="en-GB" sz="1600" u="none" dirty="0" err="1" smtClean="0"/>
              <a:t>Koutsoyiannis</a:t>
            </a:r>
            <a:r>
              <a:rPr lang="en-GB" sz="1600" u="none" dirty="0" smtClean="0"/>
              <a:t>, 2009):</a:t>
            </a:r>
          </a:p>
          <a:p>
            <a:pPr marL="541338" indent="-187325" algn="just">
              <a:defRPr/>
            </a:pPr>
            <a:endParaRPr lang="en-GB" sz="1600" u="none" dirty="0" smtClean="0"/>
          </a:p>
          <a:p>
            <a:pPr marL="541338" indent="-187325" algn="just">
              <a:defRPr/>
            </a:pPr>
            <a:endParaRPr lang="en-GB" sz="1600" u="none" dirty="0" smtClean="0"/>
          </a:p>
          <a:p>
            <a:pPr marL="541338" indent="-187325" algn="just">
              <a:defRPr/>
            </a:pPr>
            <a:endParaRPr lang="en-GB" sz="1600" u="none" dirty="0" smtClean="0"/>
          </a:p>
          <a:p>
            <a:pPr marL="541338" indent="-187325" algn="just">
              <a:defRPr/>
            </a:pPr>
            <a:r>
              <a:rPr lang="en-GB" sz="1600" u="none" dirty="0" smtClean="0"/>
              <a:t>	where </a:t>
            </a:r>
            <a:r>
              <a:rPr lang="en-GB" sz="1600" i="1" u="none" dirty="0" smtClean="0">
                <a:latin typeface="Times New Roman" pitchFamily="18" charset="0"/>
                <a:cs typeface="Times New Roman" pitchFamily="18" charset="0"/>
              </a:rPr>
              <a:t>f</a:t>
            </a:r>
            <a:r>
              <a:rPr lang="en-GB" sz="1600" u="none" dirty="0" smtClean="0"/>
              <a:t> indicates the probability distribution, and </a:t>
            </a:r>
            <a:r>
              <a:rPr lang="en-GB" sz="1600" i="1" u="none" dirty="0" smtClean="0">
                <a:latin typeface="Times New Roman" pitchFamily="18" charset="0"/>
                <a:cs typeface="Times New Roman" pitchFamily="18" charset="0"/>
              </a:rPr>
              <a:t>K</a:t>
            </a:r>
            <a:r>
              <a:rPr lang="en-GB" sz="1600" u="none" dirty="0" smtClean="0"/>
              <a:t> is a transfer operator that depends on model </a:t>
            </a:r>
            <a:r>
              <a:rPr lang="en-GB" sz="1600" i="1" u="none" dirty="0" smtClean="0">
                <a:latin typeface="Times New Roman" pitchFamily="18" charset="0"/>
                <a:cs typeface="Times New Roman" pitchFamily="18" charset="0"/>
              </a:rPr>
              <a:t>S</a:t>
            </a:r>
            <a:r>
              <a:rPr lang="en-GB" sz="1600" u="none" dirty="0" smtClean="0"/>
              <a:t> and can be random. Note that passing from deterministic to stochastic form implies the introduction of the transfer operator.</a:t>
            </a:r>
            <a:endParaRPr lang="en-GB" sz="1600" u="none" dirty="0"/>
          </a:p>
        </p:txBody>
      </p:sp>
      <p:graphicFrame>
        <p:nvGraphicFramePr>
          <p:cNvPr id="4" name="Oggetto 3"/>
          <p:cNvGraphicFramePr>
            <a:graphicFrameLocks noChangeAspect="1"/>
          </p:cNvGraphicFramePr>
          <p:nvPr/>
        </p:nvGraphicFramePr>
        <p:xfrm>
          <a:off x="3621088" y="2996952"/>
          <a:ext cx="1784350" cy="547688"/>
        </p:xfrm>
        <a:graphic>
          <a:graphicData uri="http://schemas.openxmlformats.org/presentationml/2006/ole">
            <p:oleObj spid="_x0000_s113666" name="Equazione" r:id="rId3" imgW="787320" imgH="241200" progId="Equation.3">
              <p:embed/>
            </p:oleObj>
          </a:graphicData>
        </a:graphic>
      </p:graphicFrame>
      <p:graphicFrame>
        <p:nvGraphicFramePr>
          <p:cNvPr id="113667" name="Object 2"/>
          <p:cNvGraphicFramePr>
            <a:graphicFrameLocks noChangeAspect="1"/>
          </p:cNvGraphicFramePr>
          <p:nvPr/>
        </p:nvGraphicFramePr>
        <p:xfrm>
          <a:off x="2874963" y="4969545"/>
          <a:ext cx="3281362" cy="547687"/>
        </p:xfrm>
        <a:graphic>
          <a:graphicData uri="http://schemas.openxmlformats.org/presentationml/2006/ole">
            <p:oleObj spid="_x0000_s113667" name="Equazione" r:id="rId4" imgW="1447560" imgH="241200" progId="Equation.3">
              <p:embed/>
            </p:oleObj>
          </a:graphicData>
        </a:graphic>
      </p:graphicFrame>
      <p:sp>
        <p:nvSpPr>
          <p:cNvPr id="6" name="Rettangolo 5"/>
          <p:cNvSpPr/>
          <p:nvPr/>
        </p:nvSpPr>
        <p:spPr>
          <a:xfrm>
            <a:off x="285720" y="1157288"/>
            <a:ext cx="8435323" cy="461665"/>
          </a:xfrm>
          <a:prstGeom prst="rect">
            <a:avLst/>
          </a:prstGeom>
        </p:spPr>
        <p:txBody>
          <a:bodyPr wrap="none">
            <a:spAutoFit/>
          </a:bodyPr>
          <a:lstStyle/>
          <a:p>
            <a:pPr algn="ctr">
              <a:spcBef>
                <a:spcPct val="20000"/>
              </a:spcBef>
              <a:defRPr/>
            </a:pPr>
            <a:r>
              <a:rPr lang="en-GB" sz="2400" b="1" u="none" kern="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Towards a theory of hydrologic prediction under change</a:t>
            </a:r>
            <a:endParaRPr lang="en-GB" sz="2400" b="1" u="none" kern="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Struttura predefinita">
  <a:themeElements>
    <a:clrScheme name="1_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0" i="0" u="sng"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0" i="0" u="sng" strike="noStrike" cap="none" normalizeH="0" baseline="0" smtClean="0">
            <a:ln>
              <a:noFill/>
            </a:ln>
            <a:solidFill>
              <a:schemeClr val="tx1"/>
            </a:solidFill>
            <a:effectLst/>
            <a:latin typeface="Arial" charset="0"/>
          </a:defRPr>
        </a:defPPr>
      </a:lstStyle>
    </a:lnDef>
  </a:objectDefaults>
  <a:extraClrSchemeLst>
    <a:extraClrScheme>
      <a:clrScheme name="1_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Personalizza struttura">
  <a:themeElements>
    <a:clrScheme name="2_Personalizza struttur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Personalizza struttur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0" i="0" u="sng"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0" i="0" u="sng" strike="noStrike" cap="none" normalizeH="0" baseline="0" smtClean="0">
            <a:ln>
              <a:noFill/>
            </a:ln>
            <a:solidFill>
              <a:schemeClr val="tx1"/>
            </a:solidFill>
            <a:effectLst/>
            <a:latin typeface="Arial" charset="0"/>
          </a:defRPr>
        </a:defPPr>
      </a:lstStyle>
    </a:lnDef>
  </a:objectDefaults>
  <a:extraClrSchemeLst>
    <a:extraClrScheme>
      <a:clrScheme name="2_Personalizza struttur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Personalizza struttur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ersonalizza struttur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Personalizza struttur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Personalizza struttur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Personalizza struttur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Personalizza struttur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Personalizza struttur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Personalizza struttur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Personalizza struttur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Personalizza struttur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Personalizza struttur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4279</TotalTime>
  <Words>1058</Words>
  <Application>Microsoft Office PowerPoint</Application>
  <PresentationFormat>Presentazione su schermo (4:3)</PresentationFormat>
  <Paragraphs>110</Paragraphs>
  <Slides>13</Slides>
  <Notes>1</Notes>
  <HiddenSlides>0</HiddenSlides>
  <MMClips>0</MMClips>
  <ScaleCrop>false</ScaleCrop>
  <HeadingPairs>
    <vt:vector size="6" baseType="variant">
      <vt:variant>
        <vt:lpstr>Tema</vt:lpstr>
      </vt:variant>
      <vt:variant>
        <vt:i4>2</vt:i4>
      </vt:variant>
      <vt:variant>
        <vt:lpstr>Server OLE incorporati</vt:lpstr>
      </vt:variant>
      <vt:variant>
        <vt:i4>1</vt:i4>
      </vt:variant>
      <vt:variant>
        <vt:lpstr>Titoli diapositive</vt:lpstr>
      </vt:variant>
      <vt:variant>
        <vt:i4>13</vt:i4>
      </vt:variant>
    </vt:vector>
  </HeadingPairs>
  <TitlesOfParts>
    <vt:vector size="16" baseType="lpstr">
      <vt:lpstr>1_Struttura predefinita</vt:lpstr>
      <vt:lpstr>2_Personalizza struttura</vt:lpstr>
      <vt:lpstr>Equazione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Alberto</cp:lastModifiedBy>
  <cp:revision>296</cp:revision>
  <cp:lastPrinted>2009-04-22T19:24:48Z</cp:lastPrinted>
  <dcterms:created xsi:type="dcterms:W3CDTF">2009-04-22T19:24:48Z</dcterms:created>
  <dcterms:modified xsi:type="dcterms:W3CDTF">2010-10-21T10:47:43Z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