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5" r:id="rId2"/>
    <p:sldId id="394" r:id="rId3"/>
    <p:sldId id="399" r:id="rId4"/>
    <p:sldId id="397" r:id="rId5"/>
    <p:sldId id="398" r:id="rId6"/>
    <p:sldId id="401" r:id="rId7"/>
    <p:sldId id="409" r:id="rId8"/>
    <p:sldId id="402" r:id="rId9"/>
    <p:sldId id="403" r:id="rId10"/>
    <p:sldId id="404" r:id="rId11"/>
    <p:sldId id="405" r:id="rId12"/>
    <p:sldId id="411" r:id="rId13"/>
    <p:sldId id="396" r:id="rId14"/>
    <p:sldId id="407" r:id="rId15"/>
    <p:sldId id="406" r:id="rId16"/>
  </p:sldIdLst>
  <p:sldSz cx="9144000" cy="6858000" type="screen4x3"/>
  <p:notesSz cx="6888163" cy="9623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00"/>
    <a:srgbClr val="FF9933"/>
    <a:srgbClr val="0033CC"/>
    <a:srgbClr val="FF0000"/>
    <a:srgbClr val="00C466"/>
    <a:srgbClr val="00CC66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4712" autoAdjust="0"/>
  </p:normalViewPr>
  <p:slideViewPr>
    <p:cSldViewPr>
      <p:cViewPr>
        <p:scale>
          <a:sx n="75" d="100"/>
          <a:sy n="75" d="100"/>
        </p:scale>
        <p:origin x="-91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7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0963" y="0"/>
            <a:ext cx="29575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5900"/>
            <a:ext cx="2957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0963" y="9105900"/>
            <a:ext cx="29575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671E21-0924-47C4-A14E-849638685E67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B4151-B8A4-4846-8E9F-03FABC47A74C}" type="datetimeFigureOut">
              <a:rPr lang="it-IT" smtClean="0"/>
              <a:pPr/>
              <a:t>15/12/2010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22313"/>
            <a:ext cx="4808537" cy="3608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975" y="4570413"/>
            <a:ext cx="5510213" cy="433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40825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140825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EE8E0-8FFB-457F-BFD8-5AAF54C5B4C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EE8E0-8FFB-457F-BFD8-5AAF54C5B4C2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-7938" y="-12700"/>
            <a:ext cx="9144001" cy="83661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5000"/>
              </a:lnSpc>
            </a:pPr>
            <a:endParaRPr lang="it-IT" sz="1400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1588" y="836613"/>
            <a:ext cx="91424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-3175" y="6381750"/>
            <a:ext cx="9144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75" name="Text Box 51"/>
          <p:cNvSpPr txBox="1">
            <a:spLocks noChangeArrowheads="1"/>
          </p:cNvSpPr>
          <p:nvPr/>
        </p:nvSpPr>
        <p:spPr bwMode="auto">
          <a:xfrm>
            <a:off x="34925" y="85725"/>
            <a:ext cx="2190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 dirty="0">
                <a:latin typeface="Tahoma" pitchFamily="34" charset="0"/>
                <a:ea typeface="ＭＳ Ｐゴシック" pitchFamily="-92" charset="-128"/>
              </a:rPr>
              <a:t>AGU FALL MEETING</a:t>
            </a:r>
            <a:br>
              <a:rPr lang="it-IT" sz="1200" b="1" dirty="0">
                <a:latin typeface="Tahoma" pitchFamily="34" charset="0"/>
                <a:ea typeface="ＭＳ Ｐゴシック" pitchFamily="-92" charset="-128"/>
              </a:rPr>
            </a:br>
            <a:r>
              <a:rPr lang="it-IT" sz="1200" b="1" dirty="0">
                <a:latin typeface="Tahoma" pitchFamily="34" charset="0"/>
                <a:ea typeface="ＭＳ Ｐゴシック" pitchFamily="-92" charset="-128"/>
              </a:rPr>
              <a:t>San Francisco, </a:t>
            </a:r>
          </a:p>
          <a:p>
            <a:pPr algn="ctr"/>
            <a:r>
              <a:rPr lang="it-IT" sz="1200" b="1" dirty="0" smtClean="0">
                <a:latin typeface="Tahoma" pitchFamily="34" charset="0"/>
                <a:ea typeface="ＭＳ Ｐゴシック" pitchFamily="-92" charset="-128"/>
              </a:rPr>
              <a:t>13-17 </a:t>
            </a:r>
            <a:r>
              <a:rPr lang="it-IT" sz="1200" b="1" dirty="0" err="1">
                <a:latin typeface="Tahoma" pitchFamily="34" charset="0"/>
                <a:ea typeface="ＭＳ Ｐゴシック" pitchFamily="-92" charset="-128"/>
              </a:rPr>
              <a:t>December</a:t>
            </a:r>
            <a:r>
              <a:rPr lang="it-IT" sz="1200" b="1" dirty="0">
                <a:latin typeface="Tahoma" pitchFamily="34" charset="0"/>
                <a:ea typeface="ＭＳ Ｐゴシック" pitchFamily="-92" charset="-128"/>
              </a:rPr>
              <a:t> </a:t>
            </a:r>
            <a:r>
              <a:rPr lang="it-IT" sz="1200" b="1" dirty="0" smtClean="0">
                <a:latin typeface="Tahoma" pitchFamily="34" charset="0"/>
                <a:ea typeface="ＭＳ Ｐゴシック" pitchFamily="-92" charset="-128"/>
              </a:rPr>
              <a:t>2010</a:t>
            </a:r>
            <a:endParaRPr lang="it-IT" sz="1200" b="1" dirty="0">
              <a:latin typeface="Tahoma" pitchFamily="34" charset="0"/>
              <a:ea typeface="ＭＳ Ｐゴシック" pitchFamily="-92" charset="-128"/>
            </a:endParaRPr>
          </a:p>
          <a:p>
            <a:endParaRPr lang="it-IT" sz="1200" b="1" dirty="0">
              <a:latin typeface="Agency FB" pitchFamily="34" charset="0"/>
              <a:ea typeface="ＭＳ Ｐゴシック" pitchFamily="-92" charset="-128"/>
            </a:endParaRPr>
          </a:p>
        </p:txBody>
      </p:sp>
      <p:sp>
        <p:nvSpPr>
          <p:cNvPr id="1077" name="Text Box 53"/>
          <p:cNvSpPr txBox="1">
            <a:spLocks noChangeArrowheads="1"/>
          </p:cNvSpPr>
          <p:nvPr/>
        </p:nvSpPr>
        <p:spPr bwMode="auto">
          <a:xfrm>
            <a:off x="3206740" y="115888"/>
            <a:ext cx="26654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400" b="1" dirty="0">
                <a:latin typeface="Tahoma" pitchFamily="34" charset="0"/>
                <a:ea typeface="ＭＳ Ｐゴシック" pitchFamily="-92" charset="-128"/>
              </a:rPr>
              <a:t>UNIVERSITY OF BOLOGNA </a:t>
            </a:r>
          </a:p>
          <a:p>
            <a:pPr algn="ctr"/>
            <a:r>
              <a:rPr lang="it-IT" sz="1400" b="1" dirty="0">
                <a:latin typeface="Tahoma" pitchFamily="34" charset="0"/>
                <a:ea typeface="ＭＳ Ｐゴシック" pitchFamily="-92" charset="-128"/>
              </a:rPr>
              <a:t>Alma Mater </a:t>
            </a:r>
            <a:r>
              <a:rPr lang="it-IT" sz="1400" b="1" dirty="0" err="1">
                <a:latin typeface="Tahoma" pitchFamily="34" charset="0"/>
                <a:ea typeface="ＭＳ Ｐゴシック" pitchFamily="-92" charset="-128"/>
              </a:rPr>
              <a:t>Studiorum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  <a:p>
            <a:pPr algn="ctr"/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pic>
        <p:nvPicPr>
          <p:cNvPr id="1084" name="Picture 60" descr="logo-al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800" y="22225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" name="Line 61"/>
          <p:cNvSpPr>
            <a:spLocks noChangeShapeType="1"/>
          </p:cNvSpPr>
          <p:nvPr/>
        </p:nvSpPr>
        <p:spPr bwMode="auto">
          <a:xfrm>
            <a:off x="3071802" y="0"/>
            <a:ext cx="0" cy="836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86" name="Line 62"/>
          <p:cNvSpPr>
            <a:spLocks noChangeShapeType="1"/>
          </p:cNvSpPr>
          <p:nvPr/>
        </p:nvSpPr>
        <p:spPr bwMode="auto">
          <a:xfrm>
            <a:off x="6804025" y="-6350"/>
            <a:ext cx="0" cy="836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88" name="Text Box 64"/>
          <p:cNvSpPr txBox="1">
            <a:spLocks noChangeArrowheads="1"/>
          </p:cNvSpPr>
          <p:nvPr/>
        </p:nvSpPr>
        <p:spPr bwMode="auto">
          <a:xfrm>
            <a:off x="6588125" y="106363"/>
            <a:ext cx="2159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400" b="1" dirty="0" smtClean="0">
                <a:latin typeface="Tahoma" pitchFamily="34" charset="0"/>
                <a:ea typeface="ＭＳ Ｐゴシック" pitchFamily="-92" charset="-128"/>
              </a:rPr>
              <a:t>DATAERROR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  <a:p>
            <a:pPr algn="ctr"/>
            <a:r>
              <a:rPr lang="it-IT" sz="1400" b="1" dirty="0" err="1">
                <a:latin typeface="Tahoma" pitchFamily="34" charset="0"/>
                <a:ea typeface="ＭＳ Ｐゴシック" pitchFamily="-92" charset="-128"/>
              </a:rPr>
              <a:t>Research</a:t>
            </a:r>
            <a:r>
              <a:rPr lang="it-IT" sz="1400" b="1" dirty="0">
                <a:latin typeface="Tahoma" pitchFamily="34" charset="0"/>
                <a:ea typeface="ＭＳ Ｐゴシック" pitchFamily="-92" charset="-128"/>
              </a:rPr>
              <a:t> Project</a:t>
            </a:r>
          </a:p>
          <a:p>
            <a:pPr algn="ctr"/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pic>
        <p:nvPicPr>
          <p:cNvPr id="14" name="Immagine 13" descr="logo-dataerr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9652" y="12676"/>
            <a:ext cx="714348" cy="792375"/>
          </a:xfrm>
          <a:prstGeom prst="rect">
            <a:avLst/>
          </a:prstGeom>
        </p:spPr>
      </p:pic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1157" y="0"/>
            <a:ext cx="8286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0" y="6354434"/>
            <a:ext cx="9144000" cy="5035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sz="1400" dirty="0" smtClean="0"/>
              <a:t>This presentation is available for download at the website: http://www.albertomontanari.it</a:t>
            </a:r>
          </a:p>
          <a:p>
            <a:pPr algn="ctr"/>
            <a:r>
              <a:rPr lang="en-US" sz="1400" dirty="0" smtClean="0"/>
              <a:t>Information: alberto.montanari@unibo.it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4" name="Rectangle 54"/>
          <p:cNvSpPr>
            <a:spLocks noChangeArrowheads="1"/>
          </p:cNvSpPr>
          <p:nvPr/>
        </p:nvSpPr>
        <p:spPr bwMode="auto">
          <a:xfrm>
            <a:off x="25400" y="1077913"/>
            <a:ext cx="9144000" cy="98266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5000"/>
              </a:lnSpc>
            </a:pPr>
            <a:endParaRPr lang="it-IT" sz="140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14282" y="2357430"/>
            <a:ext cx="8715403" cy="13849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Is deterministic physically-based hydrological modeling a feasible target? Incorporating physical knowledge in stochastic modeling of uncertain systems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5891" name="Rectangle 51"/>
          <p:cNvSpPr>
            <a:spLocks noChangeArrowheads="1"/>
          </p:cNvSpPr>
          <p:nvPr/>
        </p:nvSpPr>
        <p:spPr bwMode="auto">
          <a:xfrm>
            <a:off x="-180975" y="1077913"/>
            <a:ext cx="990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2010 </a:t>
            </a:r>
            <a:r>
              <a:rPr lang="it-IT" sz="2800" b="1" dirty="0">
                <a:solidFill>
                  <a:schemeClr val="bg1"/>
                </a:solidFill>
              </a:rPr>
              <a:t>AGU </a:t>
            </a:r>
            <a:r>
              <a:rPr lang="it-IT" sz="2800" b="1" dirty="0" err="1">
                <a:solidFill>
                  <a:schemeClr val="bg1"/>
                </a:solidFill>
              </a:rPr>
              <a:t>Fall</a:t>
            </a:r>
            <a:r>
              <a:rPr lang="it-IT" sz="2800" b="1" dirty="0">
                <a:solidFill>
                  <a:schemeClr val="bg1"/>
                </a:solidFill>
              </a:rPr>
              <a:t> Meeting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San Francisco, </a:t>
            </a:r>
            <a:r>
              <a:rPr lang="it-IT" sz="2800" b="1" dirty="0" smtClean="0">
                <a:solidFill>
                  <a:schemeClr val="bg1"/>
                </a:solidFill>
              </a:rPr>
              <a:t>13 </a:t>
            </a:r>
            <a:r>
              <a:rPr lang="it-IT" sz="2800" b="1" dirty="0">
                <a:solidFill>
                  <a:schemeClr val="bg1"/>
                </a:solidFill>
              </a:rPr>
              <a:t>- </a:t>
            </a:r>
            <a:r>
              <a:rPr lang="it-IT" sz="2800" b="1" dirty="0" smtClean="0">
                <a:solidFill>
                  <a:schemeClr val="bg1"/>
                </a:solidFill>
              </a:rPr>
              <a:t>17 </a:t>
            </a:r>
            <a:r>
              <a:rPr lang="it-IT" sz="2800" b="1" dirty="0" err="1">
                <a:solidFill>
                  <a:schemeClr val="bg1"/>
                </a:solidFill>
              </a:rPr>
              <a:t>December</a:t>
            </a:r>
            <a:r>
              <a:rPr lang="it-IT" sz="2800" b="1" dirty="0">
                <a:solidFill>
                  <a:schemeClr val="bg1"/>
                </a:solidFill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</a:rPr>
              <a:t>2010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5892" name="Rectangle 52"/>
          <p:cNvSpPr>
            <a:spLocks noChangeArrowheads="1"/>
          </p:cNvSpPr>
          <p:nvPr/>
        </p:nvSpPr>
        <p:spPr bwMode="auto">
          <a:xfrm flipV="1">
            <a:off x="9525" y="2073275"/>
            <a:ext cx="9134475" cy="17463"/>
          </a:xfrm>
          <a:prstGeom prst="rect">
            <a:avLst/>
          </a:prstGeom>
          <a:solidFill>
            <a:srgbClr val="000000">
              <a:alpha val="50000"/>
            </a:srgbClr>
          </a:solidFill>
          <a:ln w="31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93" name="Rectangle 53"/>
          <p:cNvSpPr>
            <a:spLocks noChangeArrowheads="1"/>
          </p:cNvSpPr>
          <p:nvPr/>
        </p:nvSpPr>
        <p:spPr bwMode="auto">
          <a:xfrm flipV="1">
            <a:off x="-11113" y="1052513"/>
            <a:ext cx="9134476" cy="17462"/>
          </a:xfrm>
          <a:prstGeom prst="rect">
            <a:avLst/>
          </a:prstGeom>
          <a:solidFill>
            <a:srgbClr val="000000">
              <a:alpha val="50000"/>
            </a:srgbClr>
          </a:solidFill>
          <a:ln w="31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graphicFrame>
        <p:nvGraphicFramePr>
          <p:cNvPr id="35951" name="Group 111"/>
          <p:cNvGraphicFramePr>
            <a:graphicFrameLocks noGrp="1"/>
          </p:cNvGraphicFramePr>
          <p:nvPr/>
        </p:nvGraphicFramePr>
        <p:xfrm>
          <a:off x="684213" y="3933825"/>
          <a:ext cx="7775575" cy="1406525"/>
        </p:xfrm>
        <a:graphic>
          <a:graphicData uri="http://schemas.openxmlformats.org/drawingml/2006/table">
            <a:tbl>
              <a:tblPr/>
              <a:tblGrid>
                <a:gridCol w="3887787"/>
                <a:gridCol w="3887788"/>
              </a:tblGrid>
              <a:tr h="1406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Alberto Montanari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Facult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it-IT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it-IT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Engineering</a:t>
                      </a:r>
                      <a:endParaRPr kumimoji="0" lang="it-IT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Universit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it-IT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it-IT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Bologna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alberto.montanari@unibo.it</a:t>
                      </a:r>
                      <a:endParaRPr kumimoji="0" lang="it-IT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Demetris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Koutsoyiannis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National 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Technical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University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Athens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dk@ntua.itia.gr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55" name="Text Box 115"/>
          <p:cNvSpPr txBox="1">
            <a:spLocks noChangeArrowheads="1"/>
          </p:cNvSpPr>
          <p:nvPr/>
        </p:nvSpPr>
        <p:spPr bwMode="auto">
          <a:xfrm>
            <a:off x="1000100" y="5373688"/>
            <a:ext cx="5300689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Work carried out under the framework of the Research Project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DATAERROR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(</a:t>
            </a:r>
            <a:r>
              <a:rPr lang="en-US" sz="1200" i="1" dirty="0" smtClean="0">
                <a:solidFill>
                  <a:schemeClr val="bg1"/>
                </a:solidFill>
              </a:rPr>
              <a:t>Uncertainty estimation for precipitation and river discharge data.</a:t>
            </a:r>
            <a:br>
              <a:rPr lang="en-US" sz="1200" i="1" dirty="0" smtClean="0">
                <a:solidFill>
                  <a:schemeClr val="bg1"/>
                </a:solidFill>
              </a:rPr>
            </a:br>
            <a:r>
              <a:rPr lang="en-US" sz="1200" i="1" dirty="0" smtClean="0">
                <a:solidFill>
                  <a:schemeClr val="bg1"/>
                </a:solidFill>
              </a:rPr>
              <a:t>Effects on water resources planning and flood risk management)</a:t>
            </a:r>
            <a:endParaRPr lang="en-US" sz="1200" i="1" dirty="0">
              <a:solidFill>
                <a:schemeClr val="bg1"/>
              </a:solidFill>
            </a:endParaRP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Ministry of </a:t>
            </a:r>
            <a:r>
              <a:rPr lang="en-US" sz="1200" dirty="0" smtClean="0">
                <a:solidFill>
                  <a:schemeClr val="bg1"/>
                </a:solidFill>
              </a:rPr>
              <a:t> Education, University </a:t>
            </a:r>
            <a:r>
              <a:rPr lang="en-US" sz="1200" dirty="0">
                <a:solidFill>
                  <a:schemeClr val="bg1"/>
                </a:solidFill>
              </a:rPr>
              <a:t>and Research - Italy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9" name="Immagine 18" descr="logo-dataerr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5441965"/>
            <a:ext cx="749941" cy="831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852473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Formulating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physically-based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model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within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stochastic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framework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" name="Rettangolo arrotondato 20"/>
          <p:cNvSpPr/>
          <p:nvPr/>
        </p:nvSpPr>
        <p:spPr bwMode="auto">
          <a:xfrm>
            <a:off x="539552" y="4869160"/>
            <a:ext cx="3096344" cy="122413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ick up a parameter vector </a:t>
            </a:r>
            <a:r>
              <a:rPr lang="en-GB" sz="1600" b="1" u="none" dirty="0" smtClean="0">
                <a:latin typeface="Symbol" pitchFamily="18" charset="2"/>
              </a:rPr>
              <a:t>e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from the model parameter space accordingly to probability </a:t>
            </a:r>
            <a:r>
              <a:rPr kumimoji="0" lang="en-GB" sz="1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GB" sz="1600" b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Times New Roman" pitchFamily="18" charset="0"/>
              </a:rPr>
              <a:t>e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GB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Times New Roman" pitchFamily="18" charset="0"/>
              </a:rPr>
              <a:t>e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ttangolo arrotondato 21"/>
          <p:cNvSpPr/>
          <p:nvPr/>
        </p:nvSpPr>
        <p:spPr bwMode="auto">
          <a:xfrm>
            <a:off x="4064760" y="5085184"/>
            <a:ext cx="2304256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data vector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latin typeface="Arial" charset="0"/>
              </a:rPr>
              <a:t>(certain)</a:t>
            </a:r>
          </a:p>
        </p:txBody>
      </p:sp>
      <p:sp>
        <p:nvSpPr>
          <p:cNvPr id="23" name="Freccia in giù 22"/>
          <p:cNvSpPr/>
          <p:nvPr/>
        </p:nvSpPr>
        <p:spPr bwMode="auto">
          <a:xfrm rot="10800000">
            <a:off x="5004048" y="4797152"/>
            <a:ext cx="432048" cy="2160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Connettore 7 23"/>
          <p:cNvCxnSpPr>
            <a:endCxn id="21" idx="0"/>
          </p:cNvCxnSpPr>
          <p:nvPr/>
        </p:nvCxnSpPr>
        <p:spPr bwMode="auto">
          <a:xfrm rot="16200000" flipH="1" flipV="1">
            <a:off x="2773462" y="2455230"/>
            <a:ext cx="1728192" cy="3099668"/>
          </a:xfrm>
          <a:prstGeom prst="curvedConnector3">
            <a:avLst>
              <a:gd name="adj1" fmla="val -6013"/>
            </a:avLst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5" name="Freccia in giù 24"/>
          <p:cNvSpPr/>
          <p:nvPr/>
        </p:nvSpPr>
        <p:spPr bwMode="auto">
          <a:xfrm rot="16200000">
            <a:off x="6463871" y="3736696"/>
            <a:ext cx="360041" cy="32071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ttangolo arrotondato 25"/>
          <p:cNvSpPr/>
          <p:nvPr/>
        </p:nvSpPr>
        <p:spPr bwMode="auto">
          <a:xfrm>
            <a:off x="6467056" y="5301208"/>
            <a:ext cx="2627784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Problems:</a:t>
            </a: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computational demands;</a:t>
            </a:r>
          </a:p>
          <a:p>
            <a:pPr marL="342900" indent="-342900" eaLnBrk="1" hangingPunct="1">
              <a:buFontTx/>
              <a:buAutoNum type="arabicParenR"/>
            </a:pPr>
            <a:r>
              <a:rPr lang="en-GB" sz="1400" dirty="0" smtClean="0">
                <a:latin typeface="Arial" charset="0"/>
              </a:rPr>
              <a:t>estimate</a:t>
            </a:r>
            <a:r>
              <a:rPr lang="en-GB" sz="1400" u="none" dirty="0" smtClean="0"/>
              <a:t> </a:t>
            </a:r>
            <a:r>
              <a:rPr lang="en-GB" sz="1600" i="1" u="none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1600" b="1" baseline="-25000" dirty="0" err="1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en-GB" sz="1600" i="1" baseline="-25000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n-GB" sz="1600" u="none" dirty="0" smtClean="0"/>
              <a:t>(</a:t>
            </a:r>
            <a:r>
              <a:rPr lang="en-GB" sz="1600" b="1" u="none" dirty="0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en-GB" sz="1600" u="none" dirty="0" smtClean="0"/>
              <a:t>)</a:t>
            </a:r>
            <a:r>
              <a:rPr lang="en-GB" sz="1400" u="none" dirty="0" smtClean="0"/>
              <a:t> </a:t>
            </a:r>
            <a:r>
              <a:rPr lang="en-GB" sz="1400" dirty="0" smtClean="0">
                <a:latin typeface="Arial" charset="0"/>
              </a:rPr>
              <a:t>and</a:t>
            </a:r>
            <a:r>
              <a:rPr lang="en-GB" sz="1400" u="none" dirty="0" smtClean="0"/>
              <a:t> </a:t>
            </a:r>
            <a:r>
              <a:rPr lang="en-GB" sz="1600" i="1" u="none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1600" i="1" baseline="-25000" dirty="0" err="1" smtClean="0">
                <a:cs typeface="Times New Roman" pitchFamily="18" charset="0"/>
              </a:rPr>
              <a:t>e</a:t>
            </a:r>
            <a:r>
              <a:rPr lang="en-GB" sz="1600" i="1" baseline="-25000" dirty="0" smtClean="0">
                <a:cs typeface="Times New Roman" pitchFamily="18" charset="0"/>
              </a:rPr>
              <a:t> </a:t>
            </a:r>
            <a:r>
              <a:rPr lang="en-GB" sz="1600" u="none" dirty="0" smtClean="0"/>
              <a:t>(</a:t>
            </a:r>
            <a:r>
              <a:rPr lang="en-GB" sz="1600" i="1" u="none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600" u="none" dirty="0" smtClean="0"/>
              <a:t>)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179512" y="1844824"/>
            <a:ext cx="8784976" cy="10215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800" b="1" u="none" dirty="0" smtClean="0"/>
              <a:t>An example of application: model is generic and possibly physically-based. Let us assume that input data uncertainty can be neglected, and that probability distributions of model error and parameters </a:t>
            </a:r>
            <a:r>
              <a:rPr lang="en-GB" sz="1800" b="1" dirty="0" smtClean="0"/>
              <a:t>are known</a:t>
            </a:r>
            <a:r>
              <a:rPr lang="en-GB" sz="1800" b="1" u="none" dirty="0" smtClean="0"/>
              <a:t>.</a:t>
            </a:r>
          </a:p>
        </p:txBody>
      </p:sp>
      <p:sp>
        <p:nvSpPr>
          <p:cNvPr id="28" name="Freccia in giù 27"/>
          <p:cNvSpPr/>
          <p:nvPr/>
        </p:nvSpPr>
        <p:spPr bwMode="auto">
          <a:xfrm rot="14230031">
            <a:off x="3644279" y="4704193"/>
            <a:ext cx="432048" cy="25535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ttangolo arrotondato 28"/>
          <p:cNvSpPr/>
          <p:nvPr/>
        </p:nvSpPr>
        <p:spPr bwMode="auto">
          <a:xfrm rot="19482017">
            <a:off x="1712425" y="3259415"/>
            <a:ext cx="2246178" cy="2880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Repeat 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j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times</a:t>
            </a:r>
            <a:endParaRPr kumimoji="0" lang="en-GB" sz="16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ttangolo arrotondato 30"/>
          <p:cNvSpPr/>
          <p:nvPr/>
        </p:nvSpPr>
        <p:spPr bwMode="auto">
          <a:xfrm>
            <a:off x="4036771" y="3140968"/>
            <a:ext cx="2304256" cy="158417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dirty="0" smtClean="0">
                <a:latin typeface="Arial" charset="0"/>
              </a:rPr>
              <a:t>Compute model output and add </a:t>
            </a:r>
            <a:r>
              <a:rPr lang="en-GB" sz="1600" i="1" dirty="0" smtClean="0">
                <a:latin typeface="Arial" charset="0"/>
                <a:cs typeface="Times New Roman" pitchFamily="18" charset="0"/>
              </a:rPr>
              <a:t>n</a:t>
            </a:r>
            <a:r>
              <a:rPr lang="en-GB" sz="1600" dirty="0" smtClean="0">
                <a:latin typeface="Arial" charset="0"/>
              </a:rPr>
              <a:t> realisation of model error from probability distribution </a:t>
            </a:r>
            <a:r>
              <a:rPr lang="en-GB" sz="1800" i="1" dirty="0" err="1" smtClean="0">
                <a:cs typeface="Times New Roman" pitchFamily="18" charset="0"/>
              </a:rPr>
              <a:t>f</a:t>
            </a:r>
            <a:r>
              <a:rPr lang="en-GB" sz="1800" i="1" baseline="-25000" dirty="0" err="1" smtClean="0">
                <a:cs typeface="Times New Roman" pitchFamily="18" charset="0"/>
              </a:rPr>
              <a:t>e</a:t>
            </a:r>
            <a:r>
              <a:rPr lang="en-GB" sz="1800" dirty="0" smtClean="0">
                <a:cs typeface="Times New Roman" pitchFamily="18" charset="0"/>
              </a:rPr>
              <a:t>(</a:t>
            </a:r>
            <a:r>
              <a:rPr lang="en-GB" sz="1800" i="1" dirty="0" smtClean="0">
                <a:cs typeface="Times New Roman" pitchFamily="18" charset="0"/>
              </a:rPr>
              <a:t>e</a:t>
            </a:r>
            <a:r>
              <a:rPr lang="en-GB" sz="1800" dirty="0" smtClean="0">
                <a:cs typeface="Times New Roman" pitchFamily="18" charset="0"/>
              </a:rPr>
              <a:t>)</a:t>
            </a:r>
            <a:r>
              <a:rPr lang="en-GB" sz="1600" dirty="0" smtClean="0">
                <a:cs typeface="Times New Roman" pitchFamily="18" charset="0"/>
              </a:rPr>
              <a:t> 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uppo 17"/>
          <p:cNvGrpSpPr/>
          <p:nvPr/>
        </p:nvGrpSpPr>
        <p:grpSpPr>
          <a:xfrm>
            <a:off x="6876256" y="2780928"/>
            <a:ext cx="1512168" cy="2088232"/>
            <a:chOff x="-324544" y="4725144"/>
            <a:chExt cx="1512168" cy="2088232"/>
          </a:xfrm>
        </p:grpSpPr>
        <p:sp>
          <p:nvSpPr>
            <p:cNvPr id="33" name="Rettangolo arrotondato 32"/>
            <p:cNvSpPr/>
            <p:nvPr/>
          </p:nvSpPr>
          <p:spPr bwMode="auto">
            <a:xfrm>
              <a:off x="-324544" y="4725144"/>
              <a:ext cx="1512168" cy="208823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Obtain </a:t>
              </a:r>
              <a:r>
                <a:rPr lang="en-GB" sz="1400" dirty="0" smtClean="0">
                  <a:latin typeface="Arial" charset="0"/>
                </a:rPr>
                <a:t>n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•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GB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points lying</a:t>
              </a:r>
              <a:r>
                <a:rPr kumimoji="0" lang="en-GB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on </a:t>
              </a:r>
              <a:r>
                <a:rPr lang="en-GB" sz="1400" i="1" dirty="0" err="1" smtClean="0">
                  <a:cs typeface="Times New Roman" pitchFamily="18" charset="0"/>
                </a:rPr>
                <a:t>f</a:t>
              </a:r>
              <a:r>
                <a:rPr lang="en-GB" sz="1400" i="1" baseline="-25000" dirty="0" err="1" smtClean="0">
                  <a:cs typeface="Times New Roman" pitchFamily="18" charset="0"/>
                </a:rPr>
                <a:t>Qp</a:t>
              </a:r>
              <a:r>
                <a:rPr lang="en-GB" sz="1400" i="1" baseline="-25000" dirty="0" smtClean="0">
                  <a:cs typeface="Times New Roman" pitchFamily="18" charset="0"/>
                </a:rPr>
                <a:t> </a:t>
              </a:r>
              <a:r>
                <a:rPr lang="en-GB" sz="1400" u="none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GB" sz="1400" i="1" u="none" dirty="0" err="1" smtClean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GB" sz="1400" i="1" u="none" baseline="-25000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1400" u="none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kumimoji="0" lang="en-GB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and infer the probability distribution</a:t>
              </a:r>
              <a:endPara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4" name="Gruppo 27"/>
            <p:cNvGrpSpPr/>
            <p:nvPr/>
          </p:nvGrpSpPr>
          <p:grpSpPr>
            <a:xfrm>
              <a:off x="-180528" y="6156126"/>
              <a:ext cx="1069088" cy="513234"/>
              <a:chOff x="2267744" y="5013176"/>
              <a:chExt cx="1069088" cy="513234"/>
            </a:xfrm>
          </p:grpSpPr>
          <p:grpSp>
            <p:nvGrpSpPr>
              <p:cNvPr id="35" name="Gruppo 17"/>
              <p:cNvGrpSpPr/>
              <p:nvPr/>
            </p:nvGrpSpPr>
            <p:grpSpPr>
              <a:xfrm>
                <a:off x="2544744" y="5013176"/>
                <a:ext cx="792088" cy="513234"/>
                <a:chOff x="5065024" y="6526138"/>
                <a:chExt cx="792088" cy="513234"/>
              </a:xfrm>
            </p:grpSpPr>
            <p:cxnSp>
              <p:nvCxnSpPr>
                <p:cNvPr id="37" name="Connettore 2 36"/>
                <p:cNvCxnSpPr/>
                <p:nvPr/>
              </p:nvCxnSpPr>
              <p:spPr bwMode="auto">
                <a:xfrm>
                  <a:off x="5065024" y="7029400"/>
                  <a:ext cx="792088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38" name="Connettore 2 37"/>
                <p:cNvCxnSpPr/>
                <p:nvPr/>
              </p:nvCxnSpPr>
              <p:spPr bwMode="auto">
                <a:xfrm rot="5400000" flipH="1" flipV="1">
                  <a:off x="4820233" y="6781961"/>
                  <a:ext cx="513234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9" name="Figura a mano libera 38"/>
                <p:cNvSpPr/>
                <p:nvPr/>
              </p:nvSpPr>
              <p:spPr bwMode="auto">
                <a:xfrm>
                  <a:off x="5065024" y="6700207"/>
                  <a:ext cx="645459" cy="339165"/>
                </a:xfrm>
                <a:custGeom>
                  <a:avLst/>
                  <a:gdLst>
                    <a:gd name="connsiteX0" fmla="*/ 0 w 645459"/>
                    <a:gd name="connsiteY0" fmla="*/ 321235 h 339165"/>
                    <a:gd name="connsiteX1" fmla="*/ 98612 w 645459"/>
                    <a:gd name="connsiteY1" fmla="*/ 303306 h 339165"/>
                    <a:gd name="connsiteX2" fmla="*/ 116541 w 645459"/>
                    <a:gd name="connsiteY2" fmla="*/ 267447 h 339165"/>
                    <a:gd name="connsiteX3" fmla="*/ 125506 w 645459"/>
                    <a:gd name="connsiteY3" fmla="*/ 222624 h 339165"/>
                    <a:gd name="connsiteX4" fmla="*/ 152400 w 645459"/>
                    <a:gd name="connsiteY4" fmla="*/ 7471 h 339165"/>
                    <a:gd name="connsiteX5" fmla="*/ 233083 w 645459"/>
                    <a:gd name="connsiteY5" fmla="*/ 177800 h 339165"/>
                    <a:gd name="connsiteX6" fmla="*/ 268941 w 645459"/>
                    <a:gd name="connsiteY6" fmla="*/ 249518 h 339165"/>
                    <a:gd name="connsiteX7" fmla="*/ 295835 w 645459"/>
                    <a:gd name="connsiteY7" fmla="*/ 276412 h 339165"/>
                    <a:gd name="connsiteX8" fmla="*/ 313765 w 645459"/>
                    <a:gd name="connsiteY8" fmla="*/ 276412 h 339165"/>
                    <a:gd name="connsiteX9" fmla="*/ 313765 w 645459"/>
                    <a:gd name="connsiteY9" fmla="*/ 285377 h 339165"/>
                    <a:gd name="connsiteX10" fmla="*/ 385483 w 645459"/>
                    <a:gd name="connsiteY10" fmla="*/ 303306 h 339165"/>
                    <a:gd name="connsiteX11" fmla="*/ 645459 w 645459"/>
                    <a:gd name="connsiteY11" fmla="*/ 339165 h 33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5459" h="339165">
                      <a:moveTo>
                        <a:pt x="0" y="321235"/>
                      </a:moveTo>
                      <a:cubicBezTo>
                        <a:pt x="39594" y="316753"/>
                        <a:pt x="79188" y="312271"/>
                        <a:pt x="98612" y="303306"/>
                      </a:cubicBezTo>
                      <a:cubicBezTo>
                        <a:pt x="118036" y="294341"/>
                        <a:pt x="112059" y="280894"/>
                        <a:pt x="116541" y="267447"/>
                      </a:cubicBezTo>
                      <a:cubicBezTo>
                        <a:pt x="121023" y="254000"/>
                        <a:pt x="119530" y="265953"/>
                        <a:pt x="125506" y="222624"/>
                      </a:cubicBezTo>
                      <a:cubicBezTo>
                        <a:pt x="131482" y="179295"/>
                        <a:pt x="134471" y="14942"/>
                        <a:pt x="152400" y="7471"/>
                      </a:cubicBezTo>
                      <a:cubicBezTo>
                        <a:pt x="170330" y="0"/>
                        <a:pt x="213660" y="137459"/>
                        <a:pt x="233083" y="177800"/>
                      </a:cubicBezTo>
                      <a:cubicBezTo>
                        <a:pt x="252507" y="218141"/>
                        <a:pt x="258482" y="233083"/>
                        <a:pt x="268941" y="249518"/>
                      </a:cubicBezTo>
                      <a:cubicBezTo>
                        <a:pt x="279400" y="265953"/>
                        <a:pt x="288364" y="271930"/>
                        <a:pt x="295835" y="276412"/>
                      </a:cubicBezTo>
                      <a:cubicBezTo>
                        <a:pt x="303306" y="280894"/>
                        <a:pt x="310777" y="274918"/>
                        <a:pt x="313765" y="276412"/>
                      </a:cubicBezTo>
                      <a:cubicBezTo>
                        <a:pt x="316753" y="277906"/>
                        <a:pt x="301812" y="280895"/>
                        <a:pt x="313765" y="285377"/>
                      </a:cubicBezTo>
                      <a:cubicBezTo>
                        <a:pt x="325718" y="289859"/>
                        <a:pt x="330201" y="294341"/>
                        <a:pt x="385483" y="303306"/>
                      </a:cubicBezTo>
                      <a:cubicBezTo>
                        <a:pt x="440765" y="312271"/>
                        <a:pt x="543112" y="325718"/>
                        <a:pt x="645459" y="339165"/>
                      </a:cubicBezTo>
                    </a:path>
                  </a:pathLst>
                </a:custGeom>
                <a:solidFill>
                  <a:srgbClr val="0070C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1800" b="0" i="0" u="sng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6" name="CasellaDiTesto 35"/>
              <p:cNvSpPr txBox="1"/>
              <p:nvPr/>
            </p:nvSpPr>
            <p:spPr>
              <a:xfrm rot="16200000">
                <a:off x="2154216" y="5126704"/>
                <a:ext cx="5040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i="1" u="none" dirty="0" smtClean="0"/>
                  <a:t>p</a:t>
                </a:r>
                <a:r>
                  <a:rPr lang="it-IT" sz="1200" u="none" dirty="0" smtClean="0"/>
                  <a:t>(</a:t>
                </a:r>
                <a:r>
                  <a:rPr lang="it-IT" sz="1200" i="1" u="none" dirty="0" smtClean="0"/>
                  <a:t>x</a:t>
                </a:r>
                <a:r>
                  <a:rPr lang="it-IT" sz="1200" u="none" dirty="0" smtClean="0"/>
                  <a:t>)</a:t>
                </a:r>
                <a:endParaRPr lang="it-IT" sz="1200" u="none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852473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Example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: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linear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reservoir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rainfall-runoff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model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at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monthly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time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scale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361979" y="1783099"/>
            <a:ext cx="8424863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sz="1800" b="1" u="none" dirty="0" smtClean="0">
                <a:solidFill>
                  <a:srgbClr val="FFFF00"/>
                </a:solidFill>
              </a:rPr>
              <a:t>Synthetic data</a:t>
            </a:r>
            <a:r>
              <a:rPr lang="en-GB" sz="1800" u="none" dirty="0" smtClean="0">
                <a:solidFill>
                  <a:srgbClr val="FFFF00"/>
                </a:solidFill>
              </a:rPr>
              <a:t>:</a:t>
            </a:r>
            <a:r>
              <a:rPr lang="en-GB" sz="1800" u="none" dirty="0" smtClean="0">
                <a:solidFill>
                  <a:srgbClr val="FF0000"/>
                </a:solidFill>
              </a:rPr>
              <a:t> </a:t>
            </a:r>
            <a:r>
              <a:rPr lang="en-GB" sz="1800" u="none" dirty="0" smtClean="0">
                <a:solidFill>
                  <a:schemeClr val="bg1"/>
                </a:solidFill>
              </a:rPr>
              <a:t>monthly rainfall is Gaussian and independent. Monthly river flow </a:t>
            </a:r>
            <a:r>
              <a:rPr lang="en-GB" sz="1800" i="1" u="none" dirty="0" smtClean="0">
                <a:solidFill>
                  <a:schemeClr val="bg1"/>
                </a:solidFill>
              </a:rPr>
              <a:t>Q</a:t>
            </a:r>
            <a:r>
              <a:rPr lang="en-GB" sz="1800" u="none" dirty="0" smtClean="0">
                <a:solidFill>
                  <a:schemeClr val="bg1"/>
                </a:solidFill>
              </a:rPr>
              <a:t>’(</a:t>
            </a:r>
            <a:r>
              <a:rPr lang="en-GB" sz="1800" i="1" u="none" dirty="0" smtClean="0">
                <a:solidFill>
                  <a:schemeClr val="bg1"/>
                </a:solidFill>
              </a:rPr>
              <a:t>t</a:t>
            </a:r>
            <a:r>
              <a:rPr lang="en-GB" sz="1800" u="none" dirty="0" smtClean="0">
                <a:solidFill>
                  <a:schemeClr val="bg1"/>
                </a:solidFill>
              </a:rPr>
              <a:t>) is generated  with a linear reservoir model with parameter </a:t>
            </a:r>
            <a:r>
              <a:rPr lang="en-GB" sz="1800" i="1" u="none" dirty="0" smtClean="0">
                <a:solidFill>
                  <a:schemeClr val="bg1"/>
                </a:solidFill>
              </a:rPr>
              <a:t>g</a:t>
            </a:r>
            <a:r>
              <a:rPr lang="en-GB" sz="1800" u="none" dirty="0" smtClean="0">
                <a:solidFill>
                  <a:schemeClr val="bg1"/>
                </a:solidFill>
              </a:rPr>
              <a:t> = 800.000 s. Finally, river flow data are corrupted to account for model structural uncertainty:</a:t>
            </a:r>
          </a:p>
          <a:p>
            <a:pPr algn="just">
              <a:defRPr/>
            </a:pPr>
            <a:endParaRPr lang="en-GB" sz="1800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GB" i="1" u="none" dirty="0" smtClean="0">
                <a:solidFill>
                  <a:schemeClr val="bg1"/>
                </a:solidFill>
              </a:rPr>
              <a:t>Q</a:t>
            </a:r>
            <a:r>
              <a:rPr lang="en-GB" u="none" dirty="0" smtClean="0">
                <a:solidFill>
                  <a:schemeClr val="bg1"/>
                </a:solidFill>
              </a:rPr>
              <a:t>(</a:t>
            </a:r>
            <a:r>
              <a:rPr lang="en-GB" i="1" u="none" dirty="0" smtClean="0">
                <a:solidFill>
                  <a:schemeClr val="bg1"/>
                </a:solidFill>
              </a:rPr>
              <a:t>t</a:t>
            </a:r>
            <a:r>
              <a:rPr lang="en-GB" u="none" dirty="0" smtClean="0">
                <a:solidFill>
                  <a:schemeClr val="bg1"/>
                </a:solidFill>
              </a:rPr>
              <a:t>) = </a:t>
            </a:r>
            <a:r>
              <a:rPr lang="en-GB" i="1" u="none" dirty="0" smtClean="0">
                <a:solidFill>
                  <a:schemeClr val="bg1"/>
                </a:solidFill>
              </a:rPr>
              <a:t>Q</a:t>
            </a:r>
            <a:r>
              <a:rPr lang="en-GB" u="none" dirty="0" smtClean="0">
                <a:solidFill>
                  <a:schemeClr val="bg1"/>
                </a:solidFill>
              </a:rPr>
              <a:t>’(</a:t>
            </a:r>
            <a:r>
              <a:rPr lang="en-GB" i="1" u="none" dirty="0" smtClean="0">
                <a:solidFill>
                  <a:schemeClr val="bg1"/>
                </a:solidFill>
              </a:rPr>
              <a:t>t</a:t>
            </a:r>
            <a:r>
              <a:rPr lang="en-GB" u="none" dirty="0" smtClean="0">
                <a:solidFill>
                  <a:schemeClr val="bg1"/>
                </a:solidFill>
              </a:rPr>
              <a:t>) + </a:t>
            </a:r>
            <a:r>
              <a:rPr lang="en-GB" i="1" u="none" dirty="0" smtClean="0">
                <a:solidFill>
                  <a:schemeClr val="bg1"/>
                </a:solidFill>
              </a:rPr>
              <a:t>c</a:t>
            </a:r>
            <a:r>
              <a:rPr lang="en-GB" u="none" dirty="0" smtClean="0">
                <a:solidFill>
                  <a:schemeClr val="bg1"/>
                </a:solidFill>
              </a:rPr>
              <a:t>(</a:t>
            </a:r>
            <a:r>
              <a:rPr lang="en-GB" i="1" u="none" dirty="0" smtClean="0">
                <a:solidFill>
                  <a:schemeClr val="bg1"/>
                </a:solidFill>
              </a:rPr>
              <a:t>t</a:t>
            </a:r>
            <a:r>
              <a:rPr lang="en-GB" u="none" dirty="0" smtClean="0">
                <a:solidFill>
                  <a:schemeClr val="bg1"/>
                </a:solidFill>
              </a:rPr>
              <a:t>) </a:t>
            </a:r>
            <a:r>
              <a:rPr lang="en-GB" i="1" u="none" dirty="0" smtClean="0">
                <a:solidFill>
                  <a:schemeClr val="bg1"/>
                </a:solidFill>
              </a:rPr>
              <a:t>Q</a:t>
            </a:r>
            <a:r>
              <a:rPr lang="en-GB" u="none" dirty="0" smtClean="0">
                <a:solidFill>
                  <a:schemeClr val="bg1"/>
                </a:solidFill>
              </a:rPr>
              <a:t>’(</a:t>
            </a:r>
            <a:r>
              <a:rPr lang="en-GB" i="1" u="none" dirty="0" smtClean="0">
                <a:solidFill>
                  <a:schemeClr val="bg1"/>
                </a:solidFill>
              </a:rPr>
              <a:t>t</a:t>
            </a:r>
            <a:r>
              <a:rPr lang="en-GB" u="none" dirty="0" smtClean="0">
                <a:solidFill>
                  <a:schemeClr val="bg1"/>
                </a:solidFill>
              </a:rPr>
              <a:t>)</a:t>
            </a:r>
          </a:p>
          <a:p>
            <a:pPr algn="just">
              <a:defRPr/>
            </a:pPr>
            <a:endParaRPr lang="en-GB" sz="1800" u="none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GB" sz="1800" dirty="0" smtClean="0">
                <a:solidFill>
                  <a:schemeClr val="bg1"/>
                </a:solidFill>
              </a:rPr>
              <a:t>where </a:t>
            </a:r>
            <a:r>
              <a:rPr lang="en-GB" i="1" dirty="0" smtClean="0">
                <a:solidFill>
                  <a:schemeClr val="bg1"/>
                </a:solidFill>
              </a:rPr>
              <a:t>c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i="1" dirty="0" smtClean="0">
                <a:solidFill>
                  <a:schemeClr val="bg1"/>
                </a:solidFill>
              </a:rPr>
              <a:t>t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r>
              <a:rPr lang="en-GB" sz="1800" dirty="0" smtClean="0">
                <a:solidFill>
                  <a:schemeClr val="bg1"/>
                </a:solidFill>
              </a:rPr>
              <a:t> is a realisation from a Gaussian white noise.</a:t>
            </a:r>
          </a:p>
          <a:p>
            <a:pPr algn="just">
              <a:defRPr/>
            </a:pPr>
            <a:endParaRPr lang="en-GB" sz="1800" u="none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GB" sz="1800" dirty="0" smtClean="0">
                <a:solidFill>
                  <a:schemeClr val="bg1"/>
                </a:solidFill>
              </a:rPr>
              <a:t>Calibration of </a:t>
            </a:r>
            <a:r>
              <a:rPr lang="en-GB" sz="1800" i="1" dirty="0" smtClean="0">
                <a:solidFill>
                  <a:schemeClr val="bg1"/>
                </a:solidFill>
              </a:rPr>
              <a:t>g</a:t>
            </a:r>
            <a:r>
              <a:rPr lang="en-GB" sz="1800" dirty="0" smtClean="0">
                <a:solidFill>
                  <a:schemeClr val="bg1"/>
                </a:solidFill>
              </a:rPr>
              <a:t> was performed over a sample of 1500 </a:t>
            </a:r>
          </a:p>
          <a:p>
            <a:pPr algn="just">
              <a:defRPr/>
            </a:pPr>
            <a:r>
              <a:rPr lang="en-GB" sz="1800" dirty="0" smtClean="0">
                <a:solidFill>
                  <a:schemeClr val="bg1"/>
                </a:solidFill>
              </a:rPr>
              <a:t>observations by using DREAM (</a:t>
            </a:r>
            <a:r>
              <a:rPr lang="en-GB" sz="1800" dirty="0" err="1" smtClean="0">
                <a:solidFill>
                  <a:schemeClr val="bg1"/>
                </a:solidFill>
              </a:rPr>
              <a:t>Vrugt</a:t>
            </a:r>
            <a:r>
              <a:rPr lang="en-GB" sz="1800" dirty="0" smtClean="0">
                <a:solidFill>
                  <a:schemeClr val="bg1"/>
                </a:solidFill>
              </a:rPr>
              <a:t> and Robinson, 2007).</a:t>
            </a:r>
          </a:p>
          <a:p>
            <a:pPr algn="just">
              <a:defRPr/>
            </a:pPr>
            <a:endParaRPr lang="en-GB" sz="1800" u="none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GB" sz="1800" dirty="0" smtClean="0">
                <a:solidFill>
                  <a:schemeClr val="bg1"/>
                </a:solidFill>
              </a:rPr>
              <a:t>Probability density distribution of </a:t>
            </a:r>
            <a:r>
              <a:rPr lang="en-GB" sz="1800" i="1" dirty="0" smtClean="0">
                <a:solidFill>
                  <a:schemeClr val="bg1"/>
                </a:solidFill>
              </a:rPr>
              <a:t>g</a:t>
            </a:r>
            <a:r>
              <a:rPr lang="en-GB" sz="1800" dirty="0" smtClean="0">
                <a:solidFill>
                  <a:schemeClr val="bg1"/>
                </a:solidFill>
              </a:rPr>
              <a:t> turned out to be Gaussian with</a:t>
            </a:r>
          </a:p>
          <a:p>
            <a:pPr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mean value equal to 800.000. </a:t>
            </a:r>
          </a:p>
        </p:txBody>
      </p:sp>
      <p:pic>
        <p:nvPicPr>
          <p:cNvPr id="34" name="Immagine 33" descr="dens.jpg"/>
          <p:cNvPicPr>
            <a:picLocks noChangeAspect="1"/>
          </p:cNvPicPr>
          <p:nvPr/>
        </p:nvPicPr>
        <p:blipFill>
          <a:blip r:embed="rId2" cstate="print"/>
          <a:srcRect t="7874"/>
          <a:stretch>
            <a:fillRect/>
          </a:stretch>
        </p:blipFill>
        <p:spPr>
          <a:xfrm>
            <a:off x="6966190" y="4583236"/>
            <a:ext cx="1500198" cy="1428760"/>
          </a:xfrm>
          <a:prstGeom prst="rect">
            <a:avLst/>
          </a:prstGeom>
        </p:spPr>
      </p:pic>
      <p:sp>
        <p:nvSpPr>
          <p:cNvPr id="35" name="Rettangolo 34"/>
          <p:cNvSpPr/>
          <p:nvPr/>
        </p:nvSpPr>
        <p:spPr>
          <a:xfrm>
            <a:off x="6678158" y="5948496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</a:rPr>
              <a:t>Probability density of </a:t>
            </a:r>
            <a:r>
              <a:rPr lang="en-GB" sz="1800" i="1" dirty="0" smtClean="0">
                <a:solidFill>
                  <a:schemeClr val="bg1"/>
                </a:solidFill>
              </a:rPr>
              <a:t>g</a:t>
            </a:r>
            <a:endParaRPr lang="it-IT" sz="1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708920"/>
            <a:ext cx="1857388" cy="141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6852918" y="4072880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</a:rPr>
              <a:t>Linear reservoir</a:t>
            </a:r>
            <a:endParaRPr lang="it-IT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852473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Estimation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of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the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predictive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distribution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361979" y="1783099"/>
            <a:ext cx="8424863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We estimated </a:t>
            </a:r>
            <a:r>
              <a:rPr lang="en-GB" sz="1800" u="none" dirty="0" smtClean="0">
                <a:solidFill>
                  <a:srgbClr val="FFFF00"/>
                </a:solidFill>
              </a:rPr>
              <a:t>model predictive distribution</a:t>
            </a:r>
            <a:r>
              <a:rPr lang="en-GB" sz="1800" u="none" dirty="0" smtClean="0">
                <a:solidFill>
                  <a:schemeClr val="bg1"/>
                </a:solidFill>
              </a:rPr>
              <a:t> by using </a:t>
            </a:r>
            <a:r>
              <a:rPr lang="en-GB" sz="1800" u="none" dirty="0" smtClean="0">
                <a:solidFill>
                  <a:srgbClr val="FFFF00"/>
                </a:solidFill>
              </a:rPr>
              <a:t>1500 “new” rainfall data</a:t>
            </a:r>
            <a:r>
              <a:rPr lang="en-GB" sz="1800" u="none" dirty="0" smtClean="0">
                <a:solidFill>
                  <a:schemeClr val="bg1"/>
                </a:solidFill>
              </a:rPr>
              <a:t> in input to the linear reservoir model. We </a:t>
            </a:r>
            <a:r>
              <a:rPr lang="en-GB" sz="1800" u="none" dirty="0" smtClean="0">
                <a:solidFill>
                  <a:srgbClr val="FFFF00"/>
                </a:solidFill>
              </a:rPr>
              <a:t>sampled 200 values from the parameter distribution</a:t>
            </a:r>
            <a:r>
              <a:rPr lang="en-GB" sz="1800" u="none" dirty="0" smtClean="0">
                <a:solidFill>
                  <a:schemeClr val="bg1"/>
                </a:solidFill>
              </a:rPr>
              <a:t> and generated 200 “deterministic predictions”.</a:t>
            </a:r>
          </a:p>
          <a:p>
            <a:pPr algn="just">
              <a:defRPr/>
            </a:pPr>
            <a:endParaRPr lang="en-GB" sz="1800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Then, to each prediction and for each time </a:t>
            </a:r>
            <a:r>
              <a:rPr lang="en-GB" sz="1800" i="1" u="none" dirty="0" smtClean="0">
                <a:solidFill>
                  <a:schemeClr val="bg1"/>
                </a:solidFill>
              </a:rPr>
              <a:t>t</a:t>
            </a:r>
            <a:r>
              <a:rPr lang="en-GB" sz="1800" u="none" dirty="0" smtClean="0">
                <a:solidFill>
                  <a:schemeClr val="bg1"/>
                </a:solidFill>
              </a:rPr>
              <a:t> we added </a:t>
            </a:r>
            <a:r>
              <a:rPr lang="en-GB" sz="1800" u="none" dirty="0" smtClean="0">
                <a:solidFill>
                  <a:srgbClr val="FFFF00"/>
                </a:solidFill>
              </a:rPr>
              <a:t>100 outcomes</a:t>
            </a:r>
            <a:r>
              <a:rPr lang="en-GB" sz="1800" dirty="0" smtClean="0">
                <a:solidFill>
                  <a:schemeClr val="bg1"/>
                </a:solidFill>
              </a:rPr>
              <a:t> from the probability distribution of the model  error </a:t>
            </a:r>
            <a:r>
              <a:rPr lang="en-GB" i="1" dirty="0" smtClean="0">
                <a:solidFill>
                  <a:schemeClr val="bg1"/>
                </a:solidFill>
              </a:rPr>
              <a:t>e</a:t>
            </a:r>
            <a:r>
              <a:rPr lang="en-GB" sz="1800" dirty="0" smtClean="0">
                <a:solidFill>
                  <a:schemeClr val="bg1"/>
                </a:solidFill>
              </a:rPr>
              <a:t>.</a:t>
            </a:r>
            <a:endParaRPr lang="en-GB" sz="1800" u="none" dirty="0" smtClean="0">
              <a:solidFill>
                <a:schemeClr val="bg1"/>
              </a:solidFill>
            </a:endParaRPr>
          </a:p>
          <a:p>
            <a:pPr algn="just">
              <a:defRPr/>
            </a:pPr>
            <a:endParaRPr lang="en-GB" sz="1800" dirty="0" smtClean="0">
              <a:solidFill>
                <a:schemeClr val="bg1"/>
              </a:solidFill>
            </a:endParaRPr>
          </a:p>
          <a:p>
            <a:pPr algn="just">
              <a:defRPr/>
            </a:pPr>
            <a:endParaRPr lang="en-GB" sz="1800" dirty="0" smtClean="0">
              <a:solidFill>
                <a:schemeClr val="bg1"/>
              </a:solidFill>
            </a:endParaRPr>
          </a:p>
        </p:txBody>
      </p:sp>
      <p:pic>
        <p:nvPicPr>
          <p:cNvPr id="9" name="Immagine 8" descr="prova.jpg"/>
          <p:cNvPicPr>
            <a:picLocks noChangeAspect="1"/>
          </p:cNvPicPr>
          <p:nvPr/>
        </p:nvPicPr>
        <p:blipFill>
          <a:blip r:embed="rId2" cstate="print"/>
          <a:srcRect t="4724" b="7874"/>
          <a:stretch>
            <a:fillRect/>
          </a:stretch>
        </p:blipFill>
        <p:spPr>
          <a:xfrm>
            <a:off x="3707904" y="3619182"/>
            <a:ext cx="4680520" cy="261813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827584" y="4479503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chemeClr val="bg1"/>
                </a:solidFill>
              </a:rPr>
              <a:t>95% confidence bands and true values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908521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Research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challenges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17488" y="1846745"/>
            <a:ext cx="8821737" cy="39149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00113">
              <a:lnSpc>
                <a:spcPct val="90000"/>
              </a:lnSpc>
              <a:spcBef>
                <a:spcPct val="60000"/>
              </a:spcBef>
              <a:buSzPct val="150000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To include a </a:t>
            </a:r>
            <a:r>
              <a:rPr lang="en-US" sz="1800" dirty="0" smtClean="0">
                <a:solidFill>
                  <a:srgbClr val="FFFF00"/>
                </a:solidFill>
              </a:rPr>
              <a:t>physically-based model</a:t>
            </a:r>
            <a:r>
              <a:rPr lang="en-US" sz="1800" dirty="0" smtClean="0">
                <a:solidFill>
                  <a:schemeClr val="bg1"/>
                </a:solidFill>
              </a:rPr>
              <a:t> within a </a:t>
            </a:r>
            <a:r>
              <a:rPr lang="en-US" sz="1800" dirty="0" smtClean="0">
                <a:solidFill>
                  <a:srgbClr val="FFFF00"/>
                </a:solidFill>
              </a:rPr>
              <a:t>stochastic framework</a:t>
            </a:r>
            <a:r>
              <a:rPr lang="en-US" sz="1800" dirty="0" smtClean="0">
                <a:solidFill>
                  <a:schemeClr val="bg1"/>
                </a:solidFill>
              </a:rPr>
              <a:t> is in principle easy. Nevertheless, relevant research challenges need to be addressed:</a:t>
            </a:r>
            <a:endParaRPr lang="en-US" sz="1800" dirty="0">
              <a:solidFill>
                <a:schemeClr val="bg1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rgbClr val="FFFF00"/>
                </a:solidFill>
              </a:rPr>
              <a:t>numerical integration</a:t>
            </a:r>
            <a:r>
              <a:rPr lang="en-US" sz="1800" dirty="0" smtClean="0">
                <a:solidFill>
                  <a:schemeClr val="bg1"/>
                </a:solidFill>
              </a:rPr>
              <a:t> (e.g. by Monte Carlo method) </a:t>
            </a:r>
            <a:r>
              <a:rPr lang="en-US" sz="1800" dirty="0" smtClean="0">
                <a:solidFill>
                  <a:srgbClr val="FFFF00"/>
                </a:solidFill>
              </a:rPr>
              <a:t>is computationally intensive</a:t>
            </a:r>
            <a:r>
              <a:rPr lang="en-US" sz="1800" dirty="0" smtClean="0">
                <a:solidFill>
                  <a:schemeClr val="bg1"/>
                </a:solidFill>
              </a:rPr>
              <a:t> and may result </a:t>
            </a:r>
            <a:r>
              <a:rPr lang="en-US" sz="1800" dirty="0" smtClean="0">
                <a:solidFill>
                  <a:srgbClr val="FFFF00"/>
                </a:solidFill>
              </a:rPr>
              <a:t>prohibitive</a:t>
            </a:r>
            <a:r>
              <a:rPr lang="en-US" sz="1800" dirty="0" smtClean="0">
                <a:solidFill>
                  <a:schemeClr val="bg1"/>
                </a:solidFill>
              </a:rPr>
              <a:t> for </a:t>
            </a:r>
            <a:r>
              <a:rPr lang="en-US" sz="1800" dirty="0" smtClean="0">
                <a:solidFill>
                  <a:srgbClr val="FFFF00"/>
                </a:solidFill>
              </a:rPr>
              <a:t>spatially-distributed models</a:t>
            </a:r>
            <a:r>
              <a:rPr lang="en-US" sz="1800" dirty="0" smtClean="0">
                <a:solidFill>
                  <a:schemeClr val="bg1"/>
                </a:solidFill>
              </a:rPr>
              <a:t>. There is the need to develop efficient simulation schemes;</a:t>
            </a:r>
            <a:endParaRPr lang="en-US" sz="1800" dirty="0">
              <a:solidFill>
                <a:schemeClr val="bg1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a relevant issue is the estimation of </a:t>
            </a:r>
            <a:r>
              <a:rPr lang="en-US" sz="1800" dirty="0" smtClean="0">
                <a:solidFill>
                  <a:srgbClr val="FFFF00"/>
                </a:solidFill>
              </a:rPr>
              <a:t>model structural uncertainty</a:t>
            </a:r>
            <a:r>
              <a:rPr lang="en-US" sz="1800" dirty="0" smtClean="0">
                <a:solidFill>
                  <a:schemeClr val="bg1"/>
                </a:solidFill>
              </a:rPr>
              <a:t>, namely, the estimation of the probability distribution </a:t>
            </a:r>
            <a:r>
              <a:rPr lang="en-US" i="1" dirty="0" smtClean="0">
                <a:solidFill>
                  <a:srgbClr val="FFFF00"/>
                </a:solidFill>
              </a:rPr>
              <a:t>f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i="1" dirty="0" smtClean="0">
                <a:solidFill>
                  <a:srgbClr val="FFFF00"/>
                </a:solidFill>
              </a:rPr>
              <a:t>e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en-US" sz="1800" dirty="0" smtClean="0">
                <a:solidFill>
                  <a:schemeClr val="bg1"/>
                </a:solidFill>
              </a:rPr>
              <a:t> of the model error. The literature has proposed a variety of different approaches, like the </a:t>
            </a:r>
            <a:r>
              <a:rPr lang="en-US" sz="1800" dirty="0" smtClean="0">
                <a:solidFill>
                  <a:srgbClr val="FFFF00"/>
                </a:solidFill>
              </a:rPr>
              <a:t>GLUE method</a:t>
            </a:r>
            <a:r>
              <a:rPr lang="en-US" sz="1800" dirty="0" smtClean="0">
                <a:solidFill>
                  <a:schemeClr val="bg1"/>
                </a:solidFill>
              </a:rPr>
              <a:t> (</a:t>
            </a:r>
            <a:r>
              <a:rPr lang="en-US" sz="1800" dirty="0" err="1" smtClean="0">
                <a:solidFill>
                  <a:schemeClr val="bg1"/>
                </a:solidFill>
              </a:rPr>
              <a:t>Beven</a:t>
            </a:r>
            <a:r>
              <a:rPr lang="en-US" sz="1800" dirty="0" smtClean="0">
                <a:solidFill>
                  <a:schemeClr val="bg1"/>
                </a:solidFill>
              </a:rPr>
              <a:t> and </a:t>
            </a:r>
            <a:r>
              <a:rPr lang="en-US" sz="1800" dirty="0" err="1" smtClean="0">
                <a:solidFill>
                  <a:schemeClr val="bg1"/>
                </a:solidFill>
              </a:rPr>
              <a:t>Binley</a:t>
            </a:r>
            <a:r>
              <a:rPr lang="en-US" sz="1800" dirty="0" smtClean="0">
                <a:solidFill>
                  <a:schemeClr val="bg1"/>
                </a:solidFill>
              </a:rPr>
              <a:t>, 1992), the </a:t>
            </a:r>
            <a:r>
              <a:rPr lang="en-US" sz="1800" dirty="0" smtClean="0">
                <a:solidFill>
                  <a:srgbClr val="FFFF00"/>
                </a:solidFill>
              </a:rPr>
              <a:t>meta-Gaussian model (</a:t>
            </a:r>
            <a:r>
              <a:rPr lang="en-US" sz="1800" dirty="0" err="1" smtClean="0">
                <a:solidFill>
                  <a:schemeClr val="bg1"/>
                </a:solidFill>
              </a:rPr>
              <a:t>Montanari</a:t>
            </a:r>
            <a:r>
              <a:rPr lang="en-US" sz="1800" dirty="0" smtClean="0">
                <a:solidFill>
                  <a:schemeClr val="bg1"/>
                </a:solidFill>
              </a:rPr>
              <a:t> and </a:t>
            </a:r>
            <a:r>
              <a:rPr lang="en-US" sz="1800" dirty="0" err="1" smtClean="0">
                <a:solidFill>
                  <a:schemeClr val="bg1"/>
                </a:solidFill>
              </a:rPr>
              <a:t>Brath</a:t>
            </a:r>
            <a:r>
              <a:rPr lang="en-US" sz="1800" dirty="0" smtClean="0">
                <a:solidFill>
                  <a:schemeClr val="bg1"/>
                </a:solidFill>
              </a:rPr>
              <a:t>, 2004; </a:t>
            </a:r>
            <a:r>
              <a:rPr lang="en-US" sz="1800" dirty="0" err="1" smtClean="0">
                <a:solidFill>
                  <a:schemeClr val="bg1"/>
                </a:solidFill>
              </a:rPr>
              <a:t>Montanari</a:t>
            </a:r>
            <a:r>
              <a:rPr lang="en-US" sz="1800" dirty="0" smtClean="0">
                <a:solidFill>
                  <a:schemeClr val="bg1"/>
                </a:solidFill>
              </a:rPr>
              <a:t> and </a:t>
            </a:r>
            <a:r>
              <a:rPr lang="en-US" sz="1800" dirty="0" err="1" smtClean="0">
                <a:solidFill>
                  <a:schemeClr val="bg1"/>
                </a:solidFill>
              </a:rPr>
              <a:t>Grossi</a:t>
            </a:r>
            <a:r>
              <a:rPr lang="en-US" sz="1800" dirty="0" smtClean="0">
                <a:solidFill>
                  <a:schemeClr val="bg1"/>
                </a:solidFill>
              </a:rPr>
              <a:t>, 2008),</a:t>
            </a:r>
            <a:r>
              <a:rPr lang="en-US" sz="1800" dirty="0" smtClean="0">
                <a:solidFill>
                  <a:srgbClr val="FFFF00"/>
                </a:solidFill>
              </a:rPr>
              <a:t> Bayesian Model Averaging</a:t>
            </a:r>
            <a:r>
              <a:rPr lang="en-US" sz="1800" dirty="0" smtClean="0">
                <a:solidFill>
                  <a:schemeClr val="bg1"/>
                </a:solidFill>
              </a:rPr>
              <a:t>. For </a:t>
            </a:r>
            <a:r>
              <a:rPr lang="en-US" sz="1800" dirty="0" err="1" smtClean="0">
                <a:solidFill>
                  <a:schemeClr val="bg1"/>
                </a:solidFill>
              </a:rPr>
              <a:t>focasting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Krzysztofowicz</a:t>
            </a:r>
            <a:r>
              <a:rPr lang="en-US" sz="1800" dirty="0" smtClean="0">
                <a:solidFill>
                  <a:schemeClr val="bg1"/>
                </a:solidFill>
              </a:rPr>
              <a:t> (2002) proposed the </a:t>
            </a:r>
            <a:r>
              <a:rPr lang="en-US" sz="1800" dirty="0" smtClean="0">
                <a:solidFill>
                  <a:srgbClr val="FFFF00"/>
                </a:solidFill>
              </a:rPr>
              <a:t>BFS method</a:t>
            </a:r>
            <a:r>
              <a:rPr lang="en-US" sz="1800" dirty="0" smtClean="0">
                <a:solidFill>
                  <a:schemeClr val="bg1"/>
                </a:solidFill>
              </a:rPr>
              <a:t>;</a:t>
            </a:r>
            <a:endParaRPr lang="en-US" sz="1800" dirty="0">
              <a:solidFill>
                <a:schemeClr val="bg1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estimation of </a:t>
            </a:r>
            <a:r>
              <a:rPr lang="en-US" sz="1800" dirty="0" smtClean="0">
                <a:solidFill>
                  <a:srgbClr val="FFFF00"/>
                </a:solidFill>
              </a:rPr>
              <a:t>parameter uncertainty</a:t>
            </a:r>
            <a:r>
              <a:rPr lang="en-US" sz="1800" dirty="0" smtClean="0">
                <a:solidFill>
                  <a:schemeClr val="bg1"/>
                </a:solidFill>
              </a:rPr>
              <a:t> is a relevant challenge as well. A possibility is the </a:t>
            </a:r>
            <a:r>
              <a:rPr lang="en-US" sz="1800" dirty="0" smtClean="0">
                <a:solidFill>
                  <a:srgbClr val="FFFF00"/>
                </a:solidFill>
              </a:rPr>
              <a:t>DREAM</a:t>
            </a:r>
            <a:r>
              <a:rPr lang="en-US" sz="1800" dirty="0" smtClean="0">
                <a:solidFill>
                  <a:schemeClr val="bg1"/>
                </a:solidFill>
              </a:rPr>
              <a:t> algorithm (</a:t>
            </a:r>
            <a:r>
              <a:rPr lang="en-US" sz="1800" dirty="0" err="1" smtClean="0">
                <a:solidFill>
                  <a:schemeClr val="bg1"/>
                </a:solidFill>
              </a:rPr>
              <a:t>Vrugt</a:t>
            </a:r>
            <a:r>
              <a:rPr lang="en-US" sz="1800" dirty="0" smtClean="0">
                <a:solidFill>
                  <a:schemeClr val="bg1"/>
                </a:solidFill>
              </a:rPr>
              <a:t> and Robinson, 2007).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980529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Concluding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remarks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-36512" y="1818514"/>
            <a:ext cx="8821737" cy="36656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A </a:t>
            </a:r>
            <a:r>
              <a:rPr lang="en-US" sz="1800" dirty="0" smtClean="0">
                <a:solidFill>
                  <a:srgbClr val="FFFF00"/>
                </a:solidFill>
              </a:rPr>
              <a:t>deterministic representation is not possible in hydrological modeling</a:t>
            </a:r>
            <a:r>
              <a:rPr lang="en-US" sz="1800" dirty="0" smtClean="0">
                <a:solidFill>
                  <a:schemeClr val="bg1"/>
                </a:solidFill>
              </a:rPr>
              <a:t>, because uncertainty will never be eliminated. Therefore, </a:t>
            </a:r>
            <a:r>
              <a:rPr lang="en-US" sz="1800" dirty="0" smtClean="0">
                <a:solidFill>
                  <a:srgbClr val="FFFF00"/>
                </a:solidFill>
              </a:rPr>
              <a:t>physically-based models need to be included within a stochastic framework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  <a:endParaRPr lang="en-US" sz="1800" dirty="0">
              <a:solidFill>
                <a:schemeClr val="bg1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The complexity of the modeling scheme increases, but </a:t>
            </a:r>
            <a:r>
              <a:rPr lang="en-US" sz="1800" dirty="0" smtClean="0">
                <a:solidFill>
                  <a:srgbClr val="FFFF00"/>
                </a:solidFill>
              </a:rPr>
              <a:t>multiple integration</a:t>
            </a:r>
            <a:r>
              <a:rPr lang="en-US" sz="1800" dirty="0" smtClean="0">
                <a:solidFill>
                  <a:schemeClr val="bg1"/>
                </a:solidFill>
              </a:rPr>
              <a:t> can be easily approximated with </a:t>
            </a:r>
            <a:r>
              <a:rPr lang="en-US" sz="1800" dirty="0" smtClean="0">
                <a:solidFill>
                  <a:srgbClr val="FFFF00"/>
                </a:solidFill>
              </a:rPr>
              <a:t>numerical integration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  <a:endParaRPr lang="en-US" sz="1800" dirty="0">
              <a:solidFill>
                <a:schemeClr val="bg1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The </a:t>
            </a:r>
            <a:r>
              <a:rPr lang="en-US" sz="1800" dirty="0" smtClean="0">
                <a:solidFill>
                  <a:srgbClr val="FFFF00"/>
                </a:solidFill>
              </a:rPr>
              <a:t>computational requirements</a:t>
            </a:r>
            <a:r>
              <a:rPr lang="en-US" sz="1800" dirty="0" smtClean="0">
                <a:solidFill>
                  <a:schemeClr val="bg1"/>
                </a:solidFill>
              </a:rPr>
              <a:t> may become </a:t>
            </a:r>
            <a:r>
              <a:rPr lang="en-US" sz="1800" dirty="0" smtClean="0">
                <a:solidFill>
                  <a:srgbClr val="FFFF00"/>
                </a:solidFill>
              </a:rPr>
              <a:t>very intensive</a:t>
            </a:r>
            <a:r>
              <a:rPr lang="en-US" sz="1800" dirty="0" smtClean="0">
                <a:solidFill>
                  <a:schemeClr val="bg1"/>
                </a:solidFill>
              </a:rPr>
              <a:t> for spatially-distributed models.</a:t>
            </a:r>
            <a:endParaRPr lang="en-US" sz="1800" dirty="0">
              <a:solidFill>
                <a:schemeClr val="bg1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How to efficiently assess </a:t>
            </a:r>
            <a:r>
              <a:rPr lang="en-US" sz="1800" dirty="0" smtClean="0">
                <a:solidFill>
                  <a:srgbClr val="FFFF00"/>
                </a:solidFill>
              </a:rPr>
              <a:t>model structural uncertainty</a:t>
            </a:r>
            <a:r>
              <a:rPr lang="en-US" sz="1800" dirty="0" smtClean="0">
                <a:solidFill>
                  <a:schemeClr val="bg1"/>
                </a:solidFill>
              </a:rPr>
              <a:t> is still a relevant research challenge, especially for </a:t>
            </a:r>
            <a:r>
              <a:rPr lang="en-US" sz="1800" dirty="0" err="1" smtClean="0">
                <a:solidFill>
                  <a:schemeClr val="bg1"/>
                </a:solidFill>
              </a:rPr>
              <a:t>ungauged</a:t>
            </a:r>
            <a:r>
              <a:rPr lang="en-US" sz="1800" dirty="0" smtClean="0">
                <a:solidFill>
                  <a:schemeClr val="bg1"/>
                </a:solidFill>
              </a:rPr>
              <a:t> basins.</a:t>
            </a: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tabLst>
                <a:tab pos="0" algn="l"/>
              </a:tabLst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rgbClr val="FFFF00"/>
                </a:solidFill>
              </a:rPr>
              <a:t>MANY THANKS to</a:t>
            </a:r>
            <a:r>
              <a:rPr lang="en-US" sz="1800" dirty="0" smtClean="0">
                <a:solidFill>
                  <a:schemeClr val="bg1"/>
                </a:solidFill>
              </a:rPr>
              <a:t>: </a:t>
            </a:r>
            <a:r>
              <a:rPr lang="en-US" sz="1800" dirty="0" err="1" smtClean="0">
                <a:solidFill>
                  <a:schemeClr val="bg1"/>
                </a:solidFill>
              </a:rPr>
              <a:t>Guenter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Bloeschl</a:t>
            </a:r>
            <a:r>
              <a:rPr lang="en-US" sz="1800" dirty="0" smtClean="0">
                <a:solidFill>
                  <a:schemeClr val="bg1"/>
                </a:solidFill>
              </a:rPr>
              <a:t>, Siva </a:t>
            </a:r>
            <a:r>
              <a:rPr lang="en-US" sz="1800" dirty="0" err="1" smtClean="0">
                <a:solidFill>
                  <a:schemeClr val="bg1"/>
                </a:solidFill>
              </a:rPr>
              <a:t>Sivapalan</a:t>
            </a:r>
            <a:r>
              <a:rPr lang="en-US" sz="1800" dirty="0" smtClean="0">
                <a:solidFill>
                  <a:schemeClr val="bg1"/>
                </a:solidFill>
              </a:rPr>
              <a:t>, Francesco </a:t>
            </a:r>
            <a:r>
              <a:rPr lang="en-US" sz="1800" dirty="0" err="1" smtClean="0">
                <a:solidFill>
                  <a:schemeClr val="bg1"/>
                </a:solidFill>
              </a:rPr>
              <a:t>Laio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7158" y="5681979"/>
            <a:ext cx="8389968" cy="461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http://</a:t>
            </a:r>
            <a:r>
              <a:rPr lang="it-IT" b="1" dirty="0" smtClean="0">
                <a:solidFill>
                  <a:srgbClr val="FF0000"/>
                </a:solidFill>
              </a:rPr>
              <a:t>www.albertomontanari.it - alberto.montanari@unibo.it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References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ttangolo 4"/>
          <p:cNvSpPr>
            <a:spLocks noChangeArrowheads="1"/>
          </p:cNvSpPr>
          <p:nvPr/>
        </p:nvSpPr>
        <p:spPr bwMode="auto">
          <a:xfrm>
            <a:off x="251520" y="1428736"/>
            <a:ext cx="871296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>
              <a:spcBef>
                <a:spcPts val="0"/>
              </a:spcBef>
            </a:pPr>
            <a:r>
              <a:rPr lang="en-GB" sz="1800" u="none" dirty="0" err="1" smtClean="0">
                <a:solidFill>
                  <a:schemeClr val="bg1"/>
                </a:solidFill>
              </a:rPr>
              <a:t>Beven</a:t>
            </a:r>
            <a:r>
              <a:rPr lang="en-GB" sz="1800" u="none" dirty="0" smtClean="0">
                <a:solidFill>
                  <a:schemeClr val="bg1"/>
                </a:solidFill>
              </a:rPr>
              <a:t>, K.J., </a:t>
            </a:r>
            <a:r>
              <a:rPr lang="en-GB" sz="1800" u="none" dirty="0" err="1" smtClean="0">
                <a:solidFill>
                  <a:schemeClr val="bg1"/>
                </a:solidFill>
              </a:rPr>
              <a:t>Binley</a:t>
            </a:r>
            <a:r>
              <a:rPr lang="en-GB" sz="1800" u="none" dirty="0" smtClean="0">
                <a:solidFill>
                  <a:schemeClr val="bg1"/>
                </a:solidFill>
              </a:rPr>
              <a:t>, A.M., The future of distributed models: model calibration and uncertainty prediction. Hydrological Processes 6: 279–298, 1992.</a:t>
            </a:r>
          </a:p>
          <a:p>
            <a:pPr marL="176213" indent="-176213">
              <a:spcBef>
                <a:spcPts val="0"/>
              </a:spcBef>
            </a:pPr>
            <a:r>
              <a:rPr lang="en-GB" sz="1800" u="none" dirty="0" err="1" smtClean="0">
                <a:solidFill>
                  <a:schemeClr val="bg1"/>
                </a:solidFill>
              </a:rPr>
              <a:t>Koutsoyiannis</a:t>
            </a:r>
            <a:r>
              <a:rPr lang="en-GB" sz="1800" u="none" dirty="0" smtClean="0">
                <a:solidFill>
                  <a:schemeClr val="bg1"/>
                </a:solidFill>
              </a:rPr>
              <a:t>, D., A random walk on water, Hydrology and Earth System Sciences Discussions, 6, 6611–6658, 2009.</a:t>
            </a:r>
          </a:p>
          <a:p>
            <a:pPr marL="176213" indent="-176213">
              <a:spcBef>
                <a:spcPts val="0"/>
              </a:spcBef>
            </a:pPr>
            <a:r>
              <a:rPr lang="en-GB" sz="1800" u="none" dirty="0" err="1" smtClean="0">
                <a:solidFill>
                  <a:schemeClr val="bg1"/>
                </a:solidFill>
              </a:rPr>
              <a:t>Krzysztofowicz</a:t>
            </a:r>
            <a:r>
              <a:rPr lang="en-GB" sz="1800" u="none" dirty="0" smtClean="0">
                <a:solidFill>
                  <a:schemeClr val="bg1"/>
                </a:solidFill>
              </a:rPr>
              <a:t>, R., Bayesian system for probabilistic river stage forecasting, Journal of Hydrology, 268, 16–40, 2002.</a:t>
            </a:r>
          </a:p>
          <a:p>
            <a:pPr marL="176213" indent="-176213">
              <a:spcBef>
                <a:spcPts val="0"/>
              </a:spcBef>
            </a:pPr>
            <a:r>
              <a:rPr lang="en-GB" sz="1800" u="none" dirty="0" err="1" smtClean="0">
                <a:solidFill>
                  <a:schemeClr val="bg1"/>
                </a:solidFill>
              </a:rPr>
              <a:t>Lasota</a:t>
            </a:r>
            <a:r>
              <a:rPr lang="en-GB" sz="1800" u="none" dirty="0" smtClean="0">
                <a:solidFill>
                  <a:schemeClr val="bg1"/>
                </a:solidFill>
              </a:rPr>
              <a:t>, D.A., Mackey, M.C., Probabilistic properties of deterministic systems, Cambridge </a:t>
            </a:r>
            <a:r>
              <a:rPr lang="en-GB" sz="1800" u="none" dirty="0" err="1" smtClean="0">
                <a:solidFill>
                  <a:schemeClr val="bg1"/>
                </a:solidFill>
              </a:rPr>
              <a:t>Universityy</a:t>
            </a:r>
            <a:r>
              <a:rPr lang="en-GB" sz="1800" u="none" dirty="0" smtClean="0">
                <a:solidFill>
                  <a:schemeClr val="bg1"/>
                </a:solidFill>
              </a:rPr>
              <a:t> Press, 1985.</a:t>
            </a:r>
          </a:p>
          <a:p>
            <a:pPr marL="176213" indent="-176213">
              <a:spcBef>
                <a:spcPts val="0"/>
              </a:spcBef>
            </a:pPr>
            <a:r>
              <a:rPr lang="en-GB" sz="1800" u="none" dirty="0" err="1" smtClean="0">
                <a:solidFill>
                  <a:schemeClr val="bg1"/>
                </a:solidFill>
              </a:rPr>
              <a:t>Montanari</a:t>
            </a:r>
            <a:r>
              <a:rPr lang="en-GB" sz="1800" u="none" dirty="0" smtClean="0">
                <a:solidFill>
                  <a:schemeClr val="bg1"/>
                </a:solidFill>
              </a:rPr>
              <a:t>, A., </a:t>
            </a:r>
            <a:r>
              <a:rPr lang="en-GB" sz="1800" u="none" dirty="0" err="1" smtClean="0">
                <a:solidFill>
                  <a:schemeClr val="bg1"/>
                </a:solidFill>
              </a:rPr>
              <a:t>Brath</a:t>
            </a:r>
            <a:r>
              <a:rPr lang="en-GB" sz="1800" u="none" dirty="0" smtClean="0">
                <a:solidFill>
                  <a:schemeClr val="bg1"/>
                </a:solidFill>
              </a:rPr>
              <a:t>, A., A </a:t>
            </a:r>
            <a:r>
              <a:rPr lang="en-GB" sz="1800" u="none" dirty="0" err="1" smtClean="0">
                <a:solidFill>
                  <a:schemeClr val="bg1"/>
                </a:solidFill>
              </a:rPr>
              <a:t>stocastic</a:t>
            </a:r>
            <a:r>
              <a:rPr lang="en-GB" sz="1800" u="none" dirty="0" smtClean="0">
                <a:solidFill>
                  <a:schemeClr val="bg1"/>
                </a:solidFill>
              </a:rPr>
              <a:t> approach for assessing the uncertainty of rainfall-runoff simulations. Water Resources Research, 40, W01106, doi:10.1029/2003WR002540, 2004.</a:t>
            </a:r>
          </a:p>
          <a:p>
            <a:pPr marL="176213" indent="-176213">
              <a:spcBef>
                <a:spcPts val="0"/>
              </a:spcBef>
            </a:pPr>
            <a:r>
              <a:rPr lang="en-GB" sz="1800" u="none" dirty="0" err="1" smtClean="0">
                <a:solidFill>
                  <a:schemeClr val="bg1"/>
                </a:solidFill>
              </a:rPr>
              <a:t>Montanari</a:t>
            </a:r>
            <a:r>
              <a:rPr lang="en-GB" sz="1800" u="none" dirty="0" smtClean="0">
                <a:solidFill>
                  <a:schemeClr val="bg1"/>
                </a:solidFill>
              </a:rPr>
              <a:t>, A., </a:t>
            </a:r>
            <a:r>
              <a:rPr lang="en-GB" sz="1800" u="none" dirty="0" err="1" smtClean="0">
                <a:solidFill>
                  <a:schemeClr val="bg1"/>
                </a:solidFill>
              </a:rPr>
              <a:t>Grossi</a:t>
            </a:r>
            <a:r>
              <a:rPr lang="en-GB" sz="1800" u="none" dirty="0" smtClean="0">
                <a:solidFill>
                  <a:schemeClr val="bg1"/>
                </a:solidFill>
              </a:rPr>
              <a:t>, G., Estimating the uncertainty of hydrological forecasts: A statistical approach. Water Resources Research, 44, W00B08, doi:10.1029/2008WR006897, 2008. </a:t>
            </a:r>
          </a:p>
          <a:p>
            <a:pPr marL="176213" indent="-176213">
              <a:spcBef>
                <a:spcPts val="0"/>
              </a:spcBef>
            </a:pPr>
            <a:r>
              <a:rPr lang="en-US" sz="1800" dirty="0" err="1" smtClean="0">
                <a:solidFill>
                  <a:schemeClr val="bg1"/>
                </a:solidFill>
              </a:rPr>
              <a:t>Vrugt</a:t>
            </a:r>
            <a:r>
              <a:rPr lang="en-US" sz="1800" dirty="0" smtClean="0">
                <a:solidFill>
                  <a:schemeClr val="bg1"/>
                </a:solidFill>
              </a:rPr>
              <a:t>, J.A and Robinson, B.A., Improved evolutionary optimization from genetically adaptive </a:t>
            </a:r>
            <a:r>
              <a:rPr lang="en-US" sz="1800" dirty="0" err="1" smtClean="0">
                <a:solidFill>
                  <a:schemeClr val="bg1"/>
                </a:solidFill>
              </a:rPr>
              <a:t>multimethod</a:t>
            </a:r>
            <a:r>
              <a:rPr lang="en-US" sz="1800" dirty="0" smtClean="0">
                <a:solidFill>
                  <a:schemeClr val="bg1"/>
                </a:solidFill>
              </a:rPr>
              <a:t> search, Proceedings of the National Academy of Sciences of the United States of America, 104, 708-711, doi:10.1073/pnas.06104711045, 2007.</a:t>
            </a:r>
            <a:endParaRPr lang="en-GB" sz="1800" u="none" dirty="0" smtClean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7158" y="5753417"/>
            <a:ext cx="8389968" cy="461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http://</a:t>
            </a:r>
            <a:r>
              <a:rPr lang="it-IT" b="1" dirty="0" smtClean="0">
                <a:solidFill>
                  <a:srgbClr val="FF0000"/>
                </a:solidFill>
              </a:rPr>
              <a:t>www.albertomontanari.it - alberto.montanari@unibo.it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857232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A premise on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terminology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17488" y="3690898"/>
            <a:ext cx="8821737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rgbClr val="FFFF00"/>
                </a:solidFill>
              </a:rPr>
              <a:t>Spatially-distributed model: model’s equations are applied at local instead of catchment scale.</a:t>
            </a:r>
            <a:r>
              <a:rPr lang="en-US" sz="1800" dirty="0" smtClean="0">
                <a:solidFill>
                  <a:srgbClr val="FF3300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Spatial </a:t>
            </a:r>
            <a:r>
              <a:rPr lang="en-US" sz="1800" dirty="0" err="1" smtClean="0">
                <a:solidFill>
                  <a:schemeClr val="bg1"/>
                </a:solidFill>
              </a:rPr>
              <a:t>discretization</a:t>
            </a:r>
            <a:r>
              <a:rPr lang="en-US" sz="1800" dirty="0" smtClean="0">
                <a:solidFill>
                  <a:schemeClr val="bg1"/>
                </a:solidFill>
              </a:rPr>
              <a:t> is obtained by subdividing the catchment in subunits (</a:t>
            </a:r>
            <a:r>
              <a:rPr lang="en-US" sz="1800" dirty="0" err="1" smtClean="0">
                <a:solidFill>
                  <a:schemeClr val="bg1"/>
                </a:solidFill>
              </a:rPr>
              <a:t>subcatchments</a:t>
            </a:r>
            <a:r>
              <a:rPr lang="en-US" sz="1800" dirty="0" smtClean="0">
                <a:solidFill>
                  <a:schemeClr val="bg1"/>
                </a:solidFill>
              </a:rPr>
              <a:t>, regular grids, etc).</a:t>
            </a:r>
            <a:endParaRPr lang="en-US" sz="1800" dirty="0">
              <a:solidFill>
                <a:schemeClr val="bg1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rgbClr val="FFFF00"/>
                </a:solidFill>
              </a:rPr>
              <a:t>Deterministic model: model in which outcomes are precisely determined</a:t>
            </a:r>
            <a:r>
              <a:rPr lang="en-US" sz="1800" dirty="0" smtClean="0">
                <a:solidFill>
                  <a:srgbClr val="FF3300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through known relationships among states and events, without any room for random variation. In such model, a given input will always produce the same output</a:t>
            </a:r>
          </a:p>
        </p:txBody>
      </p:sp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0200" y="1649267"/>
            <a:ext cx="1116642" cy="153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2757" y="1818690"/>
            <a:ext cx="6931011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00113">
              <a:lnSpc>
                <a:spcPct val="90000"/>
              </a:lnSpc>
              <a:spcBef>
                <a:spcPct val="60000"/>
              </a:spcBef>
              <a:buSzPct val="150000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Physically-based, spatially-distributed and deterministic are often used as synonyms. This is not correct.</a:t>
            </a:r>
            <a:endParaRPr lang="en-US" sz="1800" dirty="0" smtClean="0">
              <a:solidFill>
                <a:srgbClr val="FFFF00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rgbClr val="FFFF00"/>
                </a:solidFill>
              </a:rPr>
              <a:t>Physically-based model: based on the application of the laws of physics.</a:t>
            </a:r>
            <a:r>
              <a:rPr lang="en-US" sz="1800" dirty="0" smtClean="0">
                <a:solidFill>
                  <a:srgbClr val="FF3300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In hydrology, the most used physical laws are the Newton’s law of the gravitation and the laws of conservation of mass, energy and momentum.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215222" y="3111351"/>
            <a:ext cx="2071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Sir Isaac Newton 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(1689, by Godfrey Kneller)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857232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A premise on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terminology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504" y="1547891"/>
            <a:ext cx="8931243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Fluid mechanics obeys the laws of physics. </a:t>
            </a:r>
            <a:r>
              <a:rPr lang="en-GB" sz="1800" dirty="0" smtClean="0">
                <a:solidFill>
                  <a:schemeClr val="bg1"/>
                </a:solidFill>
              </a:rPr>
              <a:t>However:</a:t>
            </a:r>
            <a:endParaRPr lang="it-IT" sz="1800" dirty="0" smtClean="0">
              <a:solidFill>
                <a:schemeClr val="bg1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GB" sz="1800" dirty="0" smtClean="0">
                <a:solidFill>
                  <a:srgbClr val="FFFF00"/>
                </a:solidFill>
              </a:rPr>
              <a:t>Most flows </a:t>
            </a:r>
            <a:r>
              <a:rPr lang="en-GB" sz="1800" dirty="0" smtClean="0">
                <a:solidFill>
                  <a:schemeClr val="bg1"/>
                </a:solidFill>
              </a:rPr>
              <a:t>are turbulent and thus </a:t>
            </a:r>
            <a:r>
              <a:rPr lang="en-GB" sz="1800" dirty="0" smtClean="0">
                <a:solidFill>
                  <a:srgbClr val="FFFF00"/>
                </a:solidFill>
              </a:rPr>
              <a:t>can be described only probabilistically </a:t>
            </a:r>
            <a:r>
              <a:rPr lang="en-GB" sz="1800" dirty="0" smtClean="0">
                <a:solidFill>
                  <a:schemeClr val="bg1"/>
                </a:solidFill>
              </a:rPr>
              <a:t>(note that the stress tensor in turbulent flows involves </a:t>
            </a:r>
            <a:r>
              <a:rPr lang="en-GB" sz="1800" dirty="0" err="1" smtClean="0">
                <a:solidFill>
                  <a:schemeClr val="bg1"/>
                </a:solidFill>
              </a:rPr>
              <a:t>covariances</a:t>
            </a:r>
            <a:r>
              <a:rPr lang="en-GB" sz="1800" dirty="0" smtClean="0">
                <a:solidFill>
                  <a:schemeClr val="bg1"/>
                </a:solidFill>
              </a:rPr>
              <a:t> of velocities).</a:t>
            </a:r>
            <a:endParaRPr lang="it-IT" sz="1800" dirty="0" smtClean="0">
              <a:solidFill>
                <a:schemeClr val="bg1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GB" sz="1800" dirty="0" smtClean="0">
                <a:solidFill>
                  <a:schemeClr val="bg1"/>
                </a:solidFill>
              </a:rPr>
              <a:t>Even viscous flows are au fond described in statistical </a:t>
            </a:r>
            <a:r>
              <a:rPr lang="en-GB" sz="1800" dirty="0" err="1" smtClean="0">
                <a:solidFill>
                  <a:schemeClr val="bg1"/>
                </a:solidFill>
              </a:rPr>
              <a:t>thermodynamical</a:t>
            </a:r>
            <a:r>
              <a:rPr lang="en-GB" sz="1800" dirty="0" smtClean="0">
                <a:solidFill>
                  <a:schemeClr val="bg1"/>
                </a:solidFill>
              </a:rPr>
              <a:t> terms macroscopically lumping interactions at the molecular level.</a:t>
            </a:r>
            <a:endParaRPr lang="it-IT" sz="1800" dirty="0" smtClean="0">
              <a:solidFill>
                <a:schemeClr val="bg1"/>
              </a:solidFill>
            </a:endParaRPr>
          </a:p>
          <a:p>
            <a:pPr defTabSz="900113">
              <a:lnSpc>
                <a:spcPct val="90000"/>
              </a:lnSpc>
              <a:spcBef>
                <a:spcPct val="60000"/>
              </a:spcBef>
              <a:buSzPct val="150000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It follows that:</a:t>
            </a: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rgbClr val="FFFF00"/>
                </a:solidFill>
              </a:rPr>
              <a:t>A physically-based model is not necessarily deterministic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</a:p>
          <a:p>
            <a:pPr marL="0" lvl="1" defTabSz="900113">
              <a:lnSpc>
                <a:spcPct val="90000"/>
              </a:lnSpc>
              <a:spcBef>
                <a:spcPct val="60000"/>
              </a:spcBef>
              <a:buSzPct val="150000"/>
              <a:tabLst>
                <a:tab pos="0" algn="l"/>
              </a:tabLst>
            </a:pPr>
            <a:r>
              <a:rPr lang="en-GB" sz="1800" dirty="0" smtClean="0">
                <a:solidFill>
                  <a:schemeClr val="bg1"/>
                </a:solidFill>
              </a:rPr>
              <a:t>A hydrological model should, in addition to be physically-based, also consider chemistry, ecology, etc.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0" lvl="1" defTabSz="900113">
              <a:lnSpc>
                <a:spcPct val="90000"/>
              </a:lnSpc>
              <a:spcBef>
                <a:spcPct val="60000"/>
              </a:spcBef>
              <a:buSzPct val="150000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In view of the extreme complexity, diversity and heterogeneity of meteorological  and hydrological processes (rainfall, soil properties…) physically-based equations are typically applied at local (small spatial) scale. It follows that:</a:t>
            </a: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rgbClr val="FFFF00"/>
                </a:solidFill>
              </a:rPr>
              <a:t>A physically-based model often requires a spatially-distributed representation.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857232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A premise on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terminology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2757" y="2059591"/>
            <a:ext cx="8931243" cy="38318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00113">
              <a:lnSpc>
                <a:spcPct val="90000"/>
              </a:lnSpc>
              <a:spcBef>
                <a:spcPct val="60000"/>
              </a:spcBef>
              <a:buSzPct val="150000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In fact, </a:t>
            </a:r>
            <a:r>
              <a:rPr lang="en-US" sz="1800" dirty="0" smtClean="0">
                <a:solidFill>
                  <a:srgbClr val="FFFF00"/>
                </a:solidFill>
              </a:rPr>
              <a:t>some uncertainty </a:t>
            </a:r>
            <a:r>
              <a:rPr lang="en-US" sz="1800" dirty="0" smtClean="0">
                <a:solidFill>
                  <a:schemeClr val="bg1"/>
                </a:solidFill>
              </a:rPr>
              <a:t>is always present in hydrological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modeling. </a:t>
            </a:r>
            <a:r>
              <a:rPr lang="en-US" sz="1800" dirty="0" smtClean="0">
                <a:solidFill>
                  <a:srgbClr val="FFFF00"/>
                </a:solidFill>
              </a:rPr>
              <a:t>Such uncertainty is </a:t>
            </a:r>
            <a:r>
              <a:rPr lang="en-US" sz="1800" dirty="0" smtClean="0">
                <a:solidFill>
                  <a:schemeClr val="bg1"/>
                </a:solidFill>
              </a:rPr>
              <a:t>not related to limited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knowledge (epistemic uncertainty) but is rather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unavoidable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</a:p>
          <a:p>
            <a:pPr defTabSz="900113">
              <a:lnSpc>
                <a:spcPct val="90000"/>
              </a:lnSpc>
              <a:spcBef>
                <a:spcPct val="60000"/>
              </a:spcBef>
              <a:buSzPct val="150000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It follows that </a:t>
            </a:r>
            <a:r>
              <a:rPr lang="en-US" sz="1800" dirty="0" smtClean="0">
                <a:solidFill>
                  <a:srgbClr val="FFFF00"/>
                </a:solidFill>
              </a:rPr>
              <a:t>a deterministic representation is not possible</a:t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in catchment hydrology.</a:t>
            </a:r>
          </a:p>
          <a:p>
            <a:pPr defTabSz="900113">
              <a:lnSpc>
                <a:spcPct val="90000"/>
              </a:lnSpc>
              <a:spcBef>
                <a:spcPct val="60000"/>
              </a:spcBef>
              <a:buSzPct val="150000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The most comprehensive way of dealing with uncertainty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is statistics, through the theory of probability.</a:t>
            </a:r>
          </a:p>
          <a:p>
            <a:pPr defTabSz="900113">
              <a:lnSpc>
                <a:spcPct val="90000"/>
              </a:lnSpc>
              <a:spcBef>
                <a:spcPct val="60000"/>
              </a:spcBef>
              <a:buSzPct val="150000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Therefore </a:t>
            </a:r>
            <a:r>
              <a:rPr lang="en-US" sz="1800" dirty="0" smtClean="0">
                <a:solidFill>
                  <a:srgbClr val="FFFF00"/>
                </a:solidFill>
              </a:rPr>
              <a:t>a stochastic representation is unavoidable in catchment hydrology</a:t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(sorry for that...     </a:t>
            </a:r>
            <a:r>
              <a:rPr lang="en-US" sz="1800" dirty="0" smtClean="0">
                <a:solidFill>
                  <a:srgbClr val="FFFF00"/>
                </a:solidFill>
                <a:latin typeface="Wingdings"/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)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The way forward is the </a:t>
            </a:r>
            <a:r>
              <a:rPr lang="en-US" sz="1800" dirty="0" smtClean="0">
                <a:solidFill>
                  <a:srgbClr val="FFFF00"/>
                </a:solidFill>
              </a:rPr>
              <a:t>stochastic physically-based model</a:t>
            </a:r>
            <a:r>
              <a:rPr lang="en-US" sz="1800" dirty="0" smtClean="0">
                <a:solidFill>
                  <a:schemeClr val="bg1"/>
                </a:solidFill>
              </a:rPr>
              <a:t>, a classical concept that needs to be brought in new light.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1153" y="2000240"/>
            <a:ext cx="2813335" cy="21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6156176" y="4160480"/>
            <a:ext cx="287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Figure </a:t>
            </a:r>
            <a:r>
              <a:rPr lang="it-IT" sz="1200" dirty="0" err="1" smtClean="0">
                <a:solidFill>
                  <a:schemeClr val="bg1"/>
                </a:solidFill>
              </a:rPr>
              <a:t>taken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from</a:t>
            </a:r>
            <a:r>
              <a:rPr lang="it-IT" sz="1200" dirty="0" smtClean="0">
                <a:solidFill>
                  <a:schemeClr val="bg1"/>
                </a:solidFill>
              </a:rPr>
              <a:t> http://hydrology.pnl.gov/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7" name="Smile 6"/>
          <p:cNvSpPr/>
          <p:nvPr/>
        </p:nvSpPr>
        <p:spPr bwMode="auto">
          <a:xfrm>
            <a:off x="1777980" y="4786322"/>
            <a:ext cx="285752" cy="285752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857232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Formulating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physically-based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model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within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stochastic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framework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61979" y="1714488"/>
            <a:ext cx="8424863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sz="1800" b="1" u="none" dirty="0" smtClean="0">
                <a:solidFill>
                  <a:srgbClr val="FFFF00"/>
                </a:solidFill>
              </a:rPr>
              <a:t>Hydrological model</a:t>
            </a:r>
            <a:r>
              <a:rPr lang="en-GB" sz="1800" u="none" dirty="0" smtClean="0">
                <a:solidFill>
                  <a:srgbClr val="FFFF00"/>
                </a:solidFill>
              </a:rPr>
              <a:t>:</a:t>
            </a:r>
          </a:p>
          <a:p>
            <a:pPr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in a </a:t>
            </a:r>
            <a:r>
              <a:rPr lang="en-GB" sz="1800" u="none" dirty="0" smtClean="0">
                <a:solidFill>
                  <a:srgbClr val="FFFF00"/>
                </a:solidFill>
              </a:rPr>
              <a:t>deterministic framework</a:t>
            </a:r>
            <a:r>
              <a:rPr lang="en-GB" sz="1800" u="none" dirty="0" smtClean="0">
                <a:solidFill>
                  <a:schemeClr val="bg1"/>
                </a:solidFill>
              </a:rPr>
              <a:t>, the hydrological model is usually defined as a </a:t>
            </a:r>
            <a:r>
              <a:rPr lang="en-GB" sz="1800" u="none" dirty="0" smtClean="0">
                <a:solidFill>
                  <a:srgbClr val="FFFF00"/>
                </a:solidFill>
              </a:rPr>
              <a:t>single-valued </a:t>
            </a:r>
            <a:r>
              <a:rPr lang="en-GB" sz="1800" u="none" dirty="0" smtClean="0">
                <a:solidFill>
                  <a:schemeClr val="bg1"/>
                </a:solidFill>
              </a:rPr>
              <a:t>transformation expressed by the general relationship:</a:t>
            </a:r>
          </a:p>
          <a:p>
            <a:pPr algn="just">
              <a:defRPr/>
            </a:pPr>
            <a:endParaRPr lang="en-GB" sz="1800" u="none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GB" i="1" u="none" dirty="0" err="1" smtClean="0">
                <a:solidFill>
                  <a:schemeClr val="bg1"/>
                </a:solidFill>
              </a:rPr>
              <a:t>Q</a:t>
            </a:r>
            <a:r>
              <a:rPr lang="en-GB" i="1" u="none" baseline="-25000" dirty="0" err="1" smtClean="0">
                <a:solidFill>
                  <a:schemeClr val="bg1"/>
                </a:solidFill>
              </a:rPr>
              <a:t>p</a:t>
            </a:r>
            <a:r>
              <a:rPr lang="en-GB" u="none" dirty="0" smtClean="0">
                <a:solidFill>
                  <a:schemeClr val="bg1"/>
                </a:solidFill>
              </a:rPr>
              <a:t> = </a:t>
            </a:r>
            <a:r>
              <a:rPr lang="en-GB" i="1" u="none" dirty="0" smtClean="0">
                <a:solidFill>
                  <a:schemeClr val="bg1"/>
                </a:solidFill>
              </a:rPr>
              <a:t>S</a:t>
            </a:r>
            <a:r>
              <a:rPr lang="en-GB" u="none" dirty="0" smtClean="0">
                <a:solidFill>
                  <a:schemeClr val="bg1"/>
                </a:solidFill>
              </a:rPr>
              <a:t> (</a:t>
            </a:r>
            <a:r>
              <a:rPr lang="en-GB" b="1" u="none" dirty="0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GB" u="none" dirty="0" smtClean="0">
                <a:solidFill>
                  <a:schemeClr val="bg1"/>
                </a:solidFill>
              </a:rPr>
              <a:t>, </a:t>
            </a:r>
            <a:r>
              <a:rPr lang="en-GB" b="1" u="none" dirty="0" smtClean="0">
                <a:solidFill>
                  <a:schemeClr val="bg1"/>
                </a:solidFill>
              </a:rPr>
              <a:t>I</a:t>
            </a:r>
            <a:r>
              <a:rPr lang="en-GB" u="none" dirty="0" smtClean="0">
                <a:solidFill>
                  <a:schemeClr val="bg1"/>
                </a:solidFill>
              </a:rPr>
              <a:t>)</a:t>
            </a:r>
          </a:p>
          <a:p>
            <a:pPr algn="just">
              <a:defRPr/>
            </a:pPr>
            <a:endParaRPr lang="en-GB" sz="1800" u="none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where </a:t>
            </a:r>
            <a:r>
              <a:rPr lang="en-GB" i="1" u="non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i="1" u="none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1800" u="none" dirty="0" smtClean="0">
                <a:solidFill>
                  <a:schemeClr val="bg1"/>
                </a:solidFill>
              </a:rPr>
              <a:t> is the model prediction, </a:t>
            </a:r>
            <a:r>
              <a:rPr lang="en-GB" i="1" u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800" u="none" dirty="0" smtClean="0">
                <a:solidFill>
                  <a:schemeClr val="bg1"/>
                </a:solidFill>
              </a:rPr>
              <a:t> expresses the model structure, </a:t>
            </a:r>
            <a:r>
              <a:rPr lang="en-GB" b="1" u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800" b="1" u="none" dirty="0" smtClean="0">
                <a:solidFill>
                  <a:schemeClr val="bg1"/>
                </a:solidFill>
              </a:rPr>
              <a:t> </a:t>
            </a:r>
            <a:r>
              <a:rPr lang="en-GB" sz="1800" u="none" dirty="0" smtClean="0">
                <a:solidFill>
                  <a:schemeClr val="bg1"/>
                </a:solidFill>
              </a:rPr>
              <a:t>is the input data vector and </a:t>
            </a:r>
            <a:r>
              <a:rPr lang="en-GB" sz="1800" u="none" dirty="0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GB" sz="1800" u="none" dirty="0" smtClean="0">
                <a:solidFill>
                  <a:schemeClr val="bg1"/>
                </a:solidFill>
              </a:rPr>
              <a:t> the parameter vector.</a:t>
            </a:r>
          </a:p>
          <a:p>
            <a:pPr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In the </a:t>
            </a:r>
            <a:r>
              <a:rPr lang="en-GB" sz="1800" u="none" dirty="0" smtClean="0">
                <a:solidFill>
                  <a:srgbClr val="FFFF00"/>
                </a:solidFill>
              </a:rPr>
              <a:t>stochastic framework</a:t>
            </a:r>
            <a:r>
              <a:rPr lang="en-GB" sz="1800" u="none" dirty="0" smtClean="0">
                <a:solidFill>
                  <a:schemeClr val="bg1"/>
                </a:solidFill>
              </a:rPr>
              <a:t>, the </a:t>
            </a:r>
            <a:r>
              <a:rPr lang="en-GB" sz="1800" u="none" dirty="0" smtClean="0">
                <a:solidFill>
                  <a:srgbClr val="FFFF00"/>
                </a:solidFill>
              </a:rPr>
              <a:t>hydrological</a:t>
            </a:r>
            <a:r>
              <a:rPr lang="en-GB" sz="1800" u="none" dirty="0" smtClean="0">
                <a:solidFill>
                  <a:schemeClr val="bg1"/>
                </a:solidFill>
              </a:rPr>
              <a:t> model is expressed in stochastic terms, namely (</a:t>
            </a:r>
            <a:r>
              <a:rPr lang="en-GB" sz="1800" u="none" dirty="0" err="1" smtClean="0">
                <a:solidFill>
                  <a:schemeClr val="bg1"/>
                </a:solidFill>
              </a:rPr>
              <a:t>Koutsoyiannis</a:t>
            </a:r>
            <a:r>
              <a:rPr lang="en-GB" sz="1800" u="none" dirty="0" smtClean="0">
                <a:solidFill>
                  <a:schemeClr val="bg1"/>
                </a:solidFill>
              </a:rPr>
              <a:t>, 2010):</a:t>
            </a:r>
          </a:p>
          <a:p>
            <a:pPr algn="just">
              <a:defRPr/>
            </a:pPr>
            <a:endParaRPr lang="en-GB" sz="1800" u="none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GB" i="1" u="none" dirty="0" err="1" smtClean="0">
                <a:solidFill>
                  <a:schemeClr val="bg1"/>
                </a:solidFill>
              </a:rPr>
              <a:t>f</a:t>
            </a:r>
            <a:r>
              <a:rPr lang="en-GB" i="1" u="none" baseline="-25000" dirty="0" err="1" smtClean="0">
                <a:solidFill>
                  <a:schemeClr val="bg1"/>
                </a:solidFill>
              </a:rPr>
              <a:t>Q</a:t>
            </a:r>
            <a:r>
              <a:rPr lang="en-GB" i="1" u="none" baseline="-30000" dirty="0" err="1" smtClean="0">
                <a:solidFill>
                  <a:schemeClr val="bg1"/>
                </a:solidFill>
              </a:rPr>
              <a:t>p</a:t>
            </a:r>
            <a:r>
              <a:rPr lang="en-GB" i="1" u="none" dirty="0" smtClean="0">
                <a:solidFill>
                  <a:schemeClr val="bg1"/>
                </a:solidFill>
              </a:rPr>
              <a:t> </a:t>
            </a:r>
            <a:r>
              <a:rPr lang="en-GB" u="none" dirty="0" smtClean="0">
                <a:solidFill>
                  <a:schemeClr val="bg1"/>
                </a:solidFill>
              </a:rPr>
              <a:t>(</a:t>
            </a:r>
            <a:r>
              <a:rPr lang="en-GB" i="1" dirty="0" err="1" smtClean="0">
                <a:solidFill>
                  <a:schemeClr val="bg1"/>
                </a:solidFill>
              </a:rPr>
              <a:t>Q</a:t>
            </a:r>
            <a:r>
              <a:rPr lang="en-GB" i="1" baseline="-25000" dirty="0" err="1" smtClean="0">
                <a:solidFill>
                  <a:schemeClr val="bg1"/>
                </a:solidFill>
              </a:rPr>
              <a:t>p</a:t>
            </a:r>
            <a:r>
              <a:rPr lang="en-GB" u="none" dirty="0" smtClean="0">
                <a:solidFill>
                  <a:schemeClr val="bg1"/>
                </a:solidFill>
              </a:rPr>
              <a:t>) </a:t>
            </a:r>
            <a:r>
              <a:rPr lang="en-GB" dirty="0" smtClean="0">
                <a:solidFill>
                  <a:schemeClr val="bg1"/>
                </a:solidFill>
              </a:rPr>
              <a:t>= </a:t>
            </a:r>
            <a:r>
              <a:rPr lang="en-GB" i="1" dirty="0" smtClean="0">
                <a:solidFill>
                  <a:schemeClr val="bg1"/>
                </a:solidFill>
              </a:rPr>
              <a:t>K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i="1" dirty="0" err="1" smtClean="0">
                <a:solidFill>
                  <a:schemeClr val="bg1"/>
                </a:solidFill>
              </a:rPr>
              <a:t>f</a:t>
            </a:r>
            <a:r>
              <a:rPr lang="en-GB" baseline="-25000" dirty="0" err="1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GB" baseline="-25000" dirty="0" smtClean="0">
                <a:solidFill>
                  <a:schemeClr val="bg1"/>
                </a:solidFill>
              </a:rPr>
              <a:t>, </a:t>
            </a:r>
            <a:r>
              <a:rPr lang="en-GB" b="1" i="1" baseline="-25000" dirty="0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b="1" dirty="0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b="1" dirty="0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</a:p>
          <a:p>
            <a:pPr algn="just">
              <a:defRPr/>
            </a:pPr>
            <a:endParaRPr lang="en-GB" sz="1800" u="none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where </a:t>
            </a:r>
            <a:r>
              <a:rPr lang="en-GB" i="1" u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u="none" dirty="0" smtClean="0">
                <a:solidFill>
                  <a:schemeClr val="bg1"/>
                </a:solidFill>
              </a:rPr>
              <a:t> </a:t>
            </a:r>
            <a:r>
              <a:rPr lang="en-GB" sz="1800" u="none" dirty="0" smtClean="0">
                <a:solidFill>
                  <a:schemeClr val="bg1"/>
                </a:solidFill>
              </a:rPr>
              <a:t>indicates the probability density function, and </a:t>
            </a:r>
            <a:r>
              <a:rPr lang="en-GB" i="1" u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1800" u="none" dirty="0" smtClean="0">
                <a:solidFill>
                  <a:schemeClr val="bg1"/>
                </a:solidFill>
              </a:rPr>
              <a:t> is a </a:t>
            </a:r>
            <a:r>
              <a:rPr lang="en-GB" sz="1800" u="none" dirty="0" smtClean="0">
                <a:solidFill>
                  <a:srgbClr val="FFFF00"/>
                </a:solidFill>
              </a:rPr>
              <a:t>transfer operator that depends on model</a:t>
            </a:r>
            <a:r>
              <a:rPr lang="en-GB" u="none" dirty="0" smtClean="0">
                <a:solidFill>
                  <a:srgbClr val="FFFF00"/>
                </a:solidFill>
              </a:rPr>
              <a:t> </a:t>
            </a:r>
            <a:r>
              <a:rPr lang="en-GB" i="1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800" u="none" dirty="0" smtClean="0">
                <a:solidFill>
                  <a:srgbClr val="FFFF00"/>
                </a:solidFill>
              </a:rPr>
              <a:t>.</a:t>
            </a:r>
            <a:endParaRPr lang="en-GB" sz="1800" u="none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3643306" y="2786058"/>
            <a:ext cx="1857388" cy="714380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3143240" y="4786322"/>
            <a:ext cx="2857520" cy="714380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852473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Formulating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physically-based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model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within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stochastic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framework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5720" y="1978962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</a:rPr>
              <a:t>Assuming a single-valued</a:t>
            </a:r>
            <a:r>
              <a:rPr lang="en-GB" sz="1800" dirty="0" smtClean="0">
                <a:solidFill>
                  <a:schemeClr val="bg1"/>
                </a:solidFill>
              </a:rPr>
              <a:t> (i.e. deterministic) transformation  </a:t>
            </a:r>
            <a:r>
              <a:rPr lang="en-GB" i="1" dirty="0" smtClean="0">
                <a:solidFill>
                  <a:schemeClr val="bg1"/>
                </a:solidFill>
              </a:rPr>
              <a:t>S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b="1" dirty="0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b="1" dirty="0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r>
              <a:rPr lang="en-GB" sz="1800" dirty="0" smtClean="0">
                <a:solidFill>
                  <a:schemeClr val="bg1"/>
                </a:solidFill>
              </a:rPr>
              <a:t> as in previous slide, </a:t>
            </a:r>
            <a:r>
              <a:rPr lang="en-GB" sz="1800" dirty="0" smtClean="0">
                <a:solidFill>
                  <a:srgbClr val="FFFF00"/>
                </a:solidFill>
              </a:rPr>
              <a:t>the operator </a:t>
            </a:r>
            <a:r>
              <a:rPr lang="en-GB" i="1" dirty="0" smtClean="0">
                <a:solidFill>
                  <a:srgbClr val="FFFF00"/>
                </a:solidFill>
              </a:rPr>
              <a:t>K</a:t>
            </a:r>
            <a:r>
              <a:rPr lang="en-GB" sz="1800" dirty="0" smtClean="0">
                <a:solidFill>
                  <a:srgbClr val="FFFF00"/>
                </a:solidFill>
              </a:rPr>
              <a:t> will be the </a:t>
            </a:r>
            <a:r>
              <a:rPr lang="en-GB" sz="1800" dirty="0" err="1" smtClean="0">
                <a:solidFill>
                  <a:srgbClr val="FFFF00"/>
                </a:solidFill>
              </a:rPr>
              <a:t>Frobenius-Perron</a:t>
            </a:r>
            <a:r>
              <a:rPr lang="en-GB" sz="1800" dirty="0" smtClean="0">
                <a:solidFill>
                  <a:srgbClr val="FFFF00"/>
                </a:solidFill>
              </a:rPr>
              <a:t> operator</a:t>
            </a:r>
            <a:r>
              <a:rPr lang="en-GB" sz="1800" dirty="0" smtClean="0">
                <a:solidFill>
                  <a:schemeClr val="bg1"/>
                </a:solidFill>
              </a:rPr>
              <a:t> (e.g. </a:t>
            </a:r>
            <a:r>
              <a:rPr lang="en-GB" sz="1800" dirty="0" err="1" smtClean="0">
                <a:solidFill>
                  <a:schemeClr val="bg1"/>
                </a:solidFill>
              </a:rPr>
              <a:t>Koutsoyiannis</a:t>
            </a:r>
            <a:r>
              <a:rPr lang="en-GB" sz="1800" dirty="0" smtClean="0">
                <a:solidFill>
                  <a:schemeClr val="bg1"/>
                </a:solidFill>
              </a:rPr>
              <a:t>, 2010). </a:t>
            </a:r>
          </a:p>
          <a:p>
            <a:endParaRPr lang="en-GB" sz="1800" dirty="0" smtClean="0">
              <a:solidFill>
                <a:schemeClr val="bg1"/>
              </a:solidFill>
            </a:endParaRPr>
          </a:p>
          <a:p>
            <a:r>
              <a:rPr lang="en-GB" sz="1800" dirty="0" smtClean="0">
                <a:solidFill>
                  <a:schemeClr val="bg1"/>
                </a:solidFill>
              </a:rPr>
              <a:t>However, </a:t>
            </a:r>
            <a:r>
              <a:rPr lang="en-GB" i="1" dirty="0" smtClean="0">
                <a:solidFill>
                  <a:schemeClr val="bg1"/>
                </a:solidFill>
              </a:rPr>
              <a:t>K</a:t>
            </a:r>
            <a:r>
              <a:rPr lang="en-GB" sz="1800" dirty="0" smtClean="0">
                <a:solidFill>
                  <a:schemeClr val="bg1"/>
                </a:solidFill>
              </a:rPr>
              <a:t> can be generalized to represent a so-called </a:t>
            </a:r>
            <a:r>
              <a:rPr lang="en-GB" sz="1800" dirty="0" smtClean="0">
                <a:solidFill>
                  <a:srgbClr val="FFFF00"/>
                </a:solidFill>
              </a:rPr>
              <a:t>stochastic operator</a:t>
            </a:r>
            <a:r>
              <a:rPr lang="en-GB" sz="1800" dirty="0" smtClean="0">
                <a:solidFill>
                  <a:schemeClr val="bg1"/>
                </a:solidFill>
              </a:rPr>
              <a:t>, which corresponds to </a:t>
            </a:r>
            <a:r>
              <a:rPr lang="en-GB" sz="1800" dirty="0" smtClean="0">
                <a:solidFill>
                  <a:srgbClr val="FFFF00"/>
                </a:solidFill>
              </a:rPr>
              <a:t>one-to-many</a:t>
            </a:r>
            <a:r>
              <a:rPr lang="en-GB" sz="1800" dirty="0" smtClean="0">
                <a:solidFill>
                  <a:schemeClr val="bg1"/>
                </a:solidFill>
              </a:rPr>
              <a:t> transformations  </a:t>
            </a:r>
            <a:r>
              <a:rPr lang="en-GB" i="1" dirty="0" smtClean="0">
                <a:solidFill>
                  <a:schemeClr val="bg1"/>
                </a:solidFill>
              </a:rPr>
              <a:t>S</a:t>
            </a:r>
            <a:r>
              <a:rPr lang="en-GB" sz="1800" dirty="0" smtClean="0">
                <a:solidFill>
                  <a:schemeClr val="bg1"/>
                </a:solidFill>
              </a:rPr>
              <a:t>.</a:t>
            </a:r>
          </a:p>
          <a:p>
            <a:endParaRPr lang="en-GB" sz="1800" dirty="0" smtClean="0">
              <a:solidFill>
                <a:schemeClr val="bg1"/>
              </a:solidFill>
            </a:endParaRPr>
          </a:p>
          <a:p>
            <a:r>
              <a:rPr lang="en-GB" sz="1800" dirty="0" smtClean="0">
                <a:solidFill>
                  <a:schemeClr val="bg1"/>
                </a:solidFill>
              </a:rPr>
              <a:t>A stochastic operator can be defined using a </a:t>
            </a:r>
            <a:r>
              <a:rPr lang="en-GB" sz="1800" dirty="0" smtClean="0">
                <a:solidFill>
                  <a:srgbClr val="FFFF00"/>
                </a:solidFill>
              </a:rPr>
              <a:t>stochastic kernel</a:t>
            </a:r>
            <a:r>
              <a:rPr lang="en-GB" sz="1800" dirty="0" smtClean="0">
                <a:solidFill>
                  <a:schemeClr val="bg1"/>
                </a:solidFill>
              </a:rPr>
              <a:t>  </a:t>
            </a:r>
            <a:r>
              <a:rPr lang="en-GB" i="1" dirty="0" smtClean="0">
                <a:solidFill>
                  <a:schemeClr val="bg1"/>
                </a:solidFill>
              </a:rPr>
              <a:t>k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i="1" dirty="0" smtClean="0">
                <a:solidFill>
                  <a:schemeClr val="bg1"/>
                </a:solidFill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b="1" dirty="0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smtClean="0">
                <a:solidFill>
                  <a:srgbClr val="FFFF00"/>
                </a:solidFill>
              </a:rPr>
              <a:t>(with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i="1" dirty="0" smtClean="0">
                <a:solidFill>
                  <a:srgbClr val="FFFF00"/>
                </a:solidFill>
              </a:rPr>
              <a:t>e</a:t>
            </a:r>
            <a:r>
              <a:rPr lang="en-GB" sz="1800" dirty="0" smtClean="0">
                <a:solidFill>
                  <a:srgbClr val="FFFF00"/>
                </a:solidFill>
              </a:rPr>
              <a:t> intuitively reflecting a deviation from a single-valued transformation; in our case it indicates the model error)</a:t>
            </a:r>
            <a:r>
              <a:rPr lang="en-GB" sz="1800" dirty="0" smtClean="0">
                <a:solidFill>
                  <a:schemeClr val="bg1"/>
                </a:solidFill>
              </a:rPr>
              <a:t> having the properties</a:t>
            </a:r>
            <a:endParaRPr lang="it-IT" sz="1800" dirty="0" smtClean="0">
              <a:solidFill>
                <a:schemeClr val="bg1"/>
              </a:solidFill>
            </a:endParaRPr>
          </a:p>
          <a:p>
            <a:r>
              <a:rPr lang="en-GB" sz="1800" dirty="0" smtClean="0">
                <a:solidFill>
                  <a:schemeClr val="bg1"/>
                </a:solidFill>
              </a:rPr>
              <a:t> </a:t>
            </a:r>
            <a:endParaRPr lang="it-IT" sz="1800" dirty="0" smtClean="0">
              <a:solidFill>
                <a:schemeClr val="bg1"/>
              </a:solidFill>
            </a:endParaRPr>
          </a:p>
          <a:p>
            <a:pPr algn="ctr"/>
            <a:r>
              <a:rPr lang="it-IT" i="1" dirty="0" smtClean="0">
                <a:solidFill>
                  <a:schemeClr val="bg1"/>
                </a:solidFill>
              </a:rPr>
              <a:t>k</a:t>
            </a:r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i="1" dirty="0" smtClean="0">
                <a:solidFill>
                  <a:schemeClr val="bg1"/>
                </a:solidFill>
              </a:rPr>
              <a:t>e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b="1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) ≥ 0     and      ∫</a:t>
            </a:r>
            <a:r>
              <a:rPr lang="it-IT" i="1" baseline="-25000" dirty="0" smtClean="0">
                <a:solidFill>
                  <a:schemeClr val="bg1"/>
                </a:solidFill>
              </a:rPr>
              <a:t>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i="1" dirty="0" smtClean="0">
                <a:solidFill>
                  <a:schemeClr val="bg1"/>
                </a:solidFill>
              </a:rPr>
              <a:t>k</a:t>
            </a:r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i="1" dirty="0" smtClean="0">
                <a:solidFill>
                  <a:schemeClr val="bg1"/>
                </a:solidFill>
              </a:rPr>
              <a:t>e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b="1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) </a:t>
            </a:r>
            <a:r>
              <a:rPr lang="it-IT" i="1" dirty="0" smtClean="0">
                <a:solidFill>
                  <a:schemeClr val="bg1"/>
                </a:solidFill>
              </a:rPr>
              <a:t>de</a:t>
            </a:r>
            <a:r>
              <a:rPr lang="it-IT" dirty="0" smtClean="0">
                <a:solidFill>
                  <a:schemeClr val="bg1"/>
                </a:solidFill>
              </a:rPr>
              <a:t> = 1</a:t>
            </a:r>
          </a:p>
          <a:p>
            <a:endParaRPr lang="it-IT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852473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Formulating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physically-based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model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within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stochastic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framework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5720" y="2028904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</a:rPr>
              <a:t>Specifically, </a:t>
            </a:r>
            <a:r>
              <a:rPr lang="en-GB" sz="1800" dirty="0" smtClean="0">
                <a:solidFill>
                  <a:srgbClr val="FFFF00"/>
                </a:solidFill>
              </a:rPr>
              <a:t>the operator </a:t>
            </a:r>
            <a:r>
              <a:rPr lang="en-GB" i="1" dirty="0" smtClean="0">
                <a:solidFill>
                  <a:srgbClr val="FFFF00"/>
                </a:solidFill>
              </a:rPr>
              <a:t>K</a:t>
            </a:r>
            <a:r>
              <a:rPr lang="en-GB" sz="1800" dirty="0" smtClean="0">
                <a:solidFill>
                  <a:schemeClr val="bg1"/>
                </a:solidFill>
              </a:rPr>
              <a:t> applying on </a:t>
            </a:r>
            <a:r>
              <a:rPr lang="en-GB" i="1" dirty="0" smtClean="0">
                <a:solidFill>
                  <a:schemeClr val="bg1"/>
                </a:solidFill>
              </a:rPr>
              <a:t>f</a:t>
            </a:r>
            <a:r>
              <a:rPr lang="el-GR" b="1" baseline="-25000" dirty="0" smtClean="0">
                <a:solidFill>
                  <a:schemeClr val="bg1"/>
                </a:solidFill>
              </a:rPr>
              <a:t>ε</a:t>
            </a:r>
            <a:r>
              <a:rPr lang="en-GB" baseline="-25000" dirty="0" smtClean="0">
                <a:solidFill>
                  <a:schemeClr val="bg1"/>
                </a:solidFill>
              </a:rPr>
              <a:t>, </a:t>
            </a:r>
            <a:r>
              <a:rPr lang="en-GB" b="1" baseline="-25000" dirty="0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 (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b="1" dirty="0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r>
              <a:rPr lang="en-GB" sz="1800" dirty="0" smtClean="0">
                <a:solidFill>
                  <a:schemeClr val="bg1"/>
                </a:solidFill>
              </a:rPr>
              <a:t> is then </a:t>
            </a:r>
            <a:r>
              <a:rPr lang="en-GB" sz="1800" dirty="0" smtClean="0">
                <a:solidFill>
                  <a:srgbClr val="FFFF00"/>
                </a:solidFill>
              </a:rPr>
              <a:t>defined as</a:t>
            </a:r>
            <a:r>
              <a:rPr lang="en-GB" sz="1800" dirty="0" smtClean="0">
                <a:solidFill>
                  <a:schemeClr val="bg1"/>
                </a:solidFill>
              </a:rPr>
              <a:t> (</a:t>
            </a:r>
            <a:r>
              <a:rPr lang="en-GB" sz="1800" dirty="0" err="1" smtClean="0">
                <a:solidFill>
                  <a:schemeClr val="bg1"/>
                </a:solidFill>
              </a:rPr>
              <a:t>Lasota</a:t>
            </a:r>
            <a:r>
              <a:rPr lang="en-GB" sz="1800" dirty="0" smtClean="0">
                <a:solidFill>
                  <a:schemeClr val="bg1"/>
                </a:solidFill>
              </a:rPr>
              <a:t> and Mackey, 1985, p. 101):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 </a:t>
            </a:r>
            <a:endParaRPr lang="it-IT" sz="1800" dirty="0" smtClean="0">
              <a:solidFill>
                <a:schemeClr val="bg1"/>
              </a:solidFill>
            </a:endParaRPr>
          </a:p>
          <a:p>
            <a:pPr algn="ctr"/>
            <a:r>
              <a:rPr lang="it-IT" i="1" dirty="0" smtClean="0">
                <a:solidFill>
                  <a:schemeClr val="bg1"/>
                </a:solidFill>
              </a:rPr>
              <a:t>K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i="1" dirty="0" smtClean="0">
                <a:solidFill>
                  <a:schemeClr val="bg1"/>
                </a:solidFill>
              </a:rPr>
              <a:t>f</a:t>
            </a:r>
            <a:r>
              <a:rPr lang="el-GR" b="1" baseline="-25000" dirty="0" smtClean="0">
                <a:solidFill>
                  <a:schemeClr val="bg1"/>
                </a:solidFill>
              </a:rPr>
              <a:t> ε</a:t>
            </a:r>
            <a:r>
              <a:rPr lang="it-IT" baseline="-25000" dirty="0" smtClean="0">
                <a:solidFill>
                  <a:schemeClr val="bg1"/>
                </a:solidFill>
              </a:rPr>
              <a:t>, </a:t>
            </a:r>
            <a:r>
              <a:rPr lang="it-IT" b="1" baseline="-25000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b="1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) = ∫</a:t>
            </a:r>
            <a:r>
              <a:rPr lang="el-GR" b="1" baseline="-25000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  ∫</a:t>
            </a:r>
            <a:r>
              <a:rPr lang="it-IT" b="1" baseline="-25000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i="1" dirty="0" smtClean="0">
                <a:solidFill>
                  <a:schemeClr val="bg1"/>
                </a:solidFill>
              </a:rPr>
              <a:t>k</a:t>
            </a:r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i="1" dirty="0" smtClean="0">
                <a:solidFill>
                  <a:schemeClr val="bg1"/>
                </a:solidFill>
              </a:rPr>
              <a:t>e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b="1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) </a:t>
            </a:r>
            <a:r>
              <a:rPr lang="it-IT" i="1" dirty="0" smtClean="0">
                <a:solidFill>
                  <a:schemeClr val="bg1"/>
                </a:solidFill>
              </a:rPr>
              <a:t>f</a:t>
            </a:r>
            <a:r>
              <a:rPr lang="el-GR" b="1" baseline="-25000" dirty="0" smtClean="0">
                <a:solidFill>
                  <a:schemeClr val="bg1"/>
                </a:solidFill>
              </a:rPr>
              <a:t>ε</a:t>
            </a:r>
            <a:r>
              <a:rPr lang="it-IT" baseline="-25000" dirty="0" smtClean="0">
                <a:solidFill>
                  <a:schemeClr val="bg1"/>
                </a:solidFill>
              </a:rPr>
              <a:t>, </a:t>
            </a:r>
            <a:r>
              <a:rPr lang="it-IT" b="1" baseline="-25000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 (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b="1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) </a:t>
            </a:r>
            <a:r>
              <a:rPr lang="it-IT" i="1" dirty="0" smtClean="0">
                <a:solidFill>
                  <a:schemeClr val="bg1"/>
                </a:solidFill>
              </a:rPr>
              <a:t>d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i="1" dirty="0" err="1" smtClean="0">
                <a:solidFill>
                  <a:schemeClr val="bg1"/>
                </a:solidFill>
              </a:rPr>
              <a:t>d</a:t>
            </a:r>
            <a:r>
              <a:rPr lang="it-IT" b="1" dirty="0" err="1" smtClean="0">
                <a:solidFill>
                  <a:schemeClr val="bg1"/>
                </a:solidFill>
              </a:rPr>
              <a:t>I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sz="1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If the random variables </a:t>
            </a:r>
            <a:r>
              <a:rPr lang="en-GB" b="1" dirty="0" smtClean="0">
                <a:solidFill>
                  <a:srgbClr val="FFFF00"/>
                </a:solidFill>
                <a:latin typeface="Symbol" pitchFamily="18" charset="2"/>
              </a:rPr>
              <a:t>e</a:t>
            </a:r>
            <a:r>
              <a:rPr lang="en-GB" sz="1800" dirty="0" smtClean="0">
                <a:solidFill>
                  <a:srgbClr val="FFFF00"/>
                </a:solidFill>
              </a:rPr>
              <a:t> and </a:t>
            </a:r>
            <a:r>
              <a:rPr lang="en-GB" b="1" dirty="0" smtClean="0">
                <a:solidFill>
                  <a:srgbClr val="FFFF00"/>
                </a:solidFill>
              </a:rPr>
              <a:t>I</a:t>
            </a:r>
            <a:r>
              <a:rPr lang="en-GB" sz="1800" dirty="0" smtClean="0">
                <a:solidFill>
                  <a:srgbClr val="FFFF00"/>
                </a:solidFill>
              </a:rPr>
              <a:t> are independent</a:t>
            </a:r>
            <a:r>
              <a:rPr lang="en-GB" sz="1800" dirty="0" smtClean="0">
                <a:solidFill>
                  <a:schemeClr val="bg1"/>
                </a:solidFill>
              </a:rPr>
              <a:t>, the model can be written in the form:</a:t>
            </a:r>
            <a:endParaRPr lang="it-IT" sz="1800" dirty="0" smtClean="0">
              <a:solidFill>
                <a:schemeClr val="bg1"/>
              </a:solidFill>
            </a:endParaRPr>
          </a:p>
          <a:p>
            <a:r>
              <a:rPr lang="en-GB" sz="1800" dirty="0" smtClean="0">
                <a:solidFill>
                  <a:schemeClr val="bg1"/>
                </a:solidFill>
              </a:rPr>
              <a:t> </a:t>
            </a:r>
            <a:endParaRPr lang="it-IT" sz="1800" dirty="0" smtClean="0">
              <a:solidFill>
                <a:schemeClr val="bg1"/>
              </a:solidFill>
            </a:endParaRPr>
          </a:p>
          <a:p>
            <a:pPr algn="ctr"/>
            <a:r>
              <a:rPr lang="it-IT" i="1" dirty="0" err="1" smtClean="0">
                <a:solidFill>
                  <a:schemeClr val="bg1"/>
                </a:solidFill>
              </a:rPr>
              <a:t>f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Q</a:t>
            </a:r>
            <a:r>
              <a:rPr lang="it-IT" i="1" baseline="-35000" dirty="0" err="1" smtClean="0">
                <a:solidFill>
                  <a:schemeClr val="bg1"/>
                </a:solidFill>
              </a:rPr>
              <a:t>p</a:t>
            </a:r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i="1" dirty="0" err="1" smtClean="0">
                <a:solidFill>
                  <a:schemeClr val="bg1"/>
                </a:solidFill>
              </a:rPr>
              <a:t>Q</a:t>
            </a:r>
            <a:r>
              <a:rPr lang="it-IT" baseline="-25000" dirty="0" err="1" smtClean="0">
                <a:solidFill>
                  <a:schemeClr val="bg1"/>
                </a:solidFill>
              </a:rPr>
              <a:t>p</a:t>
            </a:r>
            <a:r>
              <a:rPr lang="it-IT" dirty="0" smtClean="0">
                <a:solidFill>
                  <a:schemeClr val="bg1"/>
                </a:solidFill>
              </a:rPr>
              <a:t>) = </a:t>
            </a:r>
            <a:r>
              <a:rPr lang="it-IT" i="1" dirty="0" smtClean="0">
                <a:solidFill>
                  <a:schemeClr val="bg1"/>
                </a:solidFill>
              </a:rPr>
              <a:t>K </a:t>
            </a:r>
            <a:r>
              <a:rPr lang="it-IT" dirty="0" smtClean="0">
                <a:solidFill>
                  <a:schemeClr val="bg1"/>
                </a:solidFill>
              </a:rPr>
              <a:t>[</a:t>
            </a:r>
            <a:r>
              <a:rPr lang="it-IT" i="1" dirty="0" smtClean="0">
                <a:solidFill>
                  <a:schemeClr val="bg1"/>
                </a:solidFill>
              </a:rPr>
              <a:t>f</a:t>
            </a:r>
            <a:r>
              <a:rPr lang="el-GR" b="1" baseline="-25000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i="1" dirty="0" smtClean="0">
                <a:solidFill>
                  <a:schemeClr val="bg1"/>
                </a:solidFill>
              </a:rPr>
              <a:t>e</a:t>
            </a:r>
            <a:r>
              <a:rPr lang="it-IT" dirty="0" smtClean="0">
                <a:solidFill>
                  <a:schemeClr val="bg1"/>
                </a:solidFill>
              </a:rPr>
              <a:t>) </a:t>
            </a:r>
            <a:r>
              <a:rPr lang="it-IT" i="1" dirty="0" err="1" smtClean="0">
                <a:solidFill>
                  <a:schemeClr val="bg1"/>
                </a:solidFill>
              </a:rPr>
              <a:t>f</a:t>
            </a:r>
            <a:r>
              <a:rPr lang="it-IT" b="1" baseline="-25000" dirty="0" err="1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 (</a:t>
            </a:r>
            <a:r>
              <a:rPr lang="it-IT" b="1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)]</a:t>
            </a:r>
            <a:endParaRPr lang="it-IT" dirty="0" smtClean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pPr algn="ctr"/>
            <a:r>
              <a:rPr lang="it-IT" i="1" dirty="0" err="1" smtClean="0">
                <a:solidFill>
                  <a:schemeClr val="bg1"/>
                </a:solidFill>
              </a:rPr>
              <a:t>f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Q</a:t>
            </a:r>
            <a:r>
              <a:rPr lang="it-IT" i="1" baseline="-35000" dirty="0" err="1" smtClean="0">
                <a:solidFill>
                  <a:schemeClr val="bg1"/>
                </a:solidFill>
              </a:rPr>
              <a:t>p</a:t>
            </a:r>
            <a:r>
              <a:rPr lang="it-IT" i="1" baseline="-35000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i="1" dirty="0" err="1" smtClean="0">
                <a:solidFill>
                  <a:schemeClr val="bg1"/>
                </a:solidFill>
              </a:rPr>
              <a:t>Q</a:t>
            </a:r>
            <a:r>
              <a:rPr lang="it-IT" baseline="-25000" dirty="0" err="1" smtClean="0">
                <a:solidFill>
                  <a:schemeClr val="bg1"/>
                </a:solidFill>
              </a:rPr>
              <a:t>p</a:t>
            </a:r>
            <a:r>
              <a:rPr lang="it-IT" dirty="0" smtClean="0">
                <a:solidFill>
                  <a:schemeClr val="bg1"/>
                </a:solidFill>
              </a:rPr>
              <a:t>) = ∫</a:t>
            </a:r>
            <a:r>
              <a:rPr lang="el-GR" b="1" baseline="-25000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  ∫</a:t>
            </a:r>
            <a:r>
              <a:rPr lang="it-IT" b="1" baseline="-25000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i="1" dirty="0" smtClean="0">
                <a:solidFill>
                  <a:schemeClr val="bg1"/>
                </a:solidFill>
              </a:rPr>
              <a:t>k</a:t>
            </a:r>
            <a:r>
              <a:rPr lang="it-IT" dirty="0" smtClean="0">
                <a:solidFill>
                  <a:schemeClr val="bg1"/>
                </a:solidFill>
              </a:rPr>
              <a:t>(e, 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b="1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) </a:t>
            </a:r>
            <a:r>
              <a:rPr lang="it-IT" i="1" dirty="0" smtClean="0">
                <a:solidFill>
                  <a:schemeClr val="bg1"/>
                </a:solidFill>
              </a:rPr>
              <a:t>f</a:t>
            </a:r>
            <a:r>
              <a:rPr lang="el-GR" b="1" baseline="-25000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 (</a:t>
            </a:r>
            <a:r>
              <a:rPr lang="it-IT" b="1" dirty="0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it-IT" dirty="0" smtClean="0">
                <a:solidFill>
                  <a:schemeClr val="bg1"/>
                </a:solidFill>
              </a:rPr>
              <a:t>) </a:t>
            </a:r>
            <a:r>
              <a:rPr lang="it-IT" i="1" dirty="0" err="1" smtClean="0">
                <a:solidFill>
                  <a:schemeClr val="bg1"/>
                </a:solidFill>
              </a:rPr>
              <a:t>f</a:t>
            </a:r>
            <a:r>
              <a:rPr lang="it-IT" b="1" baseline="-25000" dirty="0" err="1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 (</a:t>
            </a:r>
            <a:r>
              <a:rPr lang="it-IT" b="1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) </a:t>
            </a:r>
            <a:r>
              <a:rPr lang="it-IT" i="1" dirty="0" smtClean="0">
                <a:solidFill>
                  <a:schemeClr val="bg1"/>
                </a:solidFill>
              </a:rPr>
              <a:t>d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i="1" dirty="0" err="1" smtClean="0">
                <a:solidFill>
                  <a:schemeClr val="bg1"/>
                </a:solidFill>
              </a:rPr>
              <a:t>d</a:t>
            </a:r>
            <a:r>
              <a:rPr lang="it-IT" b="1" dirty="0" err="1" smtClean="0">
                <a:solidFill>
                  <a:schemeClr val="bg1"/>
                </a:solidFill>
              </a:rPr>
              <a:t>I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tangolo 4"/>
          <p:cNvSpPr>
            <a:spLocks noChangeArrowheads="1"/>
          </p:cNvSpPr>
          <p:nvPr/>
        </p:nvSpPr>
        <p:spPr bwMode="auto">
          <a:xfrm>
            <a:off x="250825" y="1714488"/>
            <a:ext cx="88931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 algn="just">
              <a:defRPr/>
            </a:pPr>
            <a:r>
              <a:rPr lang="en-GB" sz="1800" b="1" u="none" dirty="0" smtClean="0">
                <a:solidFill>
                  <a:srgbClr val="FFFF00"/>
                </a:solidFill>
              </a:rPr>
              <a:t>Estimation of prediction uncertainty</a:t>
            </a:r>
            <a:r>
              <a:rPr lang="en-GB" sz="1800" u="none" dirty="0" smtClean="0">
                <a:solidFill>
                  <a:schemeClr val="bg1"/>
                </a:solidFill>
              </a:rPr>
              <a:t>:</a:t>
            </a:r>
          </a:p>
          <a:p>
            <a:pPr marL="176213" indent="-176213"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Further assumptions:</a:t>
            </a:r>
          </a:p>
          <a:p>
            <a:pPr marL="176213" indent="-176213" algn="just">
              <a:tabLst>
                <a:tab pos="452438" algn="l"/>
              </a:tabLst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		1</a:t>
            </a:r>
            <a:r>
              <a:rPr lang="en-GB" sz="1800" dirty="0" smtClean="0">
                <a:solidFill>
                  <a:schemeClr val="bg1"/>
                </a:solidFill>
              </a:rPr>
              <a:t>) model error is assumed to be independent of input data error and model parameters.</a:t>
            </a:r>
            <a:endParaRPr lang="en-GB" sz="1800" u="none" dirty="0" smtClean="0">
              <a:solidFill>
                <a:schemeClr val="bg1"/>
              </a:solidFill>
            </a:endParaRPr>
          </a:p>
          <a:p>
            <a:pPr marL="176213" indent="-176213" algn="just">
              <a:tabLst>
                <a:tab pos="452438" algn="l"/>
              </a:tabLst>
              <a:defRPr/>
            </a:pPr>
            <a:r>
              <a:rPr lang="en-GB" sz="1800" dirty="0" smtClean="0">
                <a:solidFill>
                  <a:schemeClr val="bg1"/>
                </a:solidFill>
              </a:rPr>
              <a:t>		2) Prediction is decomposed in two additive terms, i.e. :</a:t>
            </a:r>
          </a:p>
          <a:p>
            <a:pPr marL="176213" indent="-176213" algn="just">
              <a:tabLst>
                <a:tab pos="452438" algn="l"/>
              </a:tabLst>
              <a:defRPr/>
            </a:pPr>
            <a:endParaRPr lang="it-IT" sz="800" dirty="0" smtClean="0">
              <a:solidFill>
                <a:schemeClr val="bg1"/>
              </a:solidFill>
            </a:endParaRPr>
          </a:p>
          <a:p>
            <a:pPr marL="176213" indent="-176213" algn="ctr">
              <a:tabLst>
                <a:tab pos="452438" algn="l"/>
              </a:tabLst>
              <a:defRPr/>
            </a:pPr>
            <a:r>
              <a:rPr lang="en-GB" sz="1800" dirty="0" smtClean="0">
                <a:solidFill>
                  <a:schemeClr val="bg1"/>
                </a:solidFill>
              </a:rPr>
              <a:t>	   	    </a:t>
            </a:r>
            <a:r>
              <a:rPr lang="en-GB" i="1" dirty="0" err="1" smtClean="0">
                <a:solidFill>
                  <a:schemeClr val="bg1"/>
                </a:solidFill>
              </a:rPr>
              <a:t>Q</a:t>
            </a:r>
            <a:r>
              <a:rPr lang="en-GB" i="1" baseline="-25000" dirty="0" err="1" smtClean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 = </a:t>
            </a:r>
            <a:r>
              <a:rPr lang="en-GB" i="1" dirty="0" smtClean="0">
                <a:solidFill>
                  <a:schemeClr val="bg1"/>
                </a:solidFill>
              </a:rPr>
              <a:t>S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) + </a:t>
            </a:r>
            <a:r>
              <a:rPr lang="en-US" i="1" dirty="0" smtClean="0">
                <a:solidFill>
                  <a:schemeClr val="bg1"/>
                </a:solidFill>
              </a:rPr>
              <a:t>e</a:t>
            </a:r>
          </a:p>
          <a:p>
            <a:pPr marL="176213" indent="-176213" algn="just">
              <a:tabLst>
                <a:tab pos="452438" algn="l"/>
              </a:tabLst>
              <a:defRPr/>
            </a:pPr>
            <a:endParaRPr lang="it-IT" sz="800" dirty="0" smtClean="0">
              <a:solidFill>
                <a:schemeClr val="bg1"/>
              </a:solidFill>
            </a:endParaRPr>
          </a:p>
          <a:p>
            <a:pPr marL="176213" indent="-176213" algn="just">
              <a:tabLst>
                <a:tab pos="452438" algn="l"/>
              </a:tabLst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            where </a:t>
            </a:r>
            <a:r>
              <a:rPr lang="en-US" i="1" dirty="0" smtClean="0">
                <a:solidFill>
                  <a:schemeClr val="bg1"/>
                </a:solidFill>
              </a:rPr>
              <a:t>S</a:t>
            </a:r>
            <a:r>
              <a:rPr lang="en-US" sz="1800" dirty="0" smtClean="0">
                <a:solidFill>
                  <a:schemeClr val="bg1"/>
                </a:solidFill>
              </a:rPr>
              <a:t> represents the deterministic part and the </a:t>
            </a:r>
            <a:r>
              <a:rPr lang="en-US" sz="1800" dirty="0" smtClean="0">
                <a:solidFill>
                  <a:srgbClr val="FFFF00"/>
                </a:solidFill>
              </a:rPr>
              <a:t>structural error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sz="1800" dirty="0" smtClean="0">
                <a:solidFill>
                  <a:schemeClr val="bg1"/>
                </a:solidFill>
              </a:rPr>
              <a:t> has density </a:t>
            </a:r>
            <a:r>
              <a:rPr lang="en-US" i="1" dirty="0" err="1" smtClean="0">
                <a:solidFill>
                  <a:schemeClr val="bg1"/>
                </a:solidFill>
              </a:rPr>
              <a:t>f</a:t>
            </a:r>
            <a:r>
              <a:rPr lang="en-US" i="1" baseline="-25000" dirty="0" err="1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</a:p>
          <a:p>
            <a:pPr marL="176213" indent="-176213" algn="just">
              <a:tabLst>
                <a:tab pos="452438" algn="l"/>
              </a:tabLst>
              <a:defRPr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176213" indent="-176213" algn="just">
              <a:tabLst>
                <a:tab pos="452438" algn="l"/>
              </a:tabLst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		4) Kernel independent of 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US" b="1" i="1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(depending on </a:t>
            </a:r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sz="1800" dirty="0" smtClean="0">
                <a:solidFill>
                  <a:schemeClr val="bg1"/>
                </a:solidFill>
              </a:rPr>
              <a:t> only), i.e.:</a:t>
            </a:r>
          </a:p>
          <a:p>
            <a:pPr marL="176213" indent="-176213" algn="just">
              <a:tabLst>
                <a:tab pos="452438" algn="l"/>
              </a:tabLst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 </a:t>
            </a:r>
            <a:endParaRPr lang="it-IT" sz="800" dirty="0" smtClean="0">
              <a:solidFill>
                <a:schemeClr val="bg1"/>
              </a:solidFill>
            </a:endParaRPr>
          </a:p>
          <a:p>
            <a:pPr marL="176213" indent="-176213" algn="ctr">
              <a:tabLst>
                <a:tab pos="452438" algn="l"/>
              </a:tabLst>
              <a:defRPr/>
            </a:pPr>
            <a:r>
              <a:rPr lang="en-GB" sz="1800" dirty="0" smtClean="0">
                <a:solidFill>
                  <a:schemeClr val="bg1"/>
                </a:solidFill>
              </a:rPr>
              <a:t>		    </a:t>
            </a:r>
            <a:r>
              <a:rPr lang="en-GB" i="1" dirty="0" smtClean="0">
                <a:solidFill>
                  <a:schemeClr val="bg1"/>
                </a:solidFill>
              </a:rPr>
              <a:t>k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i="1" dirty="0" smtClean="0">
                <a:solidFill>
                  <a:schemeClr val="bg1"/>
                </a:solidFill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b="1" dirty="0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) = </a:t>
            </a:r>
            <a:r>
              <a:rPr lang="en-GB" i="1" dirty="0" smtClean="0">
                <a:solidFill>
                  <a:schemeClr val="bg1"/>
                </a:solidFill>
              </a:rPr>
              <a:t>f</a:t>
            </a:r>
            <a:r>
              <a:rPr lang="en-US" i="1" baseline="-25000" dirty="0" smtClean="0">
                <a:solidFill>
                  <a:schemeClr val="bg1"/>
                </a:solidFill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i="1" dirty="0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en-GB" sz="1800" dirty="0" smtClean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852473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Formulating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physically-based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model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within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stochastic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framework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Rettangolo 4"/>
          <p:cNvSpPr>
            <a:spLocks noChangeArrowheads="1"/>
          </p:cNvSpPr>
          <p:nvPr/>
        </p:nvSpPr>
        <p:spPr bwMode="auto">
          <a:xfrm>
            <a:off x="571472" y="5396227"/>
            <a:ext cx="8641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i="1" dirty="0" err="1" smtClean="0">
                <a:solidFill>
                  <a:schemeClr val="bg1"/>
                </a:solidFill>
              </a:rPr>
              <a:t>f</a:t>
            </a:r>
            <a:r>
              <a:rPr lang="en-GB" i="1" baseline="-25000" dirty="0" err="1" smtClean="0">
                <a:solidFill>
                  <a:schemeClr val="bg1"/>
                </a:solidFill>
              </a:rPr>
              <a:t>Q</a:t>
            </a:r>
            <a:r>
              <a:rPr lang="en-GB" i="1" baseline="-36000" dirty="0" err="1" smtClean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i="1" dirty="0" err="1" smtClean="0">
                <a:solidFill>
                  <a:schemeClr val="bg1"/>
                </a:solidFill>
              </a:rPr>
              <a:t>Q</a:t>
            </a:r>
            <a:r>
              <a:rPr lang="en-GB" i="1" baseline="-25000" dirty="0" err="1" smtClean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r>
              <a:rPr lang="en-GB" i="1" dirty="0" smtClean="0">
                <a:solidFill>
                  <a:schemeClr val="bg1"/>
                </a:solidFill>
              </a:rPr>
              <a:t> = ∫</a:t>
            </a:r>
            <a:r>
              <a:rPr lang="el-GR" b="1" baseline="-25000" dirty="0" smtClean="0">
                <a:solidFill>
                  <a:schemeClr val="bg1"/>
                </a:solidFill>
              </a:rPr>
              <a:t>ε</a:t>
            </a:r>
            <a:r>
              <a:rPr lang="en-GB" i="1" dirty="0" smtClean="0">
                <a:solidFill>
                  <a:schemeClr val="bg1"/>
                </a:solidFill>
              </a:rPr>
              <a:t> ∫</a:t>
            </a:r>
            <a:r>
              <a:rPr lang="en-US" b="1" baseline="-25000" dirty="0" smtClean="0">
                <a:solidFill>
                  <a:schemeClr val="bg1"/>
                </a:solidFill>
              </a:rPr>
              <a:t>I</a:t>
            </a:r>
            <a:r>
              <a:rPr lang="en-US" baseline="-25000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GB" i="1" dirty="0" smtClean="0">
                <a:solidFill>
                  <a:schemeClr val="bg1"/>
                </a:solidFill>
              </a:rPr>
              <a:t>f</a:t>
            </a:r>
            <a:r>
              <a:rPr lang="en-US" i="1" baseline="-25000" dirty="0" smtClean="0">
                <a:solidFill>
                  <a:schemeClr val="bg1"/>
                </a:solidFill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i="1" dirty="0" err="1" smtClean="0">
                <a:solidFill>
                  <a:schemeClr val="bg1"/>
                </a:solidFill>
              </a:rPr>
              <a:t>Q</a:t>
            </a:r>
            <a:r>
              <a:rPr lang="en-GB" i="1" baseline="-25000" dirty="0" err="1" smtClean="0">
                <a:solidFill>
                  <a:schemeClr val="bg1"/>
                </a:solidFill>
              </a:rPr>
              <a:t>p</a:t>
            </a:r>
            <a:r>
              <a:rPr lang="en-GB" i="1" dirty="0" smtClean="0">
                <a:solidFill>
                  <a:schemeClr val="bg1"/>
                </a:solidFill>
              </a:rPr>
              <a:t> - S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))</a:t>
            </a:r>
            <a:r>
              <a:rPr lang="en-GB" i="1" dirty="0" smtClean="0">
                <a:solidFill>
                  <a:schemeClr val="bg1"/>
                </a:solidFill>
              </a:rPr>
              <a:t> f</a:t>
            </a:r>
            <a:r>
              <a:rPr lang="el-GR" b="1" baseline="-25000" dirty="0" smtClean="0">
                <a:solidFill>
                  <a:schemeClr val="bg1"/>
                </a:solidFill>
              </a:rPr>
              <a:t>ε</a:t>
            </a:r>
            <a:r>
              <a:rPr lang="en-GB" i="1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r>
              <a:rPr lang="en-GB" i="1" dirty="0" smtClean="0">
                <a:solidFill>
                  <a:schemeClr val="bg1"/>
                </a:solidFill>
              </a:rPr>
              <a:t> </a:t>
            </a:r>
            <a:r>
              <a:rPr lang="en-GB" i="1" dirty="0" err="1" smtClean="0">
                <a:solidFill>
                  <a:schemeClr val="bg1"/>
                </a:solidFill>
              </a:rPr>
              <a:t>f</a:t>
            </a:r>
            <a:r>
              <a:rPr lang="en-GB" baseline="-25000" dirty="0" err="1" smtClean="0">
                <a:solidFill>
                  <a:schemeClr val="bg1"/>
                </a:solidFill>
              </a:rPr>
              <a:t>I</a:t>
            </a:r>
            <a:r>
              <a:rPr lang="en-GB" i="1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b="1" dirty="0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r>
              <a:rPr lang="en-GB" i="1" dirty="0" smtClean="0">
                <a:solidFill>
                  <a:schemeClr val="bg1"/>
                </a:solidFill>
              </a:rPr>
              <a:t> d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d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1951851" y="5286388"/>
            <a:ext cx="5857916" cy="714380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57158" y="4845618"/>
            <a:ext cx="6718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By substituting in the equation derived in the previous slide we obtain: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4"/>
          <p:cNvSpPr>
            <a:spLocks noChangeArrowheads="1"/>
          </p:cNvSpPr>
          <p:nvPr/>
        </p:nvSpPr>
        <p:spPr bwMode="auto">
          <a:xfrm>
            <a:off x="322833" y="1785926"/>
            <a:ext cx="864165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 algn="just">
              <a:defRPr/>
            </a:pPr>
            <a:r>
              <a:rPr lang="en-GB" sz="1800" b="1" u="none" dirty="0" smtClean="0">
                <a:solidFill>
                  <a:srgbClr val="FFFF00"/>
                </a:solidFill>
              </a:rPr>
              <a:t>Symbols:</a:t>
            </a:r>
            <a:endParaRPr lang="en-GB" sz="1800" u="none" dirty="0" smtClean="0">
              <a:solidFill>
                <a:srgbClr val="FFFF00"/>
              </a:solidFill>
            </a:endParaRPr>
          </a:p>
          <a:p>
            <a:pPr marL="176213" indent="-176213"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	- </a:t>
            </a:r>
            <a:r>
              <a:rPr lang="en-GB" i="1" u="non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i="1" u="none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1800" u="none" dirty="0" smtClean="0">
                <a:solidFill>
                  <a:schemeClr val="bg1"/>
                </a:solidFill>
              </a:rPr>
              <a:t>		true (unknown) value of the hydrological variable to be predicted</a:t>
            </a:r>
          </a:p>
          <a:p>
            <a:pPr marL="176213" indent="-176213"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	- </a:t>
            </a:r>
            <a:r>
              <a:rPr lang="en-GB" i="1" u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u="none" dirty="0" smtClean="0">
                <a:solidFill>
                  <a:schemeClr val="bg1"/>
                </a:solidFill>
              </a:rPr>
              <a:t>(</a:t>
            </a:r>
            <a:r>
              <a:rPr lang="en-GB" b="1" u="none" dirty="0" err="1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GB" u="none" dirty="0" err="1" smtClean="0">
                <a:solidFill>
                  <a:schemeClr val="bg1"/>
                </a:solidFill>
              </a:rPr>
              <a:t>,</a:t>
            </a:r>
            <a:r>
              <a:rPr lang="en-GB" b="1" u="non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u="none" dirty="0" smtClean="0">
                <a:solidFill>
                  <a:schemeClr val="bg1"/>
                </a:solidFill>
              </a:rPr>
              <a:t>)</a:t>
            </a:r>
            <a:r>
              <a:rPr lang="en-GB" sz="1800" u="none" dirty="0" smtClean="0">
                <a:solidFill>
                  <a:schemeClr val="bg1"/>
                </a:solidFill>
              </a:rPr>
              <a:t>	Deterministic hydrological model 	</a:t>
            </a:r>
          </a:p>
          <a:p>
            <a:pPr marL="176213" indent="-176213"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	- </a:t>
            </a:r>
            <a:r>
              <a:rPr lang="en-GB" i="1" u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800" u="none" dirty="0" smtClean="0">
                <a:solidFill>
                  <a:schemeClr val="bg1"/>
                </a:solidFill>
              </a:rPr>
              <a:t>		</a:t>
            </a:r>
            <a:r>
              <a:rPr lang="en-GB" sz="1800" u="none" dirty="0" smtClean="0">
                <a:solidFill>
                  <a:schemeClr val="bg1"/>
                </a:solidFill>
              </a:rPr>
              <a:t>Model structural </a:t>
            </a:r>
            <a:r>
              <a:rPr lang="en-GB" sz="1800" u="none" dirty="0" smtClean="0">
                <a:solidFill>
                  <a:schemeClr val="bg1"/>
                </a:solidFill>
              </a:rPr>
              <a:t>error </a:t>
            </a:r>
          </a:p>
          <a:p>
            <a:pPr marL="176213" indent="-176213"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	- </a:t>
            </a:r>
            <a:r>
              <a:rPr lang="en-GB" b="1" u="none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en-GB" sz="1800" u="none" dirty="0" smtClean="0">
                <a:solidFill>
                  <a:schemeClr val="bg1"/>
                </a:solidFill>
              </a:rPr>
              <a:t>		Model parameter vector</a:t>
            </a:r>
          </a:p>
          <a:p>
            <a:pPr marL="176213" indent="-176213"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	- </a:t>
            </a:r>
            <a:r>
              <a:rPr lang="en-GB" b="1" u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800" u="none" dirty="0" smtClean="0">
                <a:solidFill>
                  <a:schemeClr val="bg1"/>
                </a:solidFill>
              </a:rPr>
              <a:t>		Input data vector</a:t>
            </a:r>
          </a:p>
          <a:p>
            <a:pPr marL="176213" indent="-176213" algn="just">
              <a:defRPr/>
            </a:pPr>
            <a:endParaRPr lang="en-GB" sz="800" dirty="0" smtClean="0">
              <a:solidFill>
                <a:schemeClr val="bg1"/>
              </a:solidFill>
            </a:endParaRPr>
          </a:p>
          <a:p>
            <a:r>
              <a:rPr lang="en-GB" sz="1800" dirty="0" smtClean="0">
                <a:solidFill>
                  <a:srgbClr val="FFFF00"/>
                </a:solidFill>
              </a:rPr>
              <a:t>From the deterministic formulation:</a:t>
            </a:r>
            <a:r>
              <a:rPr lang="en-GB" sz="1800" dirty="0" smtClean="0">
                <a:solidFill>
                  <a:srgbClr val="FF3300"/>
                </a:solidFill>
              </a:rPr>
              <a:t>	</a:t>
            </a:r>
          </a:p>
          <a:p>
            <a:endParaRPr lang="it-IT" sz="800" dirty="0" smtClean="0">
              <a:solidFill>
                <a:schemeClr val="bg1"/>
              </a:solidFill>
            </a:endParaRPr>
          </a:p>
          <a:p>
            <a:r>
              <a:rPr lang="en-GB" sz="1800" dirty="0" smtClean="0">
                <a:solidFill>
                  <a:schemeClr val="bg1"/>
                </a:solidFill>
              </a:rPr>
              <a:t>			</a:t>
            </a:r>
            <a:r>
              <a:rPr lang="en-GB" i="1" dirty="0" err="1" smtClean="0">
                <a:solidFill>
                  <a:schemeClr val="bg1"/>
                </a:solidFill>
              </a:rPr>
              <a:t>Q</a:t>
            </a:r>
            <a:r>
              <a:rPr lang="en-GB" i="1" baseline="-25000" dirty="0" err="1" smtClean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 = </a:t>
            </a:r>
            <a:r>
              <a:rPr lang="en-GB" i="1" dirty="0" smtClean="0">
                <a:solidFill>
                  <a:schemeClr val="bg1"/>
                </a:solidFill>
              </a:rPr>
              <a:t>S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endParaRPr lang="it-IT" sz="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rgbClr val="FFFF00"/>
                </a:solidFill>
              </a:rPr>
              <a:t>to the stochastic simulation:</a:t>
            </a:r>
          </a:p>
          <a:p>
            <a:endParaRPr lang="it-IT" sz="1200" dirty="0" smtClean="0">
              <a:solidFill>
                <a:schemeClr val="bg1"/>
              </a:solidFill>
            </a:endParaRPr>
          </a:p>
          <a:p>
            <a:pPr algn="ctr"/>
            <a:r>
              <a:rPr lang="en-GB" i="1" dirty="0" err="1" smtClean="0">
                <a:solidFill>
                  <a:schemeClr val="bg1"/>
                </a:solidFill>
              </a:rPr>
              <a:t>f</a:t>
            </a:r>
            <a:r>
              <a:rPr lang="en-GB" i="1" baseline="-25000" dirty="0" err="1" smtClean="0">
                <a:solidFill>
                  <a:schemeClr val="bg1"/>
                </a:solidFill>
              </a:rPr>
              <a:t>Q</a:t>
            </a:r>
            <a:r>
              <a:rPr lang="en-GB" i="1" baseline="-36000" dirty="0" err="1" smtClean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i="1" dirty="0" err="1" smtClean="0">
                <a:solidFill>
                  <a:schemeClr val="bg1"/>
                </a:solidFill>
              </a:rPr>
              <a:t>Q</a:t>
            </a:r>
            <a:r>
              <a:rPr lang="en-GB" i="1" baseline="-25000" dirty="0" err="1" smtClean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) = ∫</a:t>
            </a:r>
            <a:r>
              <a:rPr lang="el-GR" b="1" baseline="-25000" dirty="0" smtClean="0">
                <a:solidFill>
                  <a:schemeClr val="bg1"/>
                </a:solidFill>
              </a:rPr>
              <a:t>ε</a:t>
            </a:r>
            <a:r>
              <a:rPr lang="en-GB" dirty="0" smtClean="0">
                <a:solidFill>
                  <a:schemeClr val="bg1"/>
                </a:solidFill>
              </a:rPr>
              <a:t> ∫</a:t>
            </a:r>
            <a:r>
              <a:rPr lang="en-US" b="1" baseline="-25000" dirty="0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i="1" dirty="0" smtClean="0">
                <a:solidFill>
                  <a:schemeClr val="bg1"/>
                </a:solidFill>
              </a:rPr>
              <a:t>f</a:t>
            </a:r>
            <a:r>
              <a:rPr lang="en-US" i="1" baseline="-25000" dirty="0" smtClean="0">
                <a:solidFill>
                  <a:schemeClr val="bg1"/>
                </a:solidFill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i="1" dirty="0" err="1" smtClean="0">
                <a:solidFill>
                  <a:schemeClr val="bg1"/>
                </a:solidFill>
              </a:rPr>
              <a:t>Q</a:t>
            </a:r>
            <a:r>
              <a:rPr lang="en-GB" i="1" baseline="-25000" dirty="0" err="1" smtClean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 - </a:t>
            </a:r>
            <a:r>
              <a:rPr lang="en-GB" i="1" dirty="0" smtClean="0">
                <a:solidFill>
                  <a:schemeClr val="bg1"/>
                </a:solidFill>
              </a:rPr>
              <a:t>S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))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i="1" dirty="0" smtClean="0">
                <a:solidFill>
                  <a:schemeClr val="bg1"/>
                </a:solidFill>
              </a:rPr>
              <a:t>f</a:t>
            </a:r>
            <a:r>
              <a:rPr lang="el-GR" baseline="-25000" dirty="0" smtClean="0">
                <a:solidFill>
                  <a:schemeClr val="bg1"/>
                </a:solidFill>
              </a:rPr>
              <a:t>ε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GB" dirty="0" smtClean="0">
                <a:solidFill>
                  <a:schemeClr val="bg1"/>
                </a:solidFill>
              </a:rPr>
              <a:t>) </a:t>
            </a:r>
            <a:r>
              <a:rPr lang="en-GB" i="1" dirty="0" err="1" smtClean="0">
                <a:solidFill>
                  <a:schemeClr val="bg1"/>
                </a:solidFill>
              </a:rPr>
              <a:t>f</a:t>
            </a:r>
            <a:r>
              <a:rPr lang="en-GB" baseline="-25000" dirty="0" err="1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b="1" dirty="0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) </a:t>
            </a:r>
            <a:r>
              <a:rPr lang="en-GB" i="1" dirty="0" smtClean="0">
                <a:solidFill>
                  <a:schemeClr val="bg1"/>
                </a:solidFill>
              </a:rPr>
              <a:t>d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d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endParaRPr lang="it-IT" b="1" dirty="0" smtClean="0">
              <a:solidFill>
                <a:schemeClr val="bg1"/>
              </a:solidFill>
            </a:endParaRPr>
          </a:p>
          <a:p>
            <a:pPr marL="176213" indent="-176213" algn="just">
              <a:defRPr/>
            </a:pPr>
            <a:endParaRPr lang="en-GB" sz="1800" u="none" dirty="0" smtClean="0">
              <a:solidFill>
                <a:schemeClr val="bg1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852473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Formulating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physically-based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model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within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stochastic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framework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3000364" y="4391032"/>
            <a:ext cx="1714512" cy="538166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1795442" y="5286388"/>
            <a:ext cx="5857916" cy="714380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Office\Modelli\Presentazione vuota.pot</Template>
  <TotalTime>19128</TotalTime>
  <Words>1456</Words>
  <Application>Microsoft Office PowerPoint</Application>
  <PresentationFormat>Presentazione su schermo (4:3)</PresentationFormat>
  <Paragraphs>148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Presentazione vuota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Elena Medda</dc:creator>
  <cp:lastModifiedBy>sturno</cp:lastModifiedBy>
  <cp:revision>529</cp:revision>
  <cp:lastPrinted>2001-05-24T17:29:22Z</cp:lastPrinted>
  <dcterms:created xsi:type="dcterms:W3CDTF">2000-07-09T21:28:59Z</dcterms:created>
  <dcterms:modified xsi:type="dcterms:W3CDTF">2010-12-15T18:52:04Z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C:\Documenti</vt:lpwstr>
  </property>
</Properties>
</file>