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wmf" ContentType="image/x-wmf"/>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261" r:id="rId2"/>
    <p:sldId id="294" r:id="rId3"/>
    <p:sldId id="311" r:id="rId4"/>
    <p:sldId id="303" r:id="rId5"/>
    <p:sldId id="304" r:id="rId6"/>
    <p:sldId id="305" r:id="rId7"/>
    <p:sldId id="306" r:id="rId8"/>
    <p:sldId id="312" r:id="rId9"/>
    <p:sldId id="313" r:id="rId10"/>
    <p:sldId id="289" r:id="rId11"/>
    <p:sldId id="291" r:id="rId12"/>
    <p:sldId id="314" r:id="rId13"/>
    <p:sldId id="276" r:id="rId14"/>
    <p:sldId id="275" r:id="rId15"/>
    <p:sldId id="263" r:id="rId16"/>
    <p:sldId id="257" r:id="rId17"/>
    <p:sldId id="264" r:id="rId18"/>
    <p:sldId id="310" r:id="rId19"/>
    <p:sldId id="266" r:id="rId20"/>
    <p:sldId id="270" r:id="rId21"/>
    <p:sldId id="267" r:id="rId22"/>
    <p:sldId id="282" r:id="rId23"/>
    <p:sldId id="268" r:id="rId24"/>
    <p:sldId id="269" r:id="rId25"/>
    <p:sldId id="272" r:id="rId26"/>
    <p:sldId id="273" r:id="rId27"/>
    <p:sldId id="274" r:id="rId28"/>
    <p:sldId id="262" r:id="rId29"/>
  </p:sldIdLst>
  <p:sldSz cx="9144000" cy="6858000" type="screen4x3"/>
  <p:notesSz cx="6858000" cy="9144000"/>
  <p:defaultTextStyle>
    <a:defPPr>
      <a:defRPr lang="it-IT"/>
    </a:defPPr>
    <a:lvl1pPr algn="ctr" rtl="0" fontAlgn="base">
      <a:spcBef>
        <a:spcPct val="0"/>
      </a:spcBef>
      <a:spcAft>
        <a:spcPct val="0"/>
      </a:spcAft>
      <a:defRPr kern="1200">
        <a:solidFill>
          <a:schemeClr val="tx1"/>
        </a:solidFill>
        <a:latin typeface="Arial" charset="0"/>
        <a:ea typeface="+mn-ea"/>
        <a:cs typeface="+mn-cs"/>
      </a:defRPr>
    </a:lvl1pPr>
    <a:lvl2pPr marL="457200" algn="ctr" rtl="0" fontAlgn="base">
      <a:spcBef>
        <a:spcPct val="0"/>
      </a:spcBef>
      <a:spcAft>
        <a:spcPct val="0"/>
      </a:spcAft>
      <a:defRPr kern="1200">
        <a:solidFill>
          <a:schemeClr val="tx1"/>
        </a:solidFill>
        <a:latin typeface="Arial" charset="0"/>
        <a:ea typeface="+mn-ea"/>
        <a:cs typeface="+mn-cs"/>
      </a:defRPr>
    </a:lvl2pPr>
    <a:lvl3pPr marL="914400" algn="ctr" rtl="0" fontAlgn="base">
      <a:spcBef>
        <a:spcPct val="0"/>
      </a:spcBef>
      <a:spcAft>
        <a:spcPct val="0"/>
      </a:spcAft>
      <a:defRPr kern="1200">
        <a:solidFill>
          <a:schemeClr val="tx1"/>
        </a:solidFill>
        <a:latin typeface="Arial" charset="0"/>
        <a:ea typeface="+mn-ea"/>
        <a:cs typeface="+mn-cs"/>
      </a:defRPr>
    </a:lvl3pPr>
    <a:lvl4pPr marL="1371600" algn="ctr" rtl="0" fontAlgn="base">
      <a:spcBef>
        <a:spcPct val="0"/>
      </a:spcBef>
      <a:spcAft>
        <a:spcPct val="0"/>
      </a:spcAft>
      <a:defRPr kern="1200">
        <a:solidFill>
          <a:schemeClr val="tx1"/>
        </a:solidFill>
        <a:latin typeface="Arial" charset="0"/>
        <a:ea typeface="+mn-ea"/>
        <a:cs typeface="+mn-cs"/>
      </a:defRPr>
    </a:lvl4pPr>
    <a:lvl5pPr marL="1828800" algn="ctr"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0033CC"/>
    <a:srgbClr val="FF33CC"/>
    <a:srgbClr val="000099"/>
    <a:srgbClr val="CC0099"/>
    <a:srgbClr val="008000"/>
    <a:srgbClr val="0066FF"/>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p:scale>
          <a:sx n="75" d="100"/>
          <a:sy n="75" d="100"/>
        </p:scale>
        <p:origin x="-456" y="-6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8996D05B-A917-49BC-B325-460A9166414C}" type="datetimeFigureOut">
              <a:rPr lang="it-IT"/>
              <a:pPr>
                <a:defRPr/>
              </a:pPr>
              <a:t>24/05/2011</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smtClean="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smtClean="0"/>
              <a:t>Fare clic per modificare stili del testo dello schema</a:t>
            </a:r>
          </a:p>
          <a:p>
            <a:pPr lvl="1"/>
            <a:r>
              <a:rPr lang="it-IT" noProof="0" smtClean="0"/>
              <a:t>Secondo livello</a:t>
            </a:r>
          </a:p>
          <a:p>
            <a:pPr lvl="2"/>
            <a:r>
              <a:rPr lang="it-IT" noProof="0" smtClean="0"/>
              <a:t>Terzo livello</a:t>
            </a:r>
          </a:p>
          <a:p>
            <a:pPr lvl="3"/>
            <a:r>
              <a:rPr lang="it-IT" noProof="0" smtClean="0"/>
              <a:t>Quarto livello</a:t>
            </a:r>
          </a:p>
          <a:p>
            <a:pPr lvl="4"/>
            <a:r>
              <a:rPr lang="it-IT" noProof="0" smtClean="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638F31F7-EAC8-4A9E-8394-2999CE443545}"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3993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994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78EDAAA-C3C5-4314-8630-3B4F281C718E}" type="slidenum">
              <a:rPr lang="it-IT" smtClean="0"/>
              <a:pPr/>
              <a:t>1</a:t>
            </a:fld>
            <a:endParaRPr lang="it-IT"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608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608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5D914C9-B801-419C-B177-BFEF22F4FF31}" type="slidenum">
              <a:rPr lang="it-IT" smtClean="0"/>
              <a:pPr/>
              <a:t>10</a:t>
            </a:fld>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813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A0D456-6970-4795-9D43-FC34CA46DC91}" type="slidenum">
              <a:rPr lang="it-IT" smtClean="0"/>
              <a:pPr/>
              <a:t>11</a:t>
            </a:fld>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813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13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A0D456-6970-4795-9D43-FC34CA46DC91}" type="slidenum">
              <a:rPr lang="it-IT" smtClean="0"/>
              <a:pPr/>
              <a:t>12</a:t>
            </a:fld>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041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042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E525A23A-F00D-43D9-BC19-861A5B90BA6D}" type="slidenum">
              <a:rPr lang="it-IT" smtClean="0"/>
              <a:pPr/>
              <a:t>13</a:t>
            </a:fld>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144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144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44CA079-1549-4442-817F-DA8083CDD7A5}" type="slidenum">
              <a:rPr lang="it-IT" smtClean="0"/>
              <a:pPr/>
              <a:t>14</a:t>
            </a:fld>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246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246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D4091A4-BB21-4C75-B5AC-82D897A9EC9D}" type="slidenum">
              <a:rPr lang="it-IT" smtClean="0"/>
              <a:pPr/>
              <a:t>15</a:t>
            </a:fld>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349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349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6B7B317E-DA20-45DA-8AD5-0C60146EAE65}" type="slidenum">
              <a:rPr lang="it-IT" smtClean="0"/>
              <a:pPr/>
              <a:t>16</a:t>
            </a:fld>
            <a:endParaRPr lang="it-IT"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451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451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DF20E04-DCB7-4748-B1C6-BCCBC447668D}" type="slidenum">
              <a:rPr lang="it-IT" smtClean="0"/>
              <a:pPr/>
              <a:t>17</a:t>
            </a:fld>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553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5540"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3ADEAF1F-82D3-409E-A5E0-494929ADA630}" type="slidenum">
              <a:rPr lang="it-IT" sz="1200"/>
              <a:pPr algn="r"/>
              <a:t>18</a:t>
            </a:fld>
            <a:endParaRPr lang="it-IT" sz="12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656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656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2F467250-708B-4CD3-A364-037E2259B511}" type="slidenum">
              <a:rPr lang="it-IT" smtClean="0"/>
              <a:pPr/>
              <a:t>19</a:t>
            </a:fld>
            <a:endParaRPr lang="it-IT"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6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096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ED1127-7340-4523-A556-B4A1D610A14E}" type="slidenum">
              <a:rPr lang="it-IT" smtClean="0"/>
              <a:pPr/>
              <a:t>2</a:t>
            </a:fld>
            <a:endParaRPr lang="it-IT"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758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6758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EB54E62-CFE1-42DC-B892-2DB0CD66CE3D}" type="slidenum">
              <a:rPr lang="it-IT" smtClean="0"/>
              <a:pPr/>
              <a:t>20</a:t>
            </a:fld>
            <a:endParaRPr lang="it-IT"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861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861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1F9CDDD-C81A-4024-88C0-1A781EE1FD19}" type="slidenum">
              <a:rPr lang="it-IT" smtClean="0"/>
              <a:pPr/>
              <a:t>21</a:t>
            </a:fld>
            <a:endParaRPr lang="it-IT"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6963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963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CA9054B8-8F33-41BD-BB41-5A17A46D51B1}" type="slidenum">
              <a:rPr lang="it-IT" smtClean="0"/>
              <a:pPr/>
              <a:t>22</a:t>
            </a:fld>
            <a:endParaRPr lang="it-IT" dirty="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065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066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2719F2B-B302-41CC-83C1-312D2AC29B21}" type="slidenum">
              <a:rPr lang="it-IT" smtClean="0"/>
              <a:pPr/>
              <a:t>23</a:t>
            </a:fld>
            <a:endParaRPr lang="it-IT"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168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168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D23AB53-9DBB-4E55-9B3A-1510AC1BFB7D}" type="slidenum">
              <a:rPr lang="it-IT" smtClean="0"/>
              <a:pPr/>
              <a:t>24</a:t>
            </a:fld>
            <a:endParaRPr lang="it-IT"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270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2708"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34FACCC1-7D1A-4238-83B0-34F838EE507D}" type="slidenum">
              <a:rPr lang="it-IT" smtClean="0"/>
              <a:pPr/>
              <a:t>25</a:t>
            </a:fld>
            <a:endParaRPr lang="it-IT"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373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3732"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03965F4-7EDC-469B-860D-13A83A458F21}" type="slidenum">
              <a:rPr lang="it-IT" smtClean="0"/>
              <a:pPr/>
              <a:t>26</a:t>
            </a:fld>
            <a:endParaRPr lang="it-IT"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475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4756"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94A83B1C-A37D-46DE-ABAF-C73C36BADD25}" type="slidenum">
              <a:rPr lang="it-IT" smtClean="0"/>
              <a:pPr/>
              <a:t>27</a:t>
            </a:fld>
            <a:endParaRPr lang="it-IT"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7577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75780"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419D486-67CE-4991-BEED-71B065C09D07}" type="slidenum">
              <a:rPr lang="it-IT" smtClean="0"/>
              <a:pPr/>
              <a:t>28</a:t>
            </a:fld>
            <a:endParaRPr lang="it-IT"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0963"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0964"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9ED1127-7340-4523-A556-B4A1D610A14E}" type="slidenum">
              <a:rPr lang="it-IT" smtClean="0"/>
              <a:pPr/>
              <a:t>3</a:t>
            </a:fld>
            <a:endParaRPr lang="it-IT"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1987"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1988"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ACF93F85-E52F-44E8-8052-A2D37F2551AA}" type="slidenum">
              <a:rPr lang="it-IT" sz="1200"/>
              <a:pPr algn="r"/>
              <a:t>4</a:t>
            </a:fld>
            <a:endParaRPr lang="it-IT"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3011"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3012"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0BCD6E5F-22A3-4D0E-8FE6-AB418B8D7D12}" type="slidenum">
              <a:rPr lang="it-IT" sz="1200"/>
              <a:pPr algn="r"/>
              <a:t>5</a:t>
            </a:fld>
            <a:endParaRPr lang="it-IT"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4035"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4036"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0CAC258-BE6A-415A-8ADD-0D66F03FB6DB}" type="slidenum">
              <a:rPr lang="it-IT" sz="1200"/>
              <a:pPr algn="r"/>
              <a:t>6</a:t>
            </a:fld>
            <a:endParaRPr lang="it-IT"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505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5060"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DACEFC9-6BF2-41ED-B881-6A98DFBD2526}" type="slidenum">
              <a:rPr lang="it-IT" sz="1200"/>
              <a:pPr algn="r"/>
              <a:t>7</a:t>
            </a:fld>
            <a:endParaRPr lang="it-IT" sz="120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505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5060"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DACEFC9-6BF2-41ED-B881-6A98DFBD2526}" type="slidenum">
              <a:rPr lang="it-IT" sz="1200"/>
              <a:pPr algn="r"/>
              <a:t>8</a:t>
            </a:fld>
            <a:endParaRPr lang="it-IT"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immagine diapositiva 1"/>
          <p:cNvSpPr>
            <a:spLocks noGrp="1" noRot="1" noChangeAspect="1" noTextEdit="1"/>
          </p:cNvSpPr>
          <p:nvPr>
            <p:ph type="sldImg"/>
          </p:nvPr>
        </p:nvSpPr>
        <p:spPr bwMode="auto">
          <a:noFill/>
          <a:ln>
            <a:solidFill>
              <a:srgbClr val="000000"/>
            </a:solidFill>
            <a:miter lim="800000"/>
            <a:headEnd/>
            <a:tailEnd/>
          </a:ln>
        </p:spPr>
      </p:sp>
      <p:sp>
        <p:nvSpPr>
          <p:cNvPr id="45059" name="Segnaposto note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5060" name="Segnaposto numero diapositiva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5DACEFC9-6BF2-41ED-B881-6A98DFBD2526}" type="slidenum">
              <a:rPr lang="it-IT" sz="1200"/>
              <a:pPr algn="r"/>
              <a:t>9</a:t>
            </a:fld>
            <a:endParaRPr lang="it-IT"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EE4F4EE-0964-4D3B-A275-72E8B5E9D198}"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DC124436-5D3E-4B6C-8419-C7014B0F6CE6}"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762357E-6575-4092-A7EA-F7F814151635}"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5C900A21-E731-475E-9F7B-4299242534C7}"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EADD04B-BE8C-49B6-9280-2284144ABE2A}"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ADA2664-8A09-4679-B2F6-5CB3B39582AE}"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E98FC0BB-AE18-402A-B1EA-BAC57C437E12}"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B82586BE-AA38-4218-9BA0-C96CFAC68614}"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7F40390E-82D6-4048-AC49-28FD4F0BFC82}"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FA8FD17-6747-486C-A0C3-62D9CFDDB847}"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86C96BB-7BB8-472E-A9B2-CC09C0C4BA09}"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9FE0F77E-0B24-48AE-ABFE-90C238FBCDB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hyperlink" Target="http://en.wikipedia.org/wiki/Volum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gif"/></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Line 3"/>
          <p:cNvSpPr>
            <a:spLocks noChangeShapeType="1"/>
          </p:cNvSpPr>
          <p:nvPr/>
        </p:nvSpPr>
        <p:spPr bwMode="auto">
          <a:xfrm>
            <a:off x="468313" y="549275"/>
            <a:ext cx="8064500" cy="0"/>
          </a:xfrm>
          <a:prstGeom prst="line">
            <a:avLst/>
          </a:prstGeom>
          <a:noFill/>
          <a:ln w="38100" cmpd="dbl">
            <a:solidFill>
              <a:srgbClr val="0033CC"/>
            </a:solidFill>
            <a:round/>
            <a:headEnd/>
            <a:tailEnd/>
          </a:ln>
        </p:spPr>
        <p:txBody>
          <a:bodyPr/>
          <a:lstStyle/>
          <a:p>
            <a:endParaRPr lang="it-IT" dirty="0"/>
          </a:p>
        </p:txBody>
      </p:sp>
      <p:sp>
        <p:nvSpPr>
          <p:cNvPr id="2051" name="Rectangle 4"/>
          <p:cNvSpPr>
            <a:spLocks noChangeArrowheads="1"/>
          </p:cNvSpPr>
          <p:nvPr/>
        </p:nvSpPr>
        <p:spPr bwMode="auto">
          <a:xfrm>
            <a:off x="468313" y="123825"/>
            <a:ext cx="8064500" cy="425450"/>
          </a:xfrm>
          <a:prstGeom prst="rect">
            <a:avLst/>
          </a:prstGeom>
          <a:noFill/>
          <a:ln w="9525">
            <a:noFill/>
            <a:miter lim="800000"/>
            <a:headEnd/>
            <a:tailEnd/>
          </a:ln>
        </p:spPr>
        <p:txBody>
          <a:bodyPr/>
          <a:lstStyle/>
          <a:p>
            <a:pPr>
              <a:spcBef>
                <a:spcPct val="20000"/>
              </a:spcBef>
            </a:pPr>
            <a:r>
              <a:rPr lang="it-IT" sz="2400" dirty="0" err="1" smtClean="0">
                <a:solidFill>
                  <a:srgbClr val="0033CC"/>
                </a:solidFill>
                <a:latin typeface="Berlin Sans FB Demi" pitchFamily="34" charset="0"/>
              </a:rPr>
              <a:t>Dams</a:t>
            </a:r>
            <a:endParaRPr lang="it-IT" sz="2400" dirty="0">
              <a:solidFill>
                <a:srgbClr val="0033CC"/>
              </a:solidFill>
              <a:latin typeface="Berlin Sans FB Demi" pitchFamily="34" charset="0"/>
            </a:endParaRPr>
          </a:p>
        </p:txBody>
      </p:sp>
      <p:pic>
        <p:nvPicPr>
          <p:cNvPr id="2052" name="Immagine 5" descr="diga ridracoli.jpg"/>
          <p:cNvPicPr>
            <a:picLocks noChangeAspect="1"/>
          </p:cNvPicPr>
          <p:nvPr/>
        </p:nvPicPr>
        <p:blipFill>
          <a:blip r:embed="rId3" cstate="print"/>
          <a:srcRect/>
          <a:stretch>
            <a:fillRect/>
          </a:stretch>
        </p:blipFill>
        <p:spPr bwMode="auto">
          <a:xfrm>
            <a:off x="843037" y="620688"/>
            <a:ext cx="7545387" cy="2066925"/>
          </a:xfrm>
          <a:prstGeom prst="rect">
            <a:avLst/>
          </a:prstGeom>
          <a:noFill/>
          <a:ln w="9525">
            <a:noFill/>
            <a:miter lim="800000"/>
            <a:headEnd/>
            <a:tailEnd/>
          </a:ln>
        </p:spPr>
      </p:pic>
      <p:sp>
        <p:nvSpPr>
          <p:cNvPr id="8" name="Text Box 10"/>
          <p:cNvSpPr txBox="1">
            <a:spLocks noChangeArrowheads="1"/>
          </p:cNvSpPr>
          <p:nvPr/>
        </p:nvSpPr>
        <p:spPr bwMode="auto">
          <a:xfrm>
            <a:off x="107504" y="2852936"/>
            <a:ext cx="8893175" cy="461665"/>
          </a:xfrm>
          <a:prstGeom prst="rect">
            <a:avLst/>
          </a:prstGeom>
          <a:noFill/>
          <a:ln w="9525">
            <a:noFill/>
            <a:miter lim="800000"/>
            <a:headEnd/>
            <a:tailEnd/>
          </a:ln>
        </p:spPr>
        <p:txBody>
          <a:bodyPr>
            <a:spAutoFit/>
          </a:bodyPr>
          <a:lstStyle/>
          <a:p>
            <a:pPr>
              <a:spcBef>
                <a:spcPct val="20000"/>
              </a:spcBef>
            </a:pPr>
            <a:r>
              <a:rPr lang="it-IT" sz="2400" dirty="0">
                <a:solidFill>
                  <a:srgbClr val="0033CC"/>
                </a:solidFill>
                <a:latin typeface="Berlin Sans FB Demi" pitchFamily="34" charset="0"/>
              </a:rPr>
              <a:t>… Or ??</a:t>
            </a:r>
          </a:p>
        </p:txBody>
      </p:sp>
      <p:grpSp>
        <p:nvGrpSpPr>
          <p:cNvPr id="13" name="Gruppo 12"/>
          <p:cNvGrpSpPr/>
          <p:nvPr/>
        </p:nvGrpSpPr>
        <p:grpSpPr>
          <a:xfrm>
            <a:off x="323528" y="2778968"/>
            <a:ext cx="8712968" cy="4034408"/>
            <a:chOff x="323528" y="2778968"/>
            <a:chExt cx="8712968" cy="4034408"/>
          </a:xfrm>
        </p:grpSpPr>
        <p:pic>
          <p:nvPicPr>
            <p:cNvPr id="5" name="Immagine 4" descr="satellite00_ridracoli.jpg"/>
            <p:cNvPicPr>
              <a:picLocks noChangeAspect="1"/>
            </p:cNvPicPr>
            <p:nvPr/>
          </p:nvPicPr>
          <p:blipFill>
            <a:blip r:embed="rId4" cstate="print"/>
            <a:srcRect/>
            <a:stretch>
              <a:fillRect/>
            </a:stretch>
          </p:blipFill>
          <p:spPr bwMode="auto">
            <a:xfrm>
              <a:off x="323528" y="2799308"/>
              <a:ext cx="3238500" cy="2501900"/>
            </a:xfrm>
            <a:prstGeom prst="rect">
              <a:avLst/>
            </a:prstGeom>
            <a:noFill/>
            <a:ln w="9525">
              <a:noFill/>
              <a:miter lim="800000"/>
              <a:headEnd/>
              <a:tailEnd/>
            </a:ln>
          </p:spPr>
        </p:pic>
        <p:pic>
          <p:nvPicPr>
            <p:cNvPr id="11" name="Immagine 10" descr="ridracoli 23-05-2011.jpg"/>
            <p:cNvPicPr>
              <a:picLocks noChangeAspect="1"/>
            </p:cNvPicPr>
            <p:nvPr/>
          </p:nvPicPr>
          <p:blipFill>
            <a:blip r:embed="rId5" cstate="print"/>
            <a:stretch>
              <a:fillRect/>
            </a:stretch>
          </p:blipFill>
          <p:spPr>
            <a:xfrm>
              <a:off x="5866576" y="2778968"/>
              <a:ext cx="3169920" cy="3962400"/>
            </a:xfrm>
            <a:prstGeom prst="rect">
              <a:avLst/>
            </a:prstGeom>
          </p:spPr>
        </p:pic>
        <p:sp>
          <p:nvSpPr>
            <p:cNvPr id="10" name="CasellaDiTesto 9"/>
            <p:cNvSpPr txBox="1">
              <a:spLocks noChangeArrowheads="1"/>
            </p:cNvSpPr>
            <p:nvPr/>
          </p:nvSpPr>
          <p:spPr bwMode="auto">
            <a:xfrm>
              <a:off x="7452320" y="2782089"/>
              <a:ext cx="1571625" cy="400110"/>
            </a:xfrm>
            <a:prstGeom prst="rect">
              <a:avLst/>
            </a:prstGeom>
            <a:noFill/>
            <a:ln w="9525">
              <a:solidFill>
                <a:srgbClr val="00B0F0"/>
              </a:solidFill>
              <a:miter lim="800000"/>
              <a:headEnd/>
              <a:tailEnd/>
            </a:ln>
          </p:spPr>
          <p:txBody>
            <a:bodyPr>
              <a:spAutoFit/>
            </a:bodyPr>
            <a:lstStyle/>
            <a:p>
              <a:r>
                <a:rPr lang="it-IT" sz="1000" dirty="0" smtClean="0"/>
                <a:t>http://www.ridracoli.it/ 23</a:t>
              </a:r>
              <a:r>
                <a:rPr lang="it-IT" sz="1000" baseline="30000" dirty="0" smtClean="0"/>
                <a:t>rd</a:t>
              </a:r>
              <a:r>
                <a:rPr lang="it-IT" sz="1000" dirty="0" smtClean="0"/>
                <a:t> </a:t>
              </a:r>
              <a:r>
                <a:rPr lang="it-IT" sz="1000" dirty="0" err="1" smtClean="0"/>
                <a:t>may</a:t>
              </a:r>
              <a:r>
                <a:rPr lang="it-IT" sz="1000" dirty="0" smtClean="0"/>
                <a:t> 2011</a:t>
              </a:r>
              <a:endParaRPr lang="it-IT" sz="1000" dirty="0"/>
            </a:p>
          </p:txBody>
        </p:sp>
        <p:pic>
          <p:nvPicPr>
            <p:cNvPr id="12" name="Immagine 11" descr="ridracoli 23-05-2011_2007zoom.jpg"/>
            <p:cNvPicPr>
              <a:picLocks noChangeAspect="1"/>
            </p:cNvPicPr>
            <p:nvPr/>
          </p:nvPicPr>
          <p:blipFill>
            <a:blip r:embed="rId6" cstate="print"/>
            <a:stretch>
              <a:fillRect/>
            </a:stretch>
          </p:blipFill>
          <p:spPr>
            <a:xfrm>
              <a:off x="2555776" y="4600528"/>
              <a:ext cx="3236976" cy="2212848"/>
            </a:xfrm>
            <a:prstGeom prst="rect">
              <a:avLst/>
            </a:prstGeom>
          </p:spPr>
        </p:pic>
      </p:grpSp>
      <p:pic>
        <p:nvPicPr>
          <p:cNvPr id="9" name="Immagine 8" descr="Groundwater_flow_times_usgs_cir1139.png"/>
          <p:cNvPicPr>
            <a:picLocks noChangeAspect="1"/>
          </p:cNvPicPr>
          <p:nvPr/>
        </p:nvPicPr>
        <p:blipFill>
          <a:blip r:embed="rId7" cstate="print"/>
          <a:srcRect/>
          <a:stretch>
            <a:fillRect/>
          </a:stretch>
        </p:blipFill>
        <p:spPr bwMode="auto">
          <a:xfrm>
            <a:off x="2393156" y="3479378"/>
            <a:ext cx="4483100" cy="2901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7" name="Rectangle 4"/>
          <p:cNvSpPr>
            <a:spLocks noChangeArrowheads="1"/>
          </p:cNvSpPr>
          <p:nvPr/>
        </p:nvSpPr>
        <p:spPr bwMode="auto">
          <a:xfrm>
            <a:off x="539750" y="115888"/>
            <a:ext cx="8064500" cy="425450"/>
          </a:xfrm>
          <a:prstGeom prst="rect">
            <a:avLst/>
          </a:prstGeom>
          <a:noFill/>
          <a:ln w="9525">
            <a:noFill/>
            <a:miter lim="800000"/>
            <a:headEnd/>
            <a:tailEnd/>
          </a:ln>
        </p:spPr>
        <p:txBody>
          <a:bodyPr/>
          <a:lstStyle/>
          <a:p>
            <a:pPr>
              <a:spcBef>
                <a:spcPct val="20000"/>
              </a:spcBef>
            </a:pPr>
            <a:r>
              <a:rPr lang="it-IT" sz="2400" dirty="0" err="1" smtClean="0">
                <a:solidFill>
                  <a:srgbClr val="0033CC"/>
                </a:solidFill>
                <a:latin typeface="Berlin Sans FB Demi" pitchFamily="34" charset="0"/>
              </a:rPr>
              <a:t>Artificial</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Recharge</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of</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Groundwater</a:t>
            </a:r>
            <a:endParaRPr lang="it-IT" sz="2400" dirty="0">
              <a:solidFill>
                <a:srgbClr val="0033CC"/>
              </a:solidFill>
              <a:latin typeface="Berlin Sans FB Demi" pitchFamily="34" charset="0"/>
            </a:endParaRPr>
          </a:p>
        </p:txBody>
      </p:sp>
      <p:sp>
        <p:nvSpPr>
          <p:cNvPr id="8198" name="Line 3"/>
          <p:cNvSpPr>
            <a:spLocks noChangeShapeType="1"/>
          </p:cNvSpPr>
          <p:nvPr/>
        </p:nvSpPr>
        <p:spPr bwMode="auto">
          <a:xfrm>
            <a:off x="468313" y="549275"/>
            <a:ext cx="8064500" cy="0"/>
          </a:xfrm>
          <a:prstGeom prst="line">
            <a:avLst/>
          </a:prstGeom>
          <a:noFill/>
          <a:ln w="38100" cmpd="dbl">
            <a:solidFill>
              <a:srgbClr val="0033CC"/>
            </a:solidFill>
            <a:round/>
            <a:headEnd/>
            <a:tailEnd/>
          </a:ln>
        </p:spPr>
        <p:txBody>
          <a:bodyPr/>
          <a:lstStyle/>
          <a:p>
            <a:endParaRPr lang="it-IT"/>
          </a:p>
        </p:txBody>
      </p:sp>
      <p:sp>
        <p:nvSpPr>
          <p:cNvPr id="7" name="Text Box 10"/>
          <p:cNvSpPr txBox="1">
            <a:spLocks noChangeArrowheads="1"/>
          </p:cNvSpPr>
          <p:nvPr/>
        </p:nvSpPr>
        <p:spPr bwMode="auto">
          <a:xfrm>
            <a:off x="428596" y="732992"/>
            <a:ext cx="8429684" cy="338554"/>
          </a:xfrm>
          <a:prstGeom prst="rect">
            <a:avLst/>
          </a:prstGeom>
          <a:noFill/>
          <a:ln w="9525">
            <a:noFill/>
            <a:miter lim="800000"/>
            <a:headEnd/>
            <a:tailEnd/>
          </a:ln>
        </p:spPr>
        <p:txBody>
          <a:bodyPr wrap="square">
            <a:spAutoFit/>
          </a:bodyPr>
          <a:lstStyle/>
          <a:p>
            <a:pPr algn="l">
              <a:spcBef>
                <a:spcPct val="50000"/>
              </a:spcBef>
            </a:pPr>
            <a:r>
              <a:rPr lang="en-US" sz="1600" dirty="0" smtClean="0"/>
              <a:t>Few examples of direct artificial recharge systems: </a:t>
            </a:r>
            <a:r>
              <a:rPr lang="en-US" sz="1600" b="1" u="sng" dirty="0" err="1" smtClean="0">
                <a:solidFill>
                  <a:srgbClr val="00B050"/>
                </a:solidFill>
              </a:rPr>
              <a:t>Vadose</a:t>
            </a:r>
            <a:r>
              <a:rPr lang="en-US" sz="1600" b="1" u="sng" dirty="0" smtClean="0">
                <a:solidFill>
                  <a:srgbClr val="00B050"/>
                </a:solidFill>
              </a:rPr>
              <a:t>-Zone infiltration</a:t>
            </a:r>
            <a:endParaRPr lang="en-US" sz="1600" b="1" u="sng" dirty="0">
              <a:solidFill>
                <a:srgbClr val="00B050"/>
              </a:solidFill>
            </a:endParaRPr>
          </a:p>
        </p:txBody>
      </p:sp>
      <p:sp>
        <p:nvSpPr>
          <p:cNvPr id="8" name="Text Box 10"/>
          <p:cNvSpPr txBox="1">
            <a:spLocks noChangeArrowheads="1"/>
          </p:cNvSpPr>
          <p:nvPr/>
        </p:nvSpPr>
        <p:spPr bwMode="auto">
          <a:xfrm>
            <a:off x="428596" y="1071546"/>
            <a:ext cx="8429684" cy="830997"/>
          </a:xfrm>
          <a:prstGeom prst="rect">
            <a:avLst/>
          </a:prstGeom>
          <a:solidFill>
            <a:schemeClr val="bg1"/>
          </a:solidFill>
          <a:ln w="9525">
            <a:solidFill>
              <a:srgbClr val="FF33CC"/>
            </a:solidFill>
            <a:miter lim="800000"/>
            <a:headEnd/>
            <a:tailEnd/>
          </a:ln>
        </p:spPr>
        <p:txBody>
          <a:bodyPr wrap="square">
            <a:spAutoFit/>
          </a:bodyPr>
          <a:lstStyle/>
          <a:p>
            <a:pPr algn="l">
              <a:spcBef>
                <a:spcPct val="50000"/>
              </a:spcBef>
            </a:pPr>
            <a:r>
              <a:rPr lang="en-US" sz="1600" dirty="0" smtClean="0"/>
              <a:t>Where sufficiently permeable soils and/or sufficient land areas for surface infiltration systems are not available, ground water recharge can also be achieved with vertical  infiltration systems, such as trenches or wells in the </a:t>
            </a:r>
            <a:r>
              <a:rPr lang="en-US" sz="1600" dirty="0" err="1" smtClean="0"/>
              <a:t>vadose</a:t>
            </a:r>
            <a:r>
              <a:rPr lang="en-US" sz="1600" dirty="0" smtClean="0"/>
              <a:t> zone.</a:t>
            </a:r>
            <a:endParaRPr lang="en-US" sz="1600" dirty="0"/>
          </a:p>
        </p:txBody>
      </p:sp>
      <p:pic>
        <p:nvPicPr>
          <p:cNvPr id="9" name="Immagine 8" descr="vadose zone.jpg"/>
          <p:cNvPicPr>
            <a:picLocks noChangeAspect="1"/>
          </p:cNvPicPr>
          <p:nvPr/>
        </p:nvPicPr>
        <p:blipFill>
          <a:blip r:embed="rId3"/>
          <a:stretch>
            <a:fillRect/>
          </a:stretch>
        </p:blipFill>
        <p:spPr>
          <a:xfrm>
            <a:off x="2576512" y="1957397"/>
            <a:ext cx="3990975" cy="2828925"/>
          </a:xfrm>
          <a:prstGeom prst="rect">
            <a:avLst/>
          </a:prstGeom>
        </p:spPr>
      </p:pic>
      <p:sp>
        <p:nvSpPr>
          <p:cNvPr id="12" name="Text Box 10"/>
          <p:cNvSpPr txBox="1">
            <a:spLocks noChangeArrowheads="1"/>
          </p:cNvSpPr>
          <p:nvPr/>
        </p:nvSpPr>
        <p:spPr bwMode="auto">
          <a:xfrm>
            <a:off x="6643702" y="2064617"/>
            <a:ext cx="2081226" cy="3170099"/>
          </a:xfrm>
          <a:prstGeom prst="rect">
            <a:avLst/>
          </a:prstGeom>
          <a:solidFill>
            <a:schemeClr val="bg1"/>
          </a:solidFill>
          <a:ln w="9525">
            <a:solidFill>
              <a:srgbClr val="FF33CC"/>
            </a:solidFill>
            <a:miter lim="800000"/>
            <a:headEnd/>
            <a:tailEnd/>
          </a:ln>
        </p:spPr>
        <p:txBody>
          <a:bodyPr wrap="square">
            <a:spAutoFit/>
          </a:bodyPr>
          <a:lstStyle/>
          <a:p>
            <a:pPr algn="l">
              <a:spcBef>
                <a:spcPct val="50000"/>
              </a:spcBef>
            </a:pPr>
            <a:r>
              <a:rPr lang="en-US" sz="1600" b="1" u="sng" dirty="0" smtClean="0">
                <a:solidFill>
                  <a:srgbClr val="0033CC"/>
                </a:solidFill>
              </a:rPr>
              <a:t>Tranches:</a:t>
            </a:r>
            <a:r>
              <a:rPr lang="en-US" sz="1600" dirty="0" smtClean="0"/>
              <a:t> </a:t>
            </a:r>
          </a:p>
          <a:p>
            <a:pPr algn="l">
              <a:spcBef>
                <a:spcPct val="50000"/>
              </a:spcBef>
            </a:pPr>
            <a:r>
              <a:rPr lang="en-US" sz="1600" dirty="0" smtClean="0"/>
              <a:t>Typically less then 1 m wide and up to about 5 m deep; backfilled with coarse sand or fine gravel. Water normally is applied through a perforated pipeline on the surface of the backfill.</a:t>
            </a:r>
            <a:endParaRPr lang="en-US" sz="1600" dirty="0"/>
          </a:p>
        </p:txBody>
      </p:sp>
      <p:sp>
        <p:nvSpPr>
          <p:cNvPr id="13" name="Freccia a destra 12"/>
          <p:cNvSpPr/>
          <p:nvPr/>
        </p:nvSpPr>
        <p:spPr>
          <a:xfrm>
            <a:off x="6143636" y="2214554"/>
            <a:ext cx="428628" cy="214314"/>
          </a:xfrm>
          <a:prstGeom prst="rightArrow">
            <a:avLst/>
          </a:prstGeom>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Box 10"/>
          <p:cNvSpPr txBox="1">
            <a:spLocks noChangeArrowheads="1"/>
          </p:cNvSpPr>
          <p:nvPr/>
        </p:nvSpPr>
        <p:spPr bwMode="auto">
          <a:xfrm>
            <a:off x="214282" y="2071678"/>
            <a:ext cx="2081226" cy="3662541"/>
          </a:xfrm>
          <a:prstGeom prst="rect">
            <a:avLst/>
          </a:prstGeom>
          <a:solidFill>
            <a:schemeClr val="bg1"/>
          </a:solidFill>
          <a:ln w="9525">
            <a:solidFill>
              <a:srgbClr val="FF33CC"/>
            </a:solidFill>
            <a:miter lim="800000"/>
            <a:headEnd/>
            <a:tailEnd/>
          </a:ln>
        </p:spPr>
        <p:txBody>
          <a:bodyPr wrap="square">
            <a:spAutoFit/>
          </a:bodyPr>
          <a:lstStyle/>
          <a:p>
            <a:pPr algn="l">
              <a:spcBef>
                <a:spcPct val="50000"/>
              </a:spcBef>
            </a:pPr>
            <a:r>
              <a:rPr lang="en-US" sz="1600" b="1" u="sng" dirty="0" smtClean="0">
                <a:solidFill>
                  <a:srgbClr val="0033CC"/>
                </a:solidFill>
              </a:rPr>
              <a:t>Wells:</a:t>
            </a:r>
            <a:r>
              <a:rPr lang="en-US" sz="1600" dirty="0" smtClean="0"/>
              <a:t> </a:t>
            </a:r>
          </a:p>
          <a:p>
            <a:pPr algn="l">
              <a:spcBef>
                <a:spcPct val="50000"/>
              </a:spcBef>
            </a:pPr>
            <a:r>
              <a:rPr lang="en-US" sz="1600" dirty="0" smtClean="0"/>
              <a:t>Typically they are about 1 m of diameter and up to about 60 m deep; backfilled with coarse sand or fine gravel. Water normally is applied through a perforated or screened  pipe in the center. Free falling water should be avoided!!</a:t>
            </a:r>
            <a:endParaRPr lang="en-US" sz="1600" dirty="0"/>
          </a:p>
        </p:txBody>
      </p:sp>
      <p:sp>
        <p:nvSpPr>
          <p:cNvPr id="15" name="Freccia a destra 14"/>
          <p:cNvSpPr/>
          <p:nvPr/>
        </p:nvSpPr>
        <p:spPr>
          <a:xfrm rot="10800000">
            <a:off x="2500298" y="2221615"/>
            <a:ext cx="428628" cy="214314"/>
          </a:xfrm>
          <a:prstGeom prst="rightArrow">
            <a:avLst/>
          </a:prstGeom>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Box 10"/>
          <p:cNvSpPr txBox="1">
            <a:spLocks noChangeArrowheads="1"/>
          </p:cNvSpPr>
          <p:nvPr/>
        </p:nvSpPr>
        <p:spPr bwMode="auto">
          <a:xfrm>
            <a:off x="428596" y="5884151"/>
            <a:ext cx="8429684" cy="830997"/>
          </a:xfrm>
          <a:prstGeom prst="rect">
            <a:avLst/>
          </a:prstGeom>
          <a:solidFill>
            <a:schemeClr val="bg1"/>
          </a:solidFill>
          <a:ln w="9525">
            <a:solidFill>
              <a:srgbClr val="FF33CC"/>
            </a:solidFill>
            <a:miter lim="800000"/>
            <a:headEnd/>
            <a:tailEnd/>
          </a:ln>
        </p:spPr>
        <p:txBody>
          <a:bodyPr wrap="square">
            <a:spAutoFit/>
          </a:bodyPr>
          <a:lstStyle/>
          <a:p>
            <a:pPr algn="l">
              <a:spcBef>
                <a:spcPct val="50000"/>
              </a:spcBef>
            </a:pPr>
            <a:r>
              <a:rPr lang="en-US" sz="1600" dirty="0" smtClean="0"/>
              <a:t>They cannot be pumped for “backwashing” the clogging layer or cleaned to restore infiltration rates. To  minimize clogging, the water should be pretreated. It is possible, for trenches, to place a sand filter with possibly a </a:t>
            </a:r>
            <a:r>
              <a:rPr lang="en-US" sz="1600" dirty="0" err="1" smtClean="0"/>
              <a:t>geotextile</a:t>
            </a:r>
            <a:r>
              <a:rPr lang="en-US" sz="1600" dirty="0" smtClean="0"/>
              <a:t> filter fabric on top of the backfill.</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P spid="1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0"/>
          <p:cNvSpPr txBox="1">
            <a:spLocks noChangeArrowheads="1"/>
          </p:cNvSpPr>
          <p:nvPr/>
        </p:nvSpPr>
        <p:spPr bwMode="auto">
          <a:xfrm>
            <a:off x="431830" y="1071546"/>
            <a:ext cx="8497888" cy="584775"/>
          </a:xfrm>
          <a:prstGeom prst="rect">
            <a:avLst/>
          </a:prstGeom>
          <a:noFill/>
          <a:ln w="12700">
            <a:solidFill>
              <a:srgbClr val="FF33CC"/>
            </a:solidFill>
            <a:miter lim="800000"/>
            <a:headEnd/>
            <a:tailEnd/>
          </a:ln>
        </p:spPr>
        <p:txBody>
          <a:bodyPr>
            <a:spAutoFit/>
          </a:bodyPr>
          <a:lstStyle/>
          <a:p>
            <a:pPr algn="l">
              <a:spcBef>
                <a:spcPct val="50000"/>
              </a:spcBef>
            </a:pPr>
            <a:r>
              <a:rPr lang="en-US" sz="1600" dirty="0" smtClean="0"/>
              <a:t>Where </a:t>
            </a:r>
            <a:r>
              <a:rPr lang="en-US" sz="1600" dirty="0" err="1" smtClean="0"/>
              <a:t>vadose</a:t>
            </a:r>
            <a:r>
              <a:rPr lang="en-US" sz="1600" dirty="0" smtClean="0"/>
              <a:t> zones as well are not suitable for trenches or wells, and aquifers are deep and/or confined</a:t>
            </a:r>
            <a:endParaRPr lang="en-US" sz="1600" dirty="0"/>
          </a:p>
        </p:txBody>
      </p:sp>
      <p:pic>
        <p:nvPicPr>
          <p:cNvPr id="10243" name="Picture 7" descr="ScreenShot008"/>
          <p:cNvPicPr>
            <a:picLocks noChangeAspect="1" noChangeArrowheads="1"/>
          </p:cNvPicPr>
          <p:nvPr/>
        </p:nvPicPr>
        <p:blipFill>
          <a:blip r:embed="rId3" cstate="print"/>
          <a:srcRect/>
          <a:stretch>
            <a:fillRect/>
          </a:stretch>
        </p:blipFill>
        <p:spPr bwMode="auto">
          <a:xfrm>
            <a:off x="1285852" y="1785926"/>
            <a:ext cx="6238875" cy="2124075"/>
          </a:xfrm>
          <a:prstGeom prst="rect">
            <a:avLst/>
          </a:prstGeom>
          <a:noFill/>
          <a:ln w="9525">
            <a:noFill/>
            <a:miter lim="800000"/>
            <a:headEnd/>
            <a:tailEnd/>
          </a:ln>
        </p:spPr>
      </p:pic>
      <p:sp>
        <p:nvSpPr>
          <p:cNvPr id="10245" name="Rectangle 4"/>
          <p:cNvSpPr>
            <a:spLocks noChangeArrowheads="1"/>
          </p:cNvSpPr>
          <p:nvPr/>
        </p:nvSpPr>
        <p:spPr bwMode="auto">
          <a:xfrm>
            <a:off x="539750" y="115888"/>
            <a:ext cx="8064500" cy="425450"/>
          </a:xfrm>
          <a:prstGeom prst="rect">
            <a:avLst/>
          </a:prstGeom>
          <a:noFill/>
          <a:ln w="9525">
            <a:noFill/>
            <a:miter lim="800000"/>
            <a:headEnd/>
            <a:tailEnd/>
          </a:ln>
        </p:spPr>
        <p:txBody>
          <a:bodyPr/>
          <a:lstStyle/>
          <a:p>
            <a:pPr>
              <a:spcBef>
                <a:spcPct val="20000"/>
              </a:spcBef>
            </a:pPr>
            <a:r>
              <a:rPr lang="it-IT" sz="2400" dirty="0" err="1" smtClean="0">
                <a:solidFill>
                  <a:srgbClr val="0033CC"/>
                </a:solidFill>
                <a:latin typeface="Berlin Sans FB Demi" pitchFamily="34" charset="0"/>
              </a:rPr>
              <a:t>Artificial</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Recharge</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of</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Groundwater</a:t>
            </a:r>
            <a:endParaRPr lang="it-IT" sz="2400" dirty="0">
              <a:solidFill>
                <a:srgbClr val="0033CC"/>
              </a:solidFill>
              <a:latin typeface="Berlin Sans FB Demi" pitchFamily="34" charset="0"/>
            </a:endParaRPr>
          </a:p>
        </p:txBody>
      </p:sp>
      <p:sp>
        <p:nvSpPr>
          <p:cNvPr id="10246" name="Line 3"/>
          <p:cNvSpPr>
            <a:spLocks noChangeShapeType="1"/>
          </p:cNvSpPr>
          <p:nvPr/>
        </p:nvSpPr>
        <p:spPr bwMode="auto">
          <a:xfrm>
            <a:off x="468313" y="549275"/>
            <a:ext cx="8064500" cy="0"/>
          </a:xfrm>
          <a:prstGeom prst="line">
            <a:avLst/>
          </a:prstGeom>
          <a:noFill/>
          <a:ln w="38100" cmpd="dbl">
            <a:solidFill>
              <a:srgbClr val="0033CC"/>
            </a:solidFill>
            <a:round/>
            <a:headEnd/>
            <a:tailEnd/>
          </a:ln>
        </p:spPr>
        <p:txBody>
          <a:bodyPr/>
          <a:lstStyle/>
          <a:p>
            <a:endParaRPr lang="it-IT"/>
          </a:p>
        </p:txBody>
      </p:sp>
      <p:sp>
        <p:nvSpPr>
          <p:cNvPr id="7" name="Text Box 10"/>
          <p:cNvSpPr txBox="1">
            <a:spLocks noChangeArrowheads="1"/>
          </p:cNvSpPr>
          <p:nvPr/>
        </p:nvSpPr>
        <p:spPr bwMode="auto">
          <a:xfrm>
            <a:off x="428596" y="732992"/>
            <a:ext cx="8429684" cy="338554"/>
          </a:xfrm>
          <a:prstGeom prst="rect">
            <a:avLst/>
          </a:prstGeom>
          <a:noFill/>
          <a:ln w="9525">
            <a:noFill/>
            <a:miter lim="800000"/>
            <a:headEnd/>
            <a:tailEnd/>
          </a:ln>
        </p:spPr>
        <p:txBody>
          <a:bodyPr wrap="square">
            <a:spAutoFit/>
          </a:bodyPr>
          <a:lstStyle/>
          <a:p>
            <a:pPr algn="l">
              <a:spcBef>
                <a:spcPct val="50000"/>
              </a:spcBef>
            </a:pPr>
            <a:r>
              <a:rPr lang="en-US" sz="1600" dirty="0" smtClean="0"/>
              <a:t>Few examples of direct artificial recharge systems: </a:t>
            </a:r>
            <a:r>
              <a:rPr lang="en-US" sz="1600" b="1" u="sng" dirty="0" smtClean="0">
                <a:solidFill>
                  <a:srgbClr val="00B050"/>
                </a:solidFill>
              </a:rPr>
              <a:t>Wells</a:t>
            </a:r>
            <a:endParaRPr lang="en-US" sz="1600" b="1" u="sng" dirty="0">
              <a:solidFill>
                <a:srgbClr val="00B050"/>
              </a:solidFill>
            </a:endParaRPr>
          </a:p>
        </p:txBody>
      </p:sp>
      <p:sp>
        <p:nvSpPr>
          <p:cNvPr id="8" name="Text Box 10"/>
          <p:cNvSpPr txBox="1">
            <a:spLocks noChangeArrowheads="1"/>
          </p:cNvSpPr>
          <p:nvPr/>
        </p:nvSpPr>
        <p:spPr bwMode="auto">
          <a:xfrm>
            <a:off x="217516" y="4172744"/>
            <a:ext cx="8783640" cy="2185214"/>
          </a:xfrm>
          <a:prstGeom prst="rect">
            <a:avLst/>
          </a:prstGeom>
          <a:noFill/>
          <a:ln w="12700">
            <a:solidFill>
              <a:srgbClr val="FF33CC"/>
            </a:solidFill>
            <a:miter lim="800000"/>
            <a:headEnd/>
            <a:tailEnd/>
          </a:ln>
        </p:spPr>
        <p:txBody>
          <a:bodyPr wrap="square">
            <a:spAutoFit/>
          </a:bodyPr>
          <a:lstStyle/>
          <a:p>
            <a:pPr algn="l">
              <a:spcBef>
                <a:spcPct val="50000"/>
              </a:spcBef>
            </a:pPr>
            <a:r>
              <a:rPr lang="en-US" sz="1600" dirty="0" smtClean="0"/>
              <a:t>The water used for well injection is usually treated to meet drinking-water quality standards for:</a:t>
            </a:r>
          </a:p>
          <a:p>
            <a:pPr algn="l">
              <a:spcBef>
                <a:spcPct val="50000"/>
              </a:spcBef>
              <a:buFont typeface="Arial" pitchFamily="34" charset="0"/>
              <a:buChar char="•"/>
            </a:pPr>
            <a:r>
              <a:rPr lang="en-US" sz="1600" dirty="0" smtClean="0"/>
              <a:t> </a:t>
            </a:r>
            <a:r>
              <a:rPr lang="en-US" sz="1600" dirty="0" smtClean="0"/>
              <a:t>minimizing clogging of the well-aquifer interface</a:t>
            </a:r>
          </a:p>
          <a:p>
            <a:pPr algn="l">
              <a:spcBef>
                <a:spcPct val="50000"/>
              </a:spcBef>
              <a:buFont typeface="Arial" pitchFamily="34" charset="0"/>
              <a:buChar char="•"/>
            </a:pPr>
            <a:r>
              <a:rPr lang="en-US" sz="1600" dirty="0" smtClean="0"/>
              <a:t> </a:t>
            </a:r>
            <a:r>
              <a:rPr lang="en-US" sz="1600" dirty="0" smtClean="0"/>
              <a:t>protecting the quality of the water in the aquifer, especially where it is pumped by other wells in the aquifer for potable uses.</a:t>
            </a:r>
          </a:p>
          <a:p>
            <a:pPr algn="l">
              <a:spcBef>
                <a:spcPct val="50000"/>
              </a:spcBef>
            </a:pPr>
            <a:r>
              <a:rPr lang="en-US" sz="1600" dirty="0" smtClean="0"/>
              <a:t>Where groundwater is not used for drinking, water of low quality can be injected into the aquifers. [in Australia </a:t>
            </a:r>
            <a:r>
              <a:rPr lang="en-US" sz="1600" dirty="0" err="1" smtClean="0"/>
              <a:t>stormwater</a:t>
            </a:r>
            <a:r>
              <a:rPr lang="en-US" sz="1600" dirty="0" smtClean="0"/>
              <a:t> runoff or treated municipal waste water are injected into brackish aquifers to produce water for irrigation purposes]</a:t>
            </a:r>
            <a:endParaRPr lang="en-US" sz="16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10"/>
          <p:cNvSpPr txBox="1">
            <a:spLocks noChangeArrowheads="1"/>
          </p:cNvSpPr>
          <p:nvPr/>
        </p:nvSpPr>
        <p:spPr bwMode="auto">
          <a:xfrm>
            <a:off x="431830" y="1272589"/>
            <a:ext cx="8497888" cy="584775"/>
          </a:xfrm>
          <a:prstGeom prst="rect">
            <a:avLst/>
          </a:prstGeom>
          <a:noFill/>
          <a:ln w="12700">
            <a:solidFill>
              <a:srgbClr val="FF33CC"/>
            </a:solidFill>
            <a:miter lim="800000"/>
            <a:headEnd/>
            <a:tailEnd/>
          </a:ln>
        </p:spPr>
        <p:txBody>
          <a:bodyPr>
            <a:spAutoFit/>
          </a:bodyPr>
          <a:lstStyle/>
          <a:p>
            <a:pPr algn="l">
              <a:spcBef>
                <a:spcPct val="50000"/>
              </a:spcBef>
            </a:pPr>
            <a:r>
              <a:rPr lang="en-US" sz="1600" dirty="0" smtClean="0"/>
              <a:t>The upper part of the systems function as a drainage system of the perched groundwater, while the lower parts function for infiltration and recharge of the aquifer.</a:t>
            </a:r>
            <a:endParaRPr lang="en-US" sz="1600" dirty="0"/>
          </a:p>
        </p:txBody>
      </p:sp>
      <p:sp>
        <p:nvSpPr>
          <p:cNvPr id="10245" name="Rectangle 4"/>
          <p:cNvSpPr>
            <a:spLocks noChangeArrowheads="1"/>
          </p:cNvSpPr>
          <p:nvPr/>
        </p:nvSpPr>
        <p:spPr bwMode="auto">
          <a:xfrm>
            <a:off x="539750" y="115888"/>
            <a:ext cx="8064500" cy="425450"/>
          </a:xfrm>
          <a:prstGeom prst="rect">
            <a:avLst/>
          </a:prstGeom>
          <a:noFill/>
          <a:ln w="9525">
            <a:noFill/>
            <a:miter lim="800000"/>
            <a:headEnd/>
            <a:tailEnd/>
          </a:ln>
        </p:spPr>
        <p:txBody>
          <a:bodyPr/>
          <a:lstStyle/>
          <a:p>
            <a:pPr>
              <a:spcBef>
                <a:spcPct val="20000"/>
              </a:spcBef>
            </a:pPr>
            <a:r>
              <a:rPr lang="it-IT" sz="2400" dirty="0" err="1" smtClean="0">
                <a:solidFill>
                  <a:srgbClr val="0033CC"/>
                </a:solidFill>
                <a:latin typeface="Berlin Sans FB Demi" pitchFamily="34" charset="0"/>
              </a:rPr>
              <a:t>Artificial</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Recharge</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of</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Groundwater</a:t>
            </a:r>
            <a:endParaRPr lang="it-IT" sz="2400" dirty="0">
              <a:solidFill>
                <a:srgbClr val="0033CC"/>
              </a:solidFill>
              <a:latin typeface="Berlin Sans FB Demi" pitchFamily="34" charset="0"/>
            </a:endParaRPr>
          </a:p>
        </p:txBody>
      </p:sp>
      <p:sp>
        <p:nvSpPr>
          <p:cNvPr id="10246" name="Line 3"/>
          <p:cNvSpPr>
            <a:spLocks noChangeShapeType="1"/>
          </p:cNvSpPr>
          <p:nvPr/>
        </p:nvSpPr>
        <p:spPr bwMode="auto">
          <a:xfrm>
            <a:off x="468313" y="549275"/>
            <a:ext cx="8064500" cy="0"/>
          </a:xfrm>
          <a:prstGeom prst="line">
            <a:avLst/>
          </a:prstGeom>
          <a:noFill/>
          <a:ln w="38100" cmpd="dbl">
            <a:solidFill>
              <a:srgbClr val="0033CC"/>
            </a:solidFill>
            <a:round/>
            <a:headEnd/>
            <a:tailEnd/>
          </a:ln>
        </p:spPr>
        <p:txBody>
          <a:bodyPr/>
          <a:lstStyle/>
          <a:p>
            <a:endParaRPr lang="it-IT"/>
          </a:p>
        </p:txBody>
      </p:sp>
      <p:sp>
        <p:nvSpPr>
          <p:cNvPr id="7" name="Text Box 10"/>
          <p:cNvSpPr txBox="1">
            <a:spLocks noChangeArrowheads="1"/>
          </p:cNvSpPr>
          <p:nvPr/>
        </p:nvSpPr>
        <p:spPr bwMode="auto">
          <a:xfrm>
            <a:off x="428596" y="732992"/>
            <a:ext cx="8429684" cy="338554"/>
          </a:xfrm>
          <a:prstGeom prst="rect">
            <a:avLst/>
          </a:prstGeom>
          <a:noFill/>
          <a:ln w="9525">
            <a:noFill/>
            <a:miter lim="800000"/>
            <a:headEnd/>
            <a:tailEnd/>
          </a:ln>
        </p:spPr>
        <p:txBody>
          <a:bodyPr wrap="square">
            <a:spAutoFit/>
          </a:bodyPr>
          <a:lstStyle/>
          <a:p>
            <a:pPr algn="l">
              <a:spcBef>
                <a:spcPct val="50000"/>
              </a:spcBef>
            </a:pPr>
            <a:r>
              <a:rPr lang="en-US" sz="1600" dirty="0" smtClean="0"/>
              <a:t>Few examples of direct artificial recharge systems: </a:t>
            </a:r>
            <a:r>
              <a:rPr lang="en-US" sz="1600" b="1" u="sng" dirty="0" smtClean="0">
                <a:solidFill>
                  <a:srgbClr val="00B050"/>
                </a:solidFill>
              </a:rPr>
              <a:t>combination systems</a:t>
            </a:r>
            <a:endParaRPr lang="en-US" sz="1600" b="1" u="sng" dirty="0">
              <a:solidFill>
                <a:srgbClr val="00B050"/>
              </a:solidFill>
            </a:endParaRPr>
          </a:p>
        </p:txBody>
      </p:sp>
      <p:pic>
        <p:nvPicPr>
          <p:cNvPr id="9" name="Immagine 8" descr="combinatin systems.jpg"/>
          <p:cNvPicPr>
            <a:picLocks noChangeAspect="1"/>
          </p:cNvPicPr>
          <p:nvPr/>
        </p:nvPicPr>
        <p:blipFill>
          <a:blip r:embed="rId3"/>
          <a:stretch>
            <a:fillRect/>
          </a:stretch>
        </p:blipFill>
        <p:spPr>
          <a:xfrm>
            <a:off x="5793610" y="2200285"/>
            <a:ext cx="2921794" cy="2728913"/>
          </a:xfrm>
          <a:prstGeom prst="rect">
            <a:avLst/>
          </a:prstGeom>
        </p:spPr>
      </p:pic>
      <p:sp>
        <p:nvSpPr>
          <p:cNvPr id="10" name="Text Box 10"/>
          <p:cNvSpPr txBox="1">
            <a:spLocks noChangeArrowheads="1"/>
          </p:cNvSpPr>
          <p:nvPr/>
        </p:nvSpPr>
        <p:spPr bwMode="auto">
          <a:xfrm>
            <a:off x="428596" y="2143116"/>
            <a:ext cx="5286412" cy="1446550"/>
          </a:xfrm>
          <a:prstGeom prst="rect">
            <a:avLst/>
          </a:prstGeom>
          <a:noFill/>
          <a:ln w="12700">
            <a:solidFill>
              <a:srgbClr val="FF33CC"/>
            </a:solidFill>
            <a:miter lim="800000"/>
            <a:headEnd/>
            <a:tailEnd/>
          </a:ln>
        </p:spPr>
        <p:txBody>
          <a:bodyPr wrap="square">
            <a:spAutoFit/>
          </a:bodyPr>
          <a:lstStyle/>
          <a:p>
            <a:pPr algn="l">
              <a:spcBef>
                <a:spcPct val="50000"/>
              </a:spcBef>
            </a:pPr>
            <a:r>
              <a:rPr lang="en-US" sz="1600" b="1" dirty="0" smtClean="0">
                <a:solidFill>
                  <a:srgbClr val="0033CC"/>
                </a:solidFill>
              </a:rPr>
              <a:t>Advantage:</a:t>
            </a:r>
          </a:p>
          <a:p>
            <a:pPr algn="l">
              <a:spcBef>
                <a:spcPct val="50000"/>
              </a:spcBef>
            </a:pPr>
            <a:r>
              <a:rPr lang="en-US" sz="1600" dirty="0" smtClean="0"/>
              <a:t>Water as been </a:t>
            </a:r>
            <a:r>
              <a:rPr lang="en-US" sz="1600" dirty="0" err="1" smtClean="0"/>
              <a:t>prefiltered</a:t>
            </a:r>
            <a:r>
              <a:rPr lang="en-US" sz="1600" dirty="0" smtClean="0"/>
              <a:t> through the soil , so its clogging potential is significantly reduced. However it would be a good practice to regularly pump the well (backwash).</a:t>
            </a:r>
            <a:endParaRPr lang="en-US" sz="1600" dirty="0"/>
          </a:p>
        </p:txBody>
      </p:sp>
      <p:sp>
        <p:nvSpPr>
          <p:cNvPr id="11" name="Text Box 10"/>
          <p:cNvSpPr txBox="1">
            <a:spLocks noChangeArrowheads="1"/>
          </p:cNvSpPr>
          <p:nvPr/>
        </p:nvSpPr>
        <p:spPr bwMode="auto">
          <a:xfrm>
            <a:off x="1928794" y="4307997"/>
            <a:ext cx="5286412" cy="1692771"/>
          </a:xfrm>
          <a:prstGeom prst="rect">
            <a:avLst/>
          </a:prstGeom>
          <a:noFill/>
          <a:ln w="57150" cmpd="tri">
            <a:solidFill>
              <a:srgbClr val="00CC00"/>
            </a:solidFill>
            <a:miter lim="800000"/>
            <a:headEnd/>
            <a:tailEnd/>
          </a:ln>
        </p:spPr>
        <p:txBody>
          <a:bodyPr wrap="square">
            <a:spAutoFit/>
          </a:bodyPr>
          <a:lstStyle/>
          <a:p>
            <a:pPr algn="l">
              <a:spcBef>
                <a:spcPct val="50000"/>
              </a:spcBef>
            </a:pPr>
            <a:r>
              <a:rPr lang="en-US" sz="1600" b="1" dirty="0" smtClean="0">
                <a:solidFill>
                  <a:srgbClr val="0033CC"/>
                </a:solidFill>
              </a:rPr>
              <a:t>Always attention to:</a:t>
            </a:r>
          </a:p>
          <a:p>
            <a:pPr algn="l">
              <a:spcBef>
                <a:spcPct val="50000"/>
              </a:spcBef>
              <a:buFont typeface="Arial" pitchFamily="34" charset="0"/>
              <a:buChar char="•"/>
            </a:pPr>
            <a:r>
              <a:rPr lang="en-US" sz="1600" dirty="0" smtClean="0"/>
              <a:t> Water quality!</a:t>
            </a:r>
          </a:p>
          <a:p>
            <a:pPr algn="l">
              <a:spcBef>
                <a:spcPct val="50000"/>
              </a:spcBef>
              <a:buFont typeface="Arial" pitchFamily="34" charset="0"/>
              <a:buChar char="•"/>
            </a:pPr>
            <a:r>
              <a:rPr lang="en-US" sz="1600" dirty="0" smtClean="0"/>
              <a:t> </a:t>
            </a:r>
            <a:r>
              <a:rPr lang="en-US" sz="1600" dirty="0" smtClean="0"/>
              <a:t>Soil Clogging!</a:t>
            </a:r>
          </a:p>
          <a:p>
            <a:pPr algn="l">
              <a:spcBef>
                <a:spcPct val="50000"/>
              </a:spcBef>
            </a:pPr>
            <a:r>
              <a:rPr lang="en-US" sz="1600" dirty="0" smtClean="0"/>
              <a:t>The gold rule in artificial recharge is to start small (</a:t>
            </a:r>
            <a:r>
              <a:rPr lang="en-US" sz="1600" b="1" dirty="0" smtClean="0">
                <a:solidFill>
                  <a:srgbClr val="0033CC"/>
                </a:solidFill>
              </a:rPr>
              <a:t>with pilot tests</a:t>
            </a:r>
            <a:r>
              <a:rPr lang="en-US" sz="1600" dirty="0" smtClean="0"/>
              <a:t>), learn as you go, and expand as needed.</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mph" presetSubtype="0" fill="hold" grpId="1" nodeType="clickEffect">
                                  <p:stCondLst>
                                    <p:cond delay="0"/>
                                  </p:stCondLst>
                                  <p:childTnLst>
                                    <p:animScale>
                                      <p:cBhvr>
                                        <p:cTn id="10" dur="2000" fill="hold"/>
                                        <p:tgtEl>
                                          <p:spTgt spid="1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11"/>
          <p:cNvPicPr>
            <a:picLocks noChangeAspect="1" noChangeArrowheads="1"/>
          </p:cNvPicPr>
          <p:nvPr/>
        </p:nvPicPr>
        <p:blipFill>
          <a:blip r:embed="rId3" cstate="print"/>
          <a:srcRect/>
          <a:stretch>
            <a:fillRect/>
          </a:stretch>
        </p:blipFill>
        <p:spPr bwMode="auto">
          <a:xfrm>
            <a:off x="395288" y="765175"/>
            <a:ext cx="4044950" cy="2889250"/>
          </a:xfrm>
          <a:prstGeom prst="rect">
            <a:avLst/>
          </a:prstGeom>
          <a:noFill/>
          <a:ln w="9525">
            <a:noFill/>
            <a:miter lim="800000"/>
            <a:headEnd/>
            <a:tailEnd/>
          </a:ln>
        </p:spPr>
      </p:pic>
      <p:pic>
        <p:nvPicPr>
          <p:cNvPr id="22531" name="Picture 12"/>
          <p:cNvPicPr>
            <a:picLocks noChangeAspect="1" noChangeArrowheads="1"/>
          </p:cNvPicPr>
          <p:nvPr/>
        </p:nvPicPr>
        <p:blipFill>
          <a:blip r:embed="rId4" cstate="print"/>
          <a:srcRect/>
          <a:stretch>
            <a:fillRect/>
          </a:stretch>
        </p:blipFill>
        <p:spPr bwMode="auto">
          <a:xfrm>
            <a:off x="4105275" y="3736975"/>
            <a:ext cx="4706938" cy="2916238"/>
          </a:xfrm>
          <a:prstGeom prst="rect">
            <a:avLst/>
          </a:prstGeom>
          <a:noFill/>
          <a:ln w="9525">
            <a:noFill/>
            <a:miter lim="800000"/>
            <a:headEnd/>
            <a:tailEnd/>
          </a:ln>
        </p:spPr>
      </p:pic>
      <p:sp>
        <p:nvSpPr>
          <p:cNvPr id="22532" name="Text Box 13"/>
          <p:cNvSpPr txBox="1">
            <a:spLocks noChangeArrowheads="1"/>
          </p:cNvSpPr>
          <p:nvPr/>
        </p:nvSpPr>
        <p:spPr bwMode="auto">
          <a:xfrm>
            <a:off x="4572000" y="2994724"/>
            <a:ext cx="4321175" cy="1077218"/>
          </a:xfrm>
          <a:prstGeom prst="rect">
            <a:avLst/>
          </a:prstGeom>
          <a:noFill/>
          <a:ln w="9525">
            <a:noFill/>
            <a:miter lim="800000"/>
            <a:headEnd/>
            <a:tailEnd/>
          </a:ln>
        </p:spPr>
        <p:txBody>
          <a:bodyPr wrap="square">
            <a:spAutoFit/>
          </a:bodyPr>
          <a:lstStyle/>
          <a:p>
            <a:pPr algn="l">
              <a:spcBef>
                <a:spcPct val="50000"/>
              </a:spcBef>
            </a:pPr>
            <a:r>
              <a:rPr lang="en-US" sz="1600" dirty="0" smtClean="0"/>
              <a:t>Pilot test of artificial recharge of ground</a:t>
            </a:r>
            <a:r>
              <a:rPr lang="en-US" sz="1600" dirty="0" smtClean="0"/>
              <a:t>water</a:t>
            </a:r>
            <a:r>
              <a:rPr lang="it-IT" sz="1600" dirty="0" smtClean="0"/>
              <a:t>:</a:t>
            </a:r>
            <a:endParaRPr lang="it-IT" sz="1600" dirty="0"/>
          </a:p>
          <a:p>
            <a:pPr algn="l">
              <a:spcBef>
                <a:spcPct val="50000"/>
              </a:spcBef>
            </a:pPr>
            <a:r>
              <a:rPr lang="en-US" sz="1600" dirty="0" smtClean="0"/>
              <a:t>Longitudinal</a:t>
            </a:r>
            <a:r>
              <a:rPr lang="it-IT" sz="1600" dirty="0" smtClean="0"/>
              <a:t> </a:t>
            </a:r>
            <a:r>
              <a:rPr lang="it-IT" sz="1600" dirty="0" err="1" smtClean="0"/>
              <a:t>furrows</a:t>
            </a:r>
            <a:r>
              <a:rPr lang="it-IT" sz="1600" dirty="0" smtClean="0"/>
              <a:t> and </a:t>
            </a:r>
            <a:r>
              <a:rPr lang="it-IT" sz="1600" dirty="0" err="1" smtClean="0"/>
              <a:t>ditches</a:t>
            </a:r>
            <a:r>
              <a:rPr lang="it-IT" sz="1600" dirty="0" smtClean="0"/>
              <a:t> </a:t>
            </a:r>
            <a:r>
              <a:rPr lang="it-IT" sz="1600" dirty="0" err="1" smtClean="0"/>
              <a:t>with</a:t>
            </a:r>
            <a:r>
              <a:rPr lang="it-IT" sz="1600" dirty="0" smtClean="0"/>
              <a:t> </a:t>
            </a:r>
            <a:r>
              <a:rPr lang="it-IT" sz="1600" dirty="0" err="1" smtClean="0"/>
              <a:t>trees</a:t>
            </a:r>
            <a:r>
              <a:rPr lang="it-IT" sz="1600" dirty="0" smtClean="0"/>
              <a:t>;</a:t>
            </a:r>
            <a:endParaRPr lang="it-IT" sz="1600" dirty="0"/>
          </a:p>
          <a:p>
            <a:pPr algn="l">
              <a:spcBef>
                <a:spcPct val="50000"/>
              </a:spcBef>
            </a:pPr>
            <a:r>
              <a:rPr lang="it-IT" sz="1600" dirty="0" err="1" smtClean="0"/>
              <a:t>Stormwater</a:t>
            </a:r>
            <a:r>
              <a:rPr lang="it-IT" sz="1600" dirty="0" smtClean="0"/>
              <a:t> </a:t>
            </a:r>
            <a:r>
              <a:rPr lang="it-IT" sz="1600" dirty="0" err="1" smtClean="0"/>
              <a:t>infiltrates</a:t>
            </a:r>
            <a:r>
              <a:rPr lang="it-IT" sz="1600" dirty="0" smtClean="0"/>
              <a:t> </a:t>
            </a:r>
            <a:r>
              <a:rPr lang="it-IT" sz="1600" dirty="0" err="1" smtClean="0"/>
              <a:t>from</a:t>
            </a:r>
            <a:r>
              <a:rPr lang="it-IT" sz="1600" dirty="0" smtClean="0"/>
              <a:t> </a:t>
            </a:r>
            <a:r>
              <a:rPr lang="it-IT" sz="1600" dirty="0" err="1" smtClean="0"/>
              <a:t>September</a:t>
            </a:r>
            <a:r>
              <a:rPr lang="it-IT" sz="1600" dirty="0" smtClean="0"/>
              <a:t> </a:t>
            </a:r>
            <a:r>
              <a:rPr lang="it-IT" sz="1600" dirty="0" err="1" smtClean="0"/>
              <a:t>to</a:t>
            </a:r>
            <a:r>
              <a:rPr lang="it-IT" sz="1600" dirty="0" smtClean="0"/>
              <a:t> </a:t>
            </a:r>
            <a:r>
              <a:rPr lang="it-IT" sz="1600" dirty="0" err="1" smtClean="0"/>
              <a:t>April</a:t>
            </a:r>
            <a:endParaRPr lang="it-IT" sz="1600" dirty="0"/>
          </a:p>
        </p:txBody>
      </p:sp>
      <p:sp>
        <p:nvSpPr>
          <p:cNvPr id="22533" name="Rectangle 4"/>
          <p:cNvSpPr>
            <a:spLocks noChangeArrowheads="1"/>
          </p:cNvSpPr>
          <p:nvPr/>
        </p:nvSpPr>
        <p:spPr bwMode="auto">
          <a:xfrm>
            <a:off x="755650" y="115888"/>
            <a:ext cx="8064500" cy="425450"/>
          </a:xfrm>
          <a:prstGeom prst="rect">
            <a:avLst/>
          </a:prstGeom>
          <a:noFill/>
          <a:ln w="9525">
            <a:noFill/>
            <a:miter lim="800000"/>
            <a:headEnd/>
            <a:tailEnd/>
          </a:ln>
        </p:spPr>
        <p:txBody>
          <a:bodyPr/>
          <a:lstStyle/>
          <a:p>
            <a:pPr>
              <a:spcBef>
                <a:spcPct val="20000"/>
              </a:spcBef>
            </a:pPr>
            <a:r>
              <a:rPr lang="it-IT" dirty="0" err="1" smtClean="0">
                <a:solidFill>
                  <a:srgbClr val="0033CC"/>
                </a:solidFill>
                <a:latin typeface="Berlin Sans FB Demi" pitchFamily="34" charset="0"/>
              </a:rPr>
              <a:t>Artificial</a:t>
            </a:r>
            <a:r>
              <a:rPr lang="it-IT" dirty="0" smtClean="0">
                <a:solidFill>
                  <a:srgbClr val="0033CC"/>
                </a:solidFill>
                <a:latin typeface="Berlin Sans FB Demi" pitchFamily="34" charset="0"/>
              </a:rPr>
              <a:t> </a:t>
            </a:r>
            <a:r>
              <a:rPr lang="it-IT" dirty="0" err="1" smtClean="0">
                <a:solidFill>
                  <a:srgbClr val="0033CC"/>
                </a:solidFill>
                <a:latin typeface="Berlin Sans FB Demi" pitchFamily="34" charset="0"/>
              </a:rPr>
              <a:t>Recharge</a:t>
            </a:r>
            <a:r>
              <a:rPr lang="it-IT" dirty="0" smtClean="0">
                <a:solidFill>
                  <a:srgbClr val="0033CC"/>
                </a:solidFill>
                <a:latin typeface="Berlin Sans FB Demi" pitchFamily="34" charset="0"/>
              </a:rPr>
              <a:t> </a:t>
            </a:r>
            <a:r>
              <a:rPr lang="it-IT" dirty="0" err="1" smtClean="0">
                <a:solidFill>
                  <a:srgbClr val="0033CC"/>
                </a:solidFill>
                <a:latin typeface="Berlin Sans FB Demi" pitchFamily="34" charset="0"/>
              </a:rPr>
              <a:t>of</a:t>
            </a:r>
            <a:r>
              <a:rPr lang="it-IT" dirty="0" smtClean="0">
                <a:solidFill>
                  <a:srgbClr val="0033CC"/>
                </a:solidFill>
                <a:latin typeface="Berlin Sans FB Demi" pitchFamily="34" charset="0"/>
              </a:rPr>
              <a:t> </a:t>
            </a:r>
            <a:r>
              <a:rPr lang="it-IT" dirty="0" err="1" smtClean="0">
                <a:solidFill>
                  <a:srgbClr val="0033CC"/>
                </a:solidFill>
                <a:latin typeface="Berlin Sans FB Demi" pitchFamily="34" charset="0"/>
              </a:rPr>
              <a:t>Groundwater</a:t>
            </a:r>
            <a:r>
              <a:rPr lang="it-IT" dirty="0" smtClean="0">
                <a:solidFill>
                  <a:srgbClr val="0033CC"/>
                </a:solidFill>
                <a:latin typeface="Berlin Sans FB Demi" pitchFamily="34" charset="0"/>
              </a:rPr>
              <a:t> –</a:t>
            </a:r>
            <a:r>
              <a:rPr lang="it-IT" sz="2400" dirty="0" smtClean="0">
                <a:solidFill>
                  <a:srgbClr val="0033CC"/>
                </a:solidFill>
                <a:latin typeface="Berlin Sans FB Demi" pitchFamily="34" charset="0"/>
              </a:rPr>
              <a:t> </a:t>
            </a:r>
            <a:r>
              <a:rPr lang="it-IT" sz="2400" dirty="0" err="1">
                <a:solidFill>
                  <a:srgbClr val="0033CC"/>
                </a:solidFill>
                <a:latin typeface="Berlin Sans FB Demi" pitchFamily="34" charset="0"/>
              </a:rPr>
              <a:t>Schiavon</a:t>
            </a:r>
            <a:r>
              <a:rPr lang="it-IT" sz="2400" dirty="0">
                <a:solidFill>
                  <a:srgbClr val="0033CC"/>
                </a:solidFill>
                <a:latin typeface="Berlin Sans FB Demi" pitchFamily="34" charset="0"/>
              </a:rPr>
              <a:t> (Padova)</a:t>
            </a:r>
          </a:p>
        </p:txBody>
      </p:sp>
      <p:sp>
        <p:nvSpPr>
          <p:cNvPr id="22534" name="Line 3"/>
          <p:cNvSpPr>
            <a:spLocks noChangeShapeType="1"/>
          </p:cNvSpPr>
          <p:nvPr/>
        </p:nvSpPr>
        <p:spPr bwMode="auto">
          <a:xfrm>
            <a:off x="684213" y="549275"/>
            <a:ext cx="8064500" cy="0"/>
          </a:xfrm>
          <a:prstGeom prst="line">
            <a:avLst/>
          </a:prstGeom>
          <a:noFill/>
          <a:ln w="38100" cmpd="dbl">
            <a:solidFill>
              <a:srgbClr val="0033CC"/>
            </a:solidFill>
            <a:round/>
            <a:headEnd/>
            <a:tailEnd/>
          </a:ln>
        </p:spPr>
        <p:txBody>
          <a:bodyPr/>
          <a:lstStyle/>
          <a:p>
            <a:endParaRPr lang="it-IT"/>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12"/>
          <p:cNvPicPr>
            <a:picLocks noChangeAspect="1" noChangeArrowheads="1"/>
          </p:cNvPicPr>
          <p:nvPr/>
        </p:nvPicPr>
        <p:blipFill>
          <a:blip r:embed="rId3" cstate="print"/>
          <a:srcRect l="7982"/>
          <a:stretch>
            <a:fillRect/>
          </a:stretch>
        </p:blipFill>
        <p:spPr bwMode="auto">
          <a:xfrm>
            <a:off x="277813" y="1196975"/>
            <a:ext cx="4581525" cy="2630488"/>
          </a:xfrm>
          <a:prstGeom prst="rect">
            <a:avLst/>
          </a:prstGeom>
          <a:noFill/>
          <a:ln w="9525">
            <a:noFill/>
            <a:miter lim="800000"/>
            <a:headEnd/>
            <a:tailEnd/>
          </a:ln>
        </p:spPr>
      </p:pic>
      <p:pic>
        <p:nvPicPr>
          <p:cNvPr id="23555" name="Picture 12" descr="ScreenShot018"/>
          <p:cNvPicPr>
            <a:picLocks noChangeAspect="1" noChangeArrowheads="1"/>
          </p:cNvPicPr>
          <p:nvPr/>
        </p:nvPicPr>
        <p:blipFill>
          <a:blip r:embed="rId4" cstate="print"/>
          <a:srcRect/>
          <a:stretch>
            <a:fillRect/>
          </a:stretch>
        </p:blipFill>
        <p:spPr bwMode="auto">
          <a:xfrm>
            <a:off x="4649788" y="692150"/>
            <a:ext cx="4459287" cy="1314450"/>
          </a:xfrm>
          <a:prstGeom prst="rect">
            <a:avLst/>
          </a:prstGeom>
          <a:noFill/>
          <a:ln w="9525">
            <a:noFill/>
            <a:miter lim="800000"/>
            <a:headEnd/>
            <a:tailEnd/>
          </a:ln>
        </p:spPr>
      </p:pic>
      <p:pic>
        <p:nvPicPr>
          <p:cNvPr id="23556" name="Picture 13"/>
          <p:cNvPicPr>
            <a:picLocks noChangeAspect="1" noChangeArrowheads="1"/>
          </p:cNvPicPr>
          <p:nvPr/>
        </p:nvPicPr>
        <p:blipFill>
          <a:blip r:embed="rId5" cstate="print"/>
          <a:srcRect/>
          <a:stretch>
            <a:fillRect/>
          </a:stretch>
        </p:blipFill>
        <p:spPr bwMode="auto">
          <a:xfrm>
            <a:off x="5019675" y="2200275"/>
            <a:ext cx="3800475" cy="4181475"/>
          </a:xfrm>
          <a:prstGeom prst="rect">
            <a:avLst/>
          </a:prstGeom>
          <a:noFill/>
          <a:ln w="9525">
            <a:noFill/>
            <a:miter lim="800000"/>
            <a:headEnd/>
            <a:tailEnd/>
          </a:ln>
        </p:spPr>
      </p:pic>
      <p:sp>
        <p:nvSpPr>
          <p:cNvPr id="23557" name="Rectangle 4"/>
          <p:cNvSpPr>
            <a:spLocks noChangeArrowheads="1"/>
          </p:cNvSpPr>
          <p:nvPr/>
        </p:nvSpPr>
        <p:spPr bwMode="auto">
          <a:xfrm>
            <a:off x="142844" y="115888"/>
            <a:ext cx="8929718" cy="425450"/>
          </a:xfrm>
          <a:prstGeom prst="rect">
            <a:avLst/>
          </a:prstGeom>
          <a:noFill/>
          <a:ln w="9525">
            <a:noFill/>
            <a:miter lim="800000"/>
            <a:headEnd/>
            <a:tailEnd/>
          </a:ln>
        </p:spPr>
        <p:txBody>
          <a:bodyPr/>
          <a:lstStyle/>
          <a:p>
            <a:pPr>
              <a:spcBef>
                <a:spcPct val="20000"/>
              </a:spcBef>
            </a:pPr>
            <a:r>
              <a:rPr lang="it-IT" sz="2000" dirty="0" err="1" smtClean="0">
                <a:solidFill>
                  <a:srgbClr val="0033CC"/>
                </a:solidFill>
                <a:latin typeface="Berlin Sans FB Demi" pitchFamily="34" charset="0"/>
              </a:rPr>
              <a:t>Artificial</a:t>
            </a:r>
            <a:r>
              <a:rPr lang="it-IT" sz="2000" dirty="0" smtClean="0">
                <a:solidFill>
                  <a:srgbClr val="0033CC"/>
                </a:solidFill>
                <a:latin typeface="Berlin Sans FB Demi" pitchFamily="34" charset="0"/>
              </a:rPr>
              <a:t> </a:t>
            </a:r>
            <a:r>
              <a:rPr lang="it-IT" sz="2000" dirty="0" err="1" smtClean="0">
                <a:solidFill>
                  <a:srgbClr val="0033CC"/>
                </a:solidFill>
                <a:latin typeface="Berlin Sans FB Demi" pitchFamily="34" charset="0"/>
              </a:rPr>
              <a:t>Recharge</a:t>
            </a:r>
            <a:r>
              <a:rPr lang="it-IT" sz="2000" dirty="0" smtClean="0">
                <a:solidFill>
                  <a:srgbClr val="0033CC"/>
                </a:solidFill>
                <a:latin typeface="Berlin Sans FB Demi" pitchFamily="34" charset="0"/>
              </a:rPr>
              <a:t> </a:t>
            </a:r>
            <a:r>
              <a:rPr lang="it-IT" sz="2000" dirty="0" err="1" smtClean="0">
                <a:solidFill>
                  <a:srgbClr val="0033CC"/>
                </a:solidFill>
                <a:latin typeface="Berlin Sans FB Demi" pitchFamily="34" charset="0"/>
              </a:rPr>
              <a:t>of</a:t>
            </a:r>
            <a:r>
              <a:rPr lang="it-IT" sz="2000" dirty="0" smtClean="0">
                <a:solidFill>
                  <a:srgbClr val="0033CC"/>
                </a:solidFill>
                <a:latin typeface="Berlin Sans FB Demi" pitchFamily="34" charset="0"/>
              </a:rPr>
              <a:t> </a:t>
            </a:r>
            <a:r>
              <a:rPr lang="it-IT" sz="2000" dirty="0" err="1" smtClean="0">
                <a:solidFill>
                  <a:srgbClr val="0033CC"/>
                </a:solidFill>
                <a:latin typeface="Berlin Sans FB Demi" pitchFamily="34" charset="0"/>
              </a:rPr>
              <a:t>Groundwater</a:t>
            </a:r>
            <a:r>
              <a:rPr lang="it-IT" sz="2000" dirty="0" smtClean="0">
                <a:solidFill>
                  <a:srgbClr val="0033CC"/>
                </a:solidFill>
                <a:latin typeface="Berlin Sans FB Demi" pitchFamily="34" charset="0"/>
              </a:rPr>
              <a:t> </a:t>
            </a:r>
            <a:r>
              <a:rPr lang="it-IT" dirty="0" smtClean="0">
                <a:solidFill>
                  <a:srgbClr val="0033CC"/>
                </a:solidFill>
                <a:latin typeface="Berlin Sans FB Demi" pitchFamily="34" charset="0"/>
              </a:rPr>
              <a:t>–</a:t>
            </a:r>
            <a:r>
              <a:rPr lang="it-IT" sz="2400" dirty="0" smtClean="0">
                <a:solidFill>
                  <a:srgbClr val="0033CC"/>
                </a:solidFill>
                <a:latin typeface="Berlin Sans FB Demi" pitchFamily="34" charset="0"/>
              </a:rPr>
              <a:t> Salento area, Italy </a:t>
            </a:r>
            <a:endParaRPr lang="it-IT" sz="2400" dirty="0">
              <a:solidFill>
                <a:srgbClr val="0033CC"/>
              </a:solidFill>
              <a:latin typeface="Berlin Sans FB Demi" pitchFamily="34" charset="0"/>
            </a:endParaRPr>
          </a:p>
        </p:txBody>
      </p:sp>
      <p:sp>
        <p:nvSpPr>
          <p:cNvPr id="23558" name="Line 3"/>
          <p:cNvSpPr>
            <a:spLocks noChangeShapeType="1"/>
          </p:cNvSpPr>
          <p:nvPr/>
        </p:nvSpPr>
        <p:spPr bwMode="auto">
          <a:xfrm>
            <a:off x="684213" y="549275"/>
            <a:ext cx="8064500" cy="0"/>
          </a:xfrm>
          <a:prstGeom prst="line">
            <a:avLst/>
          </a:prstGeom>
          <a:noFill/>
          <a:ln w="38100" cmpd="dbl">
            <a:solidFill>
              <a:srgbClr val="0033CC"/>
            </a:solidFill>
            <a:round/>
            <a:headEnd/>
            <a:tailEnd/>
          </a:ln>
        </p:spPr>
        <p:txBody>
          <a:bodyPr/>
          <a:lstStyle/>
          <a:p>
            <a:endParaRPr lang="it-IT"/>
          </a:p>
        </p:txBody>
      </p:sp>
      <p:sp>
        <p:nvSpPr>
          <p:cNvPr id="23559" name="Text Box 13"/>
          <p:cNvSpPr txBox="1">
            <a:spLocks noChangeArrowheads="1"/>
          </p:cNvSpPr>
          <p:nvPr/>
        </p:nvSpPr>
        <p:spPr bwMode="auto">
          <a:xfrm>
            <a:off x="500034" y="4748767"/>
            <a:ext cx="4248150" cy="1323439"/>
          </a:xfrm>
          <a:prstGeom prst="rect">
            <a:avLst/>
          </a:prstGeom>
          <a:noFill/>
          <a:ln w="9525">
            <a:noFill/>
            <a:miter lim="800000"/>
            <a:headEnd/>
            <a:tailEnd/>
          </a:ln>
        </p:spPr>
        <p:txBody>
          <a:bodyPr>
            <a:spAutoFit/>
          </a:bodyPr>
          <a:lstStyle/>
          <a:p>
            <a:pPr algn="l">
              <a:spcBef>
                <a:spcPct val="50000"/>
              </a:spcBef>
            </a:pPr>
            <a:r>
              <a:rPr lang="en-US" sz="1600" dirty="0" smtClean="0"/>
              <a:t>In Mediterranean coastal semi-arid regions, partially treated municipal wastewater is often injected directly into sinkholes for artificial aquifer recharge and prevention of possible seawater intrusion.</a:t>
            </a:r>
            <a:endParaRPr lang="en-US" sz="1600"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 descr="colorado_river_basin"/>
          <p:cNvPicPr>
            <a:picLocks noChangeAspect="1" noChangeArrowheads="1"/>
          </p:cNvPicPr>
          <p:nvPr/>
        </p:nvPicPr>
        <p:blipFill>
          <a:blip r:embed="rId3" cstate="print"/>
          <a:srcRect/>
          <a:stretch>
            <a:fillRect/>
          </a:stretch>
        </p:blipFill>
        <p:spPr bwMode="auto">
          <a:xfrm>
            <a:off x="468313" y="1052513"/>
            <a:ext cx="4419600" cy="5759450"/>
          </a:xfrm>
          <a:prstGeom prst="rect">
            <a:avLst/>
          </a:prstGeom>
          <a:noFill/>
          <a:ln w="9525">
            <a:noFill/>
            <a:miter lim="800000"/>
            <a:headEnd/>
            <a:tailEnd/>
          </a:ln>
        </p:spPr>
      </p:pic>
      <p:sp>
        <p:nvSpPr>
          <p:cNvPr id="24579" name="Text Box 11"/>
          <p:cNvSpPr txBox="1">
            <a:spLocks noChangeArrowheads="1"/>
          </p:cNvSpPr>
          <p:nvPr/>
        </p:nvSpPr>
        <p:spPr bwMode="auto">
          <a:xfrm>
            <a:off x="5580063" y="2349500"/>
            <a:ext cx="3313112" cy="1446550"/>
          </a:xfrm>
          <a:prstGeom prst="rect">
            <a:avLst/>
          </a:prstGeom>
          <a:noFill/>
          <a:ln w="15875">
            <a:solidFill>
              <a:srgbClr val="0000FF"/>
            </a:solidFill>
            <a:miter lim="800000"/>
            <a:headEnd/>
            <a:tailEnd/>
          </a:ln>
        </p:spPr>
        <p:txBody>
          <a:bodyPr>
            <a:spAutoFit/>
          </a:bodyPr>
          <a:lstStyle/>
          <a:p>
            <a:pPr>
              <a:spcBef>
                <a:spcPct val="50000"/>
              </a:spcBef>
            </a:pPr>
            <a:r>
              <a:rPr lang="it-IT" sz="1600" dirty="0" err="1"/>
              <a:t>Hoover</a:t>
            </a:r>
            <a:r>
              <a:rPr lang="it-IT" sz="1600" dirty="0"/>
              <a:t> Dam</a:t>
            </a:r>
          </a:p>
          <a:p>
            <a:pPr>
              <a:spcBef>
                <a:spcPct val="50000"/>
              </a:spcBef>
            </a:pPr>
            <a:endParaRPr lang="it-IT" sz="1600" dirty="0"/>
          </a:p>
          <a:p>
            <a:pPr>
              <a:spcBef>
                <a:spcPct val="50000"/>
              </a:spcBef>
            </a:pPr>
            <a:r>
              <a:rPr lang="it-IT" sz="1600" dirty="0"/>
              <a:t>Lake Mead </a:t>
            </a:r>
          </a:p>
          <a:p>
            <a:pPr>
              <a:spcBef>
                <a:spcPct val="50000"/>
              </a:spcBef>
            </a:pPr>
            <a:r>
              <a:rPr lang="it-IT" sz="1600" dirty="0"/>
              <a:t>[180 km </a:t>
            </a:r>
            <a:r>
              <a:rPr lang="it-IT" sz="1600" dirty="0" smtClean="0"/>
              <a:t>long, </a:t>
            </a:r>
            <a:r>
              <a:rPr lang="it-IT" sz="1600" dirty="0" err="1" smtClean="0"/>
              <a:t>almost</a:t>
            </a:r>
            <a:r>
              <a:rPr lang="it-IT" sz="1600" dirty="0" smtClean="0"/>
              <a:t> </a:t>
            </a:r>
            <a:r>
              <a:rPr lang="it-IT" sz="1600" dirty="0"/>
              <a:t>35 km</a:t>
            </a:r>
            <a:r>
              <a:rPr lang="it-IT" sz="1600" baseline="30000" dirty="0"/>
              <a:t>3</a:t>
            </a:r>
            <a:r>
              <a:rPr lang="it-IT" sz="1600" dirty="0"/>
              <a:t>]</a:t>
            </a:r>
          </a:p>
        </p:txBody>
      </p:sp>
      <p:sp>
        <p:nvSpPr>
          <p:cNvPr id="24580" name="Rectangle 4"/>
          <p:cNvSpPr>
            <a:spLocks noChangeArrowheads="1"/>
          </p:cNvSpPr>
          <p:nvPr/>
        </p:nvSpPr>
        <p:spPr bwMode="auto">
          <a:xfrm>
            <a:off x="357158" y="115888"/>
            <a:ext cx="8462992" cy="425450"/>
          </a:xfrm>
          <a:prstGeom prst="rect">
            <a:avLst/>
          </a:prstGeom>
          <a:noFill/>
          <a:ln w="9525">
            <a:noFill/>
            <a:miter lim="800000"/>
            <a:headEnd/>
            <a:tailEnd/>
          </a:ln>
        </p:spPr>
        <p:txBody>
          <a:bodyPr/>
          <a:lstStyle/>
          <a:p>
            <a:pPr>
              <a:spcBef>
                <a:spcPct val="20000"/>
              </a:spcBef>
            </a:pPr>
            <a:r>
              <a:rPr lang="it-IT" dirty="0" err="1" smtClean="0">
                <a:solidFill>
                  <a:srgbClr val="0033CC"/>
                </a:solidFill>
                <a:latin typeface="Berlin Sans FB Demi" pitchFamily="34" charset="0"/>
              </a:rPr>
              <a:t>Artificial</a:t>
            </a:r>
            <a:r>
              <a:rPr lang="it-IT" dirty="0" smtClean="0">
                <a:solidFill>
                  <a:srgbClr val="0033CC"/>
                </a:solidFill>
                <a:latin typeface="Berlin Sans FB Demi" pitchFamily="34" charset="0"/>
              </a:rPr>
              <a:t> </a:t>
            </a:r>
            <a:r>
              <a:rPr lang="it-IT" dirty="0" err="1" smtClean="0">
                <a:solidFill>
                  <a:srgbClr val="0033CC"/>
                </a:solidFill>
                <a:latin typeface="Berlin Sans FB Demi" pitchFamily="34" charset="0"/>
              </a:rPr>
              <a:t>Recharge</a:t>
            </a:r>
            <a:r>
              <a:rPr lang="it-IT" dirty="0" smtClean="0">
                <a:solidFill>
                  <a:srgbClr val="0033CC"/>
                </a:solidFill>
                <a:latin typeface="Berlin Sans FB Demi" pitchFamily="34" charset="0"/>
              </a:rPr>
              <a:t> </a:t>
            </a:r>
            <a:r>
              <a:rPr lang="it-IT" dirty="0" err="1" smtClean="0">
                <a:solidFill>
                  <a:srgbClr val="0033CC"/>
                </a:solidFill>
                <a:latin typeface="Berlin Sans FB Demi" pitchFamily="34" charset="0"/>
              </a:rPr>
              <a:t>of</a:t>
            </a:r>
            <a:r>
              <a:rPr lang="it-IT" dirty="0" smtClean="0">
                <a:solidFill>
                  <a:srgbClr val="0033CC"/>
                </a:solidFill>
                <a:latin typeface="Berlin Sans FB Demi" pitchFamily="34" charset="0"/>
              </a:rPr>
              <a:t> </a:t>
            </a:r>
            <a:r>
              <a:rPr lang="it-IT" dirty="0" err="1" smtClean="0">
                <a:solidFill>
                  <a:srgbClr val="0033CC"/>
                </a:solidFill>
                <a:latin typeface="Berlin Sans FB Demi" pitchFamily="34" charset="0"/>
              </a:rPr>
              <a:t>Groundwater</a:t>
            </a:r>
            <a:r>
              <a:rPr lang="it-IT" dirty="0" smtClean="0">
                <a:solidFill>
                  <a:srgbClr val="0033CC"/>
                </a:solidFill>
                <a:latin typeface="Berlin Sans FB Demi" pitchFamily="34" charset="0"/>
              </a:rPr>
              <a:t> –</a:t>
            </a:r>
            <a:r>
              <a:rPr lang="it-IT" sz="2400" dirty="0" smtClean="0">
                <a:solidFill>
                  <a:srgbClr val="0033CC"/>
                </a:solidFill>
                <a:latin typeface="Berlin Sans FB Demi" pitchFamily="34" charset="0"/>
              </a:rPr>
              <a:t> SUBSIDENCE </a:t>
            </a:r>
            <a:r>
              <a:rPr lang="it-IT" sz="2400" dirty="0">
                <a:solidFill>
                  <a:srgbClr val="0033CC"/>
                </a:solidFill>
                <a:latin typeface="Berlin Sans FB Demi" pitchFamily="34" charset="0"/>
              </a:rPr>
              <a:t>– Las Vegas Valley</a:t>
            </a:r>
          </a:p>
        </p:txBody>
      </p:sp>
      <p:sp>
        <p:nvSpPr>
          <p:cNvPr id="24581" name="Line 3"/>
          <p:cNvSpPr>
            <a:spLocks noChangeShapeType="1"/>
          </p:cNvSpPr>
          <p:nvPr/>
        </p:nvSpPr>
        <p:spPr bwMode="auto">
          <a:xfrm>
            <a:off x="684213" y="549275"/>
            <a:ext cx="8064500" cy="0"/>
          </a:xfrm>
          <a:prstGeom prst="line">
            <a:avLst/>
          </a:prstGeom>
          <a:noFill/>
          <a:ln w="38100" cmpd="dbl">
            <a:solidFill>
              <a:srgbClr val="0033CC"/>
            </a:solidFill>
            <a:round/>
            <a:headEnd/>
            <a:tailEnd/>
          </a:ln>
        </p:spPr>
        <p:txBody>
          <a:bodyPr/>
          <a:lstStyle/>
          <a:p>
            <a:endParaRPr lang="it-IT"/>
          </a:p>
        </p:txBody>
      </p:sp>
      <p:sp>
        <p:nvSpPr>
          <p:cNvPr id="24582" name="AutoShape 9"/>
          <p:cNvSpPr>
            <a:spLocks noChangeArrowheads="1"/>
          </p:cNvSpPr>
          <p:nvPr/>
        </p:nvSpPr>
        <p:spPr bwMode="auto">
          <a:xfrm>
            <a:off x="7164388" y="2778125"/>
            <a:ext cx="144462" cy="288925"/>
          </a:xfrm>
          <a:prstGeom prst="downArrow">
            <a:avLst>
              <a:gd name="adj1" fmla="val 50000"/>
              <a:gd name="adj2" fmla="val 50000"/>
            </a:avLst>
          </a:prstGeom>
          <a:solidFill>
            <a:srgbClr val="FFFFFF"/>
          </a:solidFill>
          <a:ln w="19050" algn="ctr">
            <a:solidFill>
              <a:srgbClr val="0033CC"/>
            </a:solidFill>
            <a:miter lim="800000"/>
            <a:headEnd/>
            <a:tailEnd/>
          </a:ln>
        </p:spPr>
        <p:txBody>
          <a:bodyPr wrap="none" anchor="ctr"/>
          <a:lstStyle/>
          <a:p>
            <a:endParaRPr lang="it-IT"/>
          </a:p>
        </p:txBody>
      </p:sp>
      <p:sp>
        <p:nvSpPr>
          <p:cNvPr id="24583" name="Line 11"/>
          <p:cNvSpPr>
            <a:spLocks noChangeShapeType="1"/>
          </p:cNvSpPr>
          <p:nvPr/>
        </p:nvSpPr>
        <p:spPr bwMode="auto">
          <a:xfrm flipH="1">
            <a:off x="1789113" y="3211513"/>
            <a:ext cx="3646487" cy="1289050"/>
          </a:xfrm>
          <a:prstGeom prst="line">
            <a:avLst/>
          </a:prstGeom>
          <a:noFill/>
          <a:ln w="44450" cmpd="dbl">
            <a:solidFill>
              <a:srgbClr val="0033CC"/>
            </a:solidFill>
            <a:round/>
            <a:headEnd/>
            <a:tailEnd type="triangle" w="lg" len="lg"/>
          </a:ln>
        </p:spPr>
        <p:txBody>
          <a:bodyPr/>
          <a:lstStyle/>
          <a:p>
            <a:endParaRPr lang="it-IT"/>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endParaRPr lang="en-US" smtClean="0"/>
          </a:p>
        </p:txBody>
      </p:sp>
      <p:pic>
        <p:nvPicPr>
          <p:cNvPr id="25603" name="Picture 5" descr="Hoovernewbridge"/>
          <p:cNvPicPr>
            <a:picLocks noChangeAspect="1" noChangeArrowheads="1"/>
          </p:cNvPicPr>
          <p:nvPr/>
        </p:nvPicPr>
        <p:blipFill>
          <a:blip r:embed="rId3" cstate="print"/>
          <a:srcRect/>
          <a:stretch>
            <a:fillRect/>
          </a:stretch>
        </p:blipFill>
        <p:spPr bwMode="auto">
          <a:xfrm>
            <a:off x="71438" y="44450"/>
            <a:ext cx="8964612" cy="6724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11" descr="Lake_mead from the space"/>
          <p:cNvPicPr>
            <a:picLocks noChangeAspect="1" noChangeArrowheads="1"/>
          </p:cNvPicPr>
          <p:nvPr/>
        </p:nvPicPr>
        <p:blipFill>
          <a:blip r:embed="rId3" cstate="print"/>
          <a:srcRect/>
          <a:stretch>
            <a:fillRect/>
          </a:stretch>
        </p:blipFill>
        <p:spPr bwMode="auto">
          <a:xfrm>
            <a:off x="1476375" y="44450"/>
            <a:ext cx="6657975" cy="6710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 Box 9"/>
          <p:cNvSpPr txBox="1">
            <a:spLocks noChangeArrowheads="1"/>
          </p:cNvSpPr>
          <p:nvPr/>
        </p:nvSpPr>
        <p:spPr bwMode="auto">
          <a:xfrm>
            <a:off x="395288" y="2428868"/>
            <a:ext cx="8353425" cy="1077218"/>
          </a:xfrm>
          <a:prstGeom prst="rect">
            <a:avLst/>
          </a:prstGeom>
          <a:noFill/>
          <a:ln w="9525">
            <a:noFill/>
            <a:miter lim="800000"/>
            <a:headEnd/>
            <a:tailEnd/>
          </a:ln>
        </p:spPr>
        <p:txBody>
          <a:bodyPr>
            <a:spAutoFit/>
          </a:bodyPr>
          <a:lstStyle/>
          <a:p>
            <a:pPr algn="l">
              <a:spcBef>
                <a:spcPct val="50000"/>
              </a:spcBef>
            </a:pPr>
            <a:r>
              <a:rPr lang="it-IT" sz="1600" dirty="0"/>
              <a:t> </a:t>
            </a:r>
            <a:r>
              <a:rPr lang="it-IT" sz="1600" dirty="0" smtClean="0"/>
              <a:t>The </a:t>
            </a:r>
            <a:r>
              <a:rPr lang="en-US" sz="1600" dirty="0" smtClean="0"/>
              <a:t>application</a:t>
            </a:r>
            <a:r>
              <a:rPr lang="it-IT" sz="1600" dirty="0" smtClean="0"/>
              <a:t> </a:t>
            </a:r>
            <a:r>
              <a:rPr lang="af-ZA" sz="1600" dirty="0" smtClean="0"/>
              <a:t>of</a:t>
            </a:r>
            <a:r>
              <a:rPr lang="it-IT" sz="1600" dirty="0" smtClean="0"/>
              <a:t> a radar </a:t>
            </a:r>
            <a:r>
              <a:rPr lang="en-US" sz="1600" dirty="0" smtClean="0"/>
              <a:t>monitoring</a:t>
            </a:r>
            <a:r>
              <a:rPr lang="it-IT" sz="1600" dirty="0" smtClean="0"/>
              <a:t> </a:t>
            </a:r>
            <a:r>
              <a:rPr lang="en-US" sz="1600" dirty="0" smtClean="0"/>
              <a:t>methodology</a:t>
            </a:r>
            <a:r>
              <a:rPr lang="it-IT" sz="1600" dirty="0" smtClean="0"/>
              <a:t> (</a:t>
            </a:r>
            <a:r>
              <a:rPr lang="it-IT" sz="1600" dirty="0" err="1" smtClean="0"/>
              <a:t>PsInSAR</a:t>
            </a:r>
            <a:r>
              <a:rPr lang="it-IT" sz="1600" dirty="0"/>
              <a:t>) </a:t>
            </a:r>
            <a:r>
              <a:rPr lang="it-IT" sz="1600" dirty="0" err="1" smtClean="0"/>
              <a:t>allows</a:t>
            </a:r>
            <a:r>
              <a:rPr lang="it-IT" sz="1600" dirty="0" smtClean="0"/>
              <a:t> </a:t>
            </a:r>
            <a:r>
              <a:rPr lang="it-IT" sz="1600" dirty="0" err="1" smtClean="0"/>
              <a:t>for</a:t>
            </a:r>
            <a:r>
              <a:rPr lang="it-IT" sz="1600" dirty="0" smtClean="0"/>
              <a:t> </a:t>
            </a:r>
            <a:r>
              <a:rPr lang="it-IT" sz="1600" dirty="0" err="1" smtClean="0"/>
              <a:t>greater</a:t>
            </a:r>
            <a:r>
              <a:rPr lang="it-IT" sz="1600" dirty="0" smtClean="0"/>
              <a:t> </a:t>
            </a:r>
            <a:r>
              <a:rPr lang="it-IT" sz="1600" dirty="0" err="1" smtClean="0"/>
              <a:t>resolution</a:t>
            </a:r>
            <a:r>
              <a:rPr lang="it-IT" sz="1600" dirty="0" smtClean="0"/>
              <a:t> and </a:t>
            </a:r>
            <a:r>
              <a:rPr lang="it-IT" sz="1600" dirty="0" err="1" smtClean="0"/>
              <a:t>accuracy</a:t>
            </a:r>
            <a:r>
              <a:rPr lang="it-IT" sz="1600" dirty="0" smtClean="0"/>
              <a:t> in the detection </a:t>
            </a:r>
            <a:r>
              <a:rPr lang="it-IT" sz="1600" dirty="0" err="1" smtClean="0"/>
              <a:t>of</a:t>
            </a:r>
            <a:r>
              <a:rPr lang="it-IT" sz="1600" dirty="0" smtClean="0"/>
              <a:t> </a:t>
            </a:r>
            <a:r>
              <a:rPr lang="it-IT" sz="1600" dirty="0" err="1" smtClean="0"/>
              <a:t>groundwater</a:t>
            </a:r>
            <a:r>
              <a:rPr lang="it-IT" sz="1600" dirty="0" smtClean="0"/>
              <a:t> </a:t>
            </a:r>
            <a:r>
              <a:rPr lang="it-IT" sz="1600" dirty="0" err="1" smtClean="0"/>
              <a:t>movement</a:t>
            </a:r>
            <a:r>
              <a:rPr lang="it-IT" sz="1600" dirty="0" smtClean="0"/>
              <a:t> </a:t>
            </a:r>
            <a:r>
              <a:rPr lang="it-IT" sz="1600" dirty="0" err="1" smtClean="0"/>
              <a:t>produced</a:t>
            </a:r>
            <a:r>
              <a:rPr lang="it-IT" sz="1600" dirty="0" smtClean="0"/>
              <a:t> </a:t>
            </a:r>
            <a:r>
              <a:rPr lang="it-IT" sz="1600" dirty="0" err="1" smtClean="0"/>
              <a:t>by</a:t>
            </a:r>
            <a:r>
              <a:rPr lang="it-IT" sz="1600" dirty="0" smtClean="0"/>
              <a:t> </a:t>
            </a:r>
            <a:r>
              <a:rPr lang="it-IT" sz="1600" dirty="0" err="1" smtClean="0"/>
              <a:t>aquifer</a:t>
            </a:r>
            <a:r>
              <a:rPr lang="it-IT" sz="1600" dirty="0" err="1" smtClean="0"/>
              <a:t>-</a:t>
            </a:r>
            <a:r>
              <a:rPr lang="it-IT" sz="1600" dirty="0" err="1" smtClean="0"/>
              <a:t>systems</a:t>
            </a:r>
            <a:r>
              <a:rPr lang="it-IT" sz="1600" dirty="0" smtClean="0"/>
              <a:t> </a:t>
            </a:r>
            <a:r>
              <a:rPr lang="it-IT" sz="1600" dirty="0" err="1" smtClean="0"/>
              <a:t>withdrawals</a:t>
            </a:r>
            <a:r>
              <a:rPr lang="it-IT" sz="1600" dirty="0" smtClean="0"/>
              <a:t> and </a:t>
            </a:r>
            <a:r>
              <a:rPr lang="en-US" sz="1600" dirty="0" smtClean="0"/>
              <a:t>recharge</a:t>
            </a:r>
            <a:r>
              <a:rPr lang="it-IT" sz="1600" dirty="0" smtClean="0"/>
              <a:t>  [</a:t>
            </a:r>
            <a:r>
              <a:rPr lang="en-US" sz="1600" dirty="0" smtClean="0"/>
              <a:t>velocity and acceleration/deceleration analyses permit  a close examination of patterns of subsidence and uplift</a:t>
            </a:r>
            <a:r>
              <a:rPr lang="it-IT" sz="1600" dirty="0" smtClean="0"/>
              <a:t>]</a:t>
            </a:r>
            <a:endParaRPr lang="it-IT" sz="1600" dirty="0"/>
          </a:p>
        </p:txBody>
      </p:sp>
      <p:sp>
        <p:nvSpPr>
          <p:cNvPr id="120835" name="Text Box 14"/>
          <p:cNvSpPr txBox="1">
            <a:spLocks noChangeArrowheads="1"/>
          </p:cNvSpPr>
          <p:nvPr/>
        </p:nvSpPr>
        <p:spPr bwMode="auto">
          <a:xfrm>
            <a:off x="539750" y="3441704"/>
            <a:ext cx="7991475" cy="3416320"/>
          </a:xfrm>
          <a:prstGeom prst="rect">
            <a:avLst/>
          </a:prstGeom>
          <a:noFill/>
          <a:ln w="9525">
            <a:noFill/>
            <a:miter lim="800000"/>
            <a:headEnd/>
            <a:tailEnd/>
          </a:ln>
        </p:spPr>
        <p:txBody>
          <a:bodyPr>
            <a:spAutoFit/>
          </a:bodyPr>
          <a:lstStyle/>
          <a:p>
            <a:pPr algn="l">
              <a:spcBef>
                <a:spcPct val="50000"/>
              </a:spcBef>
              <a:buFontTx/>
              <a:buChar char="•"/>
            </a:pPr>
            <a:r>
              <a:rPr lang="it-IT" sz="1600" dirty="0"/>
              <a:t> </a:t>
            </a:r>
            <a:r>
              <a:rPr lang="en-US" sz="1600" dirty="0" smtClean="0"/>
              <a:t>population growth starting from ’90</a:t>
            </a:r>
          </a:p>
          <a:p>
            <a:pPr algn="l">
              <a:spcBef>
                <a:spcPct val="50000"/>
              </a:spcBef>
              <a:buFontTx/>
              <a:buChar char="•"/>
            </a:pPr>
            <a:r>
              <a:rPr lang="en-US" sz="1600" dirty="0" smtClean="0"/>
              <a:t> natural springs historically provided water to this arid valley (12 – 20 cm/a average annual precipitation)</a:t>
            </a:r>
          </a:p>
          <a:p>
            <a:pPr algn="l">
              <a:spcBef>
                <a:spcPct val="50000"/>
              </a:spcBef>
              <a:buFontTx/>
              <a:buChar char="•"/>
            </a:pPr>
            <a:r>
              <a:rPr lang="en-US" sz="1600" dirty="0" smtClean="0"/>
              <a:t> groundwater pumping was initiated in 1905 to support early development in the valley and by 1960 groundwater withdrawals had reached about 49 hm</a:t>
            </a:r>
            <a:r>
              <a:rPr lang="en-US" baseline="30000" dirty="0" smtClean="0"/>
              <a:t>3</a:t>
            </a:r>
            <a:r>
              <a:rPr lang="en-US" sz="1600" dirty="0" smtClean="0"/>
              <a:t> (40000 acre-ft)</a:t>
            </a:r>
          </a:p>
          <a:p>
            <a:pPr algn="l">
              <a:spcBef>
                <a:spcPct val="50000"/>
              </a:spcBef>
              <a:buFontTx/>
              <a:buChar char="•"/>
            </a:pPr>
            <a:r>
              <a:rPr lang="en-US" sz="1600" dirty="0" smtClean="0"/>
              <a:t> total pumpage increased through 1970 reaching a peak of 106 hm</a:t>
            </a:r>
            <a:r>
              <a:rPr lang="en-US" sz="1600" baseline="30000" dirty="0" smtClean="0"/>
              <a:t>3 </a:t>
            </a:r>
            <a:r>
              <a:rPr lang="en-US" sz="1600" dirty="0" smtClean="0"/>
              <a:t>per year</a:t>
            </a:r>
          </a:p>
          <a:p>
            <a:pPr algn="l">
              <a:spcBef>
                <a:spcPct val="50000"/>
              </a:spcBef>
              <a:buFontTx/>
              <a:buChar char="•"/>
            </a:pPr>
            <a:r>
              <a:rPr lang="it-IT" sz="1600" dirty="0" smtClean="0"/>
              <a:t> </a:t>
            </a:r>
            <a:r>
              <a:rPr lang="en-US" sz="1600" dirty="0" smtClean="0"/>
              <a:t>in1972 importation of Colorado River water and a stabilization of pumping rates was reached at about 92 hm</a:t>
            </a:r>
            <a:r>
              <a:rPr lang="en-US" sz="1600" baseline="30000" dirty="0" smtClean="0"/>
              <a:t>3</a:t>
            </a:r>
          </a:p>
          <a:p>
            <a:pPr algn="l">
              <a:spcBef>
                <a:spcPct val="50000"/>
              </a:spcBef>
              <a:buFontTx/>
              <a:buChar char="•"/>
            </a:pPr>
            <a:r>
              <a:rPr lang="it-IT" sz="1600" dirty="0" smtClean="0"/>
              <a:t> beginning on the late 19</a:t>
            </a:r>
            <a:r>
              <a:rPr lang="en-US" sz="1600" dirty="0" smtClean="0"/>
              <a:t>80s the Las Vegas valley started an artificial recharge program that injected imported Colorado River water into the principal aquifer during the winter season (annual recharge rate reaching a peak of 39 hm</a:t>
            </a:r>
            <a:r>
              <a:rPr lang="en-US" sz="1600" baseline="30000" dirty="0" smtClean="0"/>
              <a:t>3</a:t>
            </a:r>
            <a:r>
              <a:rPr lang="en-US" sz="1600" dirty="0" smtClean="0"/>
              <a:t> )</a:t>
            </a:r>
            <a:endParaRPr lang="en-US" sz="1600" dirty="0"/>
          </a:p>
        </p:txBody>
      </p:sp>
      <p:pic>
        <p:nvPicPr>
          <p:cNvPr id="27652" name="Picture 4" descr="ScreenShot019"/>
          <p:cNvPicPr>
            <a:picLocks noChangeAspect="1" noChangeArrowheads="1"/>
          </p:cNvPicPr>
          <p:nvPr/>
        </p:nvPicPr>
        <p:blipFill>
          <a:blip r:embed="rId3" cstate="print"/>
          <a:srcRect/>
          <a:stretch>
            <a:fillRect/>
          </a:stretch>
        </p:blipFill>
        <p:spPr bwMode="auto">
          <a:xfrm>
            <a:off x="3419475" y="333375"/>
            <a:ext cx="5527675" cy="1647825"/>
          </a:xfrm>
          <a:prstGeom prst="rect">
            <a:avLst/>
          </a:prstGeom>
          <a:noFill/>
          <a:ln w="9525">
            <a:noFill/>
            <a:miter lim="800000"/>
            <a:headEnd/>
            <a:tailEnd/>
          </a:ln>
        </p:spPr>
      </p:pic>
      <p:sp>
        <p:nvSpPr>
          <p:cNvPr id="27653" name="Text Box 13"/>
          <p:cNvSpPr txBox="1">
            <a:spLocks noChangeArrowheads="1"/>
          </p:cNvSpPr>
          <p:nvPr/>
        </p:nvSpPr>
        <p:spPr bwMode="auto">
          <a:xfrm>
            <a:off x="250825" y="333375"/>
            <a:ext cx="1728788" cy="476250"/>
          </a:xfrm>
          <a:prstGeom prst="rect">
            <a:avLst/>
          </a:prstGeom>
          <a:solidFill>
            <a:schemeClr val="bg1"/>
          </a:solidFill>
          <a:ln w="19050">
            <a:solidFill>
              <a:srgbClr val="800080"/>
            </a:solidFill>
            <a:miter lim="800000"/>
            <a:headEnd/>
            <a:tailEnd/>
          </a:ln>
        </p:spPr>
        <p:txBody>
          <a:bodyPr>
            <a:spAutoFit/>
          </a:bodyPr>
          <a:lstStyle/>
          <a:p>
            <a:pPr marL="342900" indent="-342900" algn="l">
              <a:spcBef>
                <a:spcPct val="50000"/>
              </a:spcBef>
            </a:pPr>
            <a:r>
              <a:rPr lang="en-US" sz="2400" b="1" u="sng" dirty="0" smtClean="0">
                <a:solidFill>
                  <a:srgbClr val="CC0099"/>
                </a:solidFill>
                <a:latin typeface="Berlin Sans FB Demi" pitchFamily="34" charset="0"/>
              </a:rPr>
              <a:t>Subsidence</a:t>
            </a:r>
            <a:endParaRPr lang="en-US" sz="2400" b="1" u="sng" dirty="0">
              <a:solidFill>
                <a:srgbClr val="CC0099"/>
              </a:solidFill>
              <a:latin typeface="Berlin Sans FB Demi" pitchFamily="34" charset="0"/>
            </a:endParaRPr>
          </a:p>
        </p:txBody>
      </p:sp>
      <p:sp>
        <p:nvSpPr>
          <p:cNvPr id="27654" name="Text Box 13"/>
          <p:cNvSpPr txBox="1">
            <a:spLocks noChangeArrowheads="1"/>
          </p:cNvSpPr>
          <p:nvPr/>
        </p:nvSpPr>
        <p:spPr bwMode="auto">
          <a:xfrm>
            <a:off x="1071539" y="957263"/>
            <a:ext cx="2205062" cy="584775"/>
          </a:xfrm>
          <a:prstGeom prst="rect">
            <a:avLst/>
          </a:prstGeom>
          <a:solidFill>
            <a:schemeClr val="bg1"/>
          </a:solidFill>
          <a:ln w="19050">
            <a:solidFill>
              <a:srgbClr val="800080"/>
            </a:solidFill>
            <a:miter lim="800000"/>
            <a:headEnd/>
            <a:tailEnd/>
          </a:ln>
        </p:spPr>
        <p:txBody>
          <a:bodyPr wrap="square">
            <a:spAutoFit/>
          </a:bodyPr>
          <a:lstStyle/>
          <a:p>
            <a:pPr indent="-342900" algn="l">
              <a:spcBef>
                <a:spcPts val="600"/>
              </a:spcBef>
            </a:pPr>
            <a:r>
              <a:rPr lang="en-US" sz="1600" dirty="0" smtClean="0"/>
              <a:t>Irreversible process of aquifer storage </a:t>
            </a:r>
            <a:r>
              <a:rPr lang="en-US" sz="1600" dirty="0" smtClean="0"/>
              <a:t>loss</a:t>
            </a:r>
            <a:endParaRPr lang="en-US" sz="1600" dirty="0"/>
          </a:p>
        </p:txBody>
      </p:sp>
      <p:sp>
        <p:nvSpPr>
          <p:cNvPr id="27655" name="Text Box 13"/>
          <p:cNvSpPr txBox="1">
            <a:spLocks noChangeArrowheads="1"/>
          </p:cNvSpPr>
          <p:nvPr/>
        </p:nvSpPr>
        <p:spPr bwMode="auto">
          <a:xfrm>
            <a:off x="539750" y="1785926"/>
            <a:ext cx="1889110" cy="584775"/>
          </a:xfrm>
          <a:prstGeom prst="rect">
            <a:avLst/>
          </a:prstGeom>
          <a:solidFill>
            <a:schemeClr val="bg1"/>
          </a:solidFill>
          <a:ln w="19050">
            <a:solidFill>
              <a:srgbClr val="800080"/>
            </a:solidFill>
            <a:miter lim="800000"/>
            <a:headEnd/>
            <a:tailEnd/>
          </a:ln>
        </p:spPr>
        <p:txBody>
          <a:bodyPr wrap="square">
            <a:spAutoFit/>
          </a:bodyPr>
          <a:lstStyle/>
          <a:p>
            <a:pPr marL="342900" indent="-342900" algn="l">
              <a:spcBef>
                <a:spcPct val="50000"/>
              </a:spcBef>
            </a:pPr>
            <a:r>
              <a:rPr lang="it-IT" sz="1600" dirty="0"/>
              <a:t>…. </a:t>
            </a:r>
            <a:r>
              <a:rPr lang="en-US" sz="1600" dirty="0" smtClean="0"/>
              <a:t>Structural damages, …</a:t>
            </a:r>
            <a:endParaRPr lang="en-US" sz="1600" dirty="0"/>
          </a:p>
        </p:txBody>
      </p:sp>
      <p:cxnSp>
        <p:nvCxnSpPr>
          <p:cNvPr id="27656" name="AutoShape 8"/>
          <p:cNvCxnSpPr>
            <a:cxnSpLocks noChangeShapeType="1"/>
            <a:stCxn id="27653" idx="2"/>
            <a:endCxn id="27654" idx="1"/>
          </p:cNvCxnSpPr>
          <p:nvPr/>
        </p:nvCxnSpPr>
        <p:spPr bwMode="auto">
          <a:xfrm rot="5400000">
            <a:off x="873366" y="1007798"/>
            <a:ext cx="440026" cy="43680"/>
          </a:xfrm>
          <a:prstGeom prst="bentConnector4">
            <a:avLst>
              <a:gd name="adj1" fmla="val 16776"/>
              <a:gd name="adj2" fmla="val 623352"/>
            </a:avLst>
          </a:prstGeom>
          <a:noFill/>
          <a:ln w="12700">
            <a:solidFill>
              <a:srgbClr val="CC0099"/>
            </a:solidFill>
            <a:miter lim="800000"/>
            <a:headEnd/>
            <a:tailEnd type="triangle" w="med" len="med"/>
          </a:ln>
        </p:spPr>
      </p:cxnSp>
      <p:cxnSp>
        <p:nvCxnSpPr>
          <p:cNvPr id="27657" name="AutoShape 9"/>
          <p:cNvCxnSpPr>
            <a:cxnSpLocks noChangeShapeType="1"/>
            <a:stCxn id="27654" idx="2"/>
            <a:endCxn id="27655" idx="0"/>
          </p:cNvCxnSpPr>
          <p:nvPr/>
        </p:nvCxnSpPr>
        <p:spPr bwMode="auto">
          <a:xfrm rot="5400000">
            <a:off x="1707244" y="1319100"/>
            <a:ext cx="243888" cy="689765"/>
          </a:xfrm>
          <a:prstGeom prst="bentConnector3">
            <a:avLst>
              <a:gd name="adj1" fmla="val 50000"/>
            </a:avLst>
          </a:prstGeom>
          <a:noFill/>
          <a:ln w="12700">
            <a:solidFill>
              <a:srgbClr val="CC0099"/>
            </a:solidFill>
            <a:miter lim="800000"/>
            <a:headEn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0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083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11"/>
          <p:cNvPicPr>
            <a:picLocks noChangeAspect="1" noChangeArrowheads="1"/>
          </p:cNvPicPr>
          <p:nvPr/>
        </p:nvPicPr>
        <p:blipFill>
          <a:blip r:embed="rId3" cstate="print"/>
          <a:srcRect/>
          <a:stretch>
            <a:fillRect/>
          </a:stretch>
        </p:blipFill>
        <p:spPr bwMode="auto">
          <a:xfrm>
            <a:off x="1042988" y="746125"/>
            <a:ext cx="7096125" cy="3259138"/>
          </a:xfrm>
          <a:prstGeom prst="rect">
            <a:avLst/>
          </a:prstGeom>
          <a:noFill/>
          <a:ln w="9525">
            <a:noFill/>
            <a:miter lim="800000"/>
            <a:headEnd/>
            <a:tailEnd/>
          </a:ln>
        </p:spPr>
      </p:pic>
      <p:sp>
        <p:nvSpPr>
          <p:cNvPr id="28675" name="Rectangle 12"/>
          <p:cNvSpPr>
            <a:spLocks noChangeArrowheads="1"/>
          </p:cNvSpPr>
          <p:nvPr/>
        </p:nvSpPr>
        <p:spPr bwMode="auto">
          <a:xfrm>
            <a:off x="323850" y="4868863"/>
            <a:ext cx="5184775" cy="1100137"/>
          </a:xfrm>
          <a:prstGeom prst="rect">
            <a:avLst/>
          </a:prstGeom>
          <a:noFill/>
          <a:ln w="9525">
            <a:noFill/>
            <a:miter lim="800000"/>
            <a:headEnd/>
            <a:tailEnd/>
          </a:ln>
        </p:spPr>
        <p:txBody>
          <a:bodyPr anchor="ctr">
            <a:spAutoFit/>
          </a:bodyPr>
          <a:lstStyle/>
          <a:p>
            <a:pPr algn="l"/>
            <a:r>
              <a:rPr lang="it-IT" sz="1600"/>
              <a:t>An </a:t>
            </a:r>
            <a:r>
              <a:rPr lang="it-IT" sz="1600" b="1"/>
              <a:t>acre-foot</a:t>
            </a:r>
            <a:r>
              <a:rPr lang="it-IT" sz="1600"/>
              <a:t> is a unit of </a:t>
            </a:r>
            <a:r>
              <a:rPr lang="it-IT" sz="1600">
                <a:hlinkClick r:id="rId4" tooltip="Volume"/>
              </a:rPr>
              <a:t>volume</a:t>
            </a:r>
            <a:r>
              <a:rPr lang="it-IT" sz="1600"/>
              <a:t> commonly used in the United States in reference to large-scale water resources.</a:t>
            </a:r>
          </a:p>
          <a:p>
            <a:pPr algn="l"/>
            <a:r>
              <a:rPr lang="it-IT" sz="1600"/>
              <a:t>1 acre-ft =1233,5 m³</a:t>
            </a:r>
            <a:r>
              <a:rPr lang="it-IT"/>
              <a:t> </a:t>
            </a:r>
            <a:r>
              <a:rPr lang="it-IT" sz="1600"/>
              <a:t> </a:t>
            </a:r>
          </a:p>
        </p:txBody>
      </p:sp>
      <p:pic>
        <p:nvPicPr>
          <p:cNvPr id="28676" name="Picture 13" descr="Acre-foot"/>
          <p:cNvPicPr>
            <a:picLocks noChangeAspect="1" noChangeArrowheads="1"/>
          </p:cNvPicPr>
          <p:nvPr/>
        </p:nvPicPr>
        <p:blipFill>
          <a:blip r:embed="rId5" cstate="print"/>
          <a:srcRect/>
          <a:stretch>
            <a:fillRect/>
          </a:stretch>
        </p:blipFill>
        <p:spPr bwMode="auto">
          <a:xfrm>
            <a:off x="5364163" y="4365625"/>
            <a:ext cx="3616325" cy="1903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539750" y="123825"/>
            <a:ext cx="8064500" cy="425450"/>
          </a:xfrm>
          <a:prstGeom prst="rect">
            <a:avLst/>
          </a:prstGeom>
          <a:noFill/>
          <a:ln w="9525">
            <a:noFill/>
            <a:miter lim="800000"/>
            <a:headEnd/>
            <a:tailEnd/>
          </a:ln>
        </p:spPr>
        <p:txBody>
          <a:bodyPr/>
          <a:lstStyle/>
          <a:p>
            <a:pPr>
              <a:spcBef>
                <a:spcPct val="20000"/>
              </a:spcBef>
            </a:pPr>
            <a:r>
              <a:rPr lang="it-IT" sz="2400" dirty="0" err="1" smtClean="0">
                <a:solidFill>
                  <a:srgbClr val="0033CC"/>
                </a:solidFill>
                <a:latin typeface="Berlin Sans FB Demi" pitchFamily="34" charset="0"/>
              </a:rPr>
              <a:t>Artificial</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Recharge</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of</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Groundwater</a:t>
            </a:r>
            <a:endParaRPr lang="it-IT" sz="2400" dirty="0">
              <a:solidFill>
                <a:srgbClr val="0033CC"/>
              </a:solidFill>
              <a:latin typeface="Berlin Sans FB Demi" pitchFamily="34" charset="0"/>
            </a:endParaRPr>
          </a:p>
        </p:txBody>
      </p:sp>
      <p:sp>
        <p:nvSpPr>
          <p:cNvPr id="3075" name="Text Box 10"/>
          <p:cNvSpPr txBox="1">
            <a:spLocks noChangeArrowheads="1"/>
          </p:cNvSpPr>
          <p:nvPr/>
        </p:nvSpPr>
        <p:spPr bwMode="auto">
          <a:xfrm>
            <a:off x="142844" y="785794"/>
            <a:ext cx="7000893" cy="892552"/>
          </a:xfrm>
          <a:prstGeom prst="rect">
            <a:avLst/>
          </a:prstGeom>
          <a:noFill/>
          <a:ln w="9525">
            <a:noFill/>
            <a:miter lim="800000"/>
            <a:headEnd/>
            <a:tailEnd/>
          </a:ln>
        </p:spPr>
        <p:txBody>
          <a:bodyPr wrap="square">
            <a:spAutoFit/>
          </a:bodyPr>
          <a:lstStyle/>
          <a:p>
            <a:pPr algn="l">
              <a:spcBef>
                <a:spcPct val="50000"/>
              </a:spcBef>
            </a:pPr>
            <a:r>
              <a:rPr lang="en-US" sz="2000" dirty="0" smtClean="0">
                <a:solidFill>
                  <a:srgbClr val="0033CC"/>
                </a:solidFill>
              </a:rPr>
              <a:t>Artificial recharge systems</a:t>
            </a:r>
            <a:r>
              <a:rPr lang="en-US" sz="1600" dirty="0" smtClean="0"/>
              <a:t> are engineered systems where surface water is put on or in the ground for infiltration and subsequent movement to aquifers </a:t>
            </a:r>
            <a:r>
              <a:rPr lang="en-US" sz="1600" b="1" dirty="0" smtClean="0">
                <a:solidFill>
                  <a:srgbClr val="0033CC"/>
                </a:solidFill>
              </a:rPr>
              <a:t>to augment groundwater resources</a:t>
            </a:r>
            <a:r>
              <a:rPr lang="en-US" sz="1600" dirty="0" smtClean="0">
                <a:solidFill>
                  <a:srgbClr val="0033CC"/>
                </a:solidFill>
              </a:rPr>
              <a:t>.</a:t>
            </a:r>
          </a:p>
        </p:txBody>
      </p:sp>
      <p:sp>
        <p:nvSpPr>
          <p:cNvPr id="3076" name="Line 3"/>
          <p:cNvSpPr>
            <a:spLocks noChangeShapeType="1"/>
          </p:cNvSpPr>
          <p:nvPr/>
        </p:nvSpPr>
        <p:spPr bwMode="auto">
          <a:xfrm>
            <a:off x="468313" y="549275"/>
            <a:ext cx="8064500" cy="0"/>
          </a:xfrm>
          <a:prstGeom prst="line">
            <a:avLst/>
          </a:prstGeom>
          <a:noFill/>
          <a:ln w="38100" cmpd="dbl">
            <a:solidFill>
              <a:srgbClr val="0033CC"/>
            </a:solidFill>
            <a:round/>
            <a:headEnd/>
            <a:tailEnd/>
          </a:ln>
        </p:spPr>
        <p:txBody>
          <a:bodyPr/>
          <a:lstStyle/>
          <a:p>
            <a:endParaRPr lang="it-IT"/>
          </a:p>
        </p:txBody>
      </p:sp>
      <p:pic>
        <p:nvPicPr>
          <p:cNvPr id="5" name="Immagine 4" descr="groundwater_recharge.gif"/>
          <p:cNvPicPr>
            <a:picLocks noChangeAspect="1"/>
          </p:cNvPicPr>
          <p:nvPr/>
        </p:nvPicPr>
        <p:blipFill>
          <a:blip r:embed="rId3"/>
          <a:stretch>
            <a:fillRect/>
          </a:stretch>
        </p:blipFill>
        <p:spPr>
          <a:xfrm>
            <a:off x="7000905" y="571480"/>
            <a:ext cx="1857375" cy="2823210"/>
          </a:xfrm>
          <a:prstGeom prst="rect">
            <a:avLst/>
          </a:prstGeom>
        </p:spPr>
      </p:pic>
      <p:sp>
        <p:nvSpPr>
          <p:cNvPr id="6" name="CasellaDiTesto 5"/>
          <p:cNvSpPr txBox="1"/>
          <p:nvPr/>
        </p:nvSpPr>
        <p:spPr>
          <a:xfrm rot="16200000">
            <a:off x="7464674" y="1821080"/>
            <a:ext cx="3000396" cy="215444"/>
          </a:xfrm>
          <a:prstGeom prst="rect">
            <a:avLst/>
          </a:prstGeom>
          <a:noFill/>
        </p:spPr>
        <p:txBody>
          <a:bodyPr wrap="square" rtlCol="0">
            <a:spAutoFit/>
          </a:bodyPr>
          <a:lstStyle/>
          <a:p>
            <a:r>
              <a:rPr lang="en-US" sz="800" dirty="0" smtClean="0"/>
              <a:t>http://www.hoses.co.za/index.php?page=boreline-applications</a:t>
            </a:r>
            <a:endParaRPr lang="en-US" sz="800" dirty="0"/>
          </a:p>
        </p:txBody>
      </p:sp>
      <p:sp>
        <p:nvSpPr>
          <p:cNvPr id="7" name="Text Box 10"/>
          <p:cNvSpPr txBox="1">
            <a:spLocks noChangeArrowheads="1"/>
          </p:cNvSpPr>
          <p:nvPr/>
        </p:nvSpPr>
        <p:spPr bwMode="auto">
          <a:xfrm>
            <a:off x="142844" y="1905364"/>
            <a:ext cx="8893175" cy="2523768"/>
          </a:xfrm>
          <a:prstGeom prst="rect">
            <a:avLst/>
          </a:prstGeom>
          <a:noFill/>
          <a:ln w="9525">
            <a:noFill/>
            <a:miter lim="800000"/>
            <a:headEnd/>
            <a:tailEnd/>
          </a:ln>
        </p:spPr>
        <p:txBody>
          <a:bodyPr>
            <a:spAutoFit/>
          </a:bodyPr>
          <a:lstStyle/>
          <a:p>
            <a:pPr algn="l">
              <a:spcBef>
                <a:spcPct val="50000"/>
              </a:spcBef>
            </a:pPr>
            <a:r>
              <a:rPr lang="en-US" sz="1600" dirty="0" smtClean="0">
                <a:solidFill>
                  <a:srgbClr val="0033CC"/>
                </a:solidFill>
              </a:rPr>
              <a:t>Objectives</a:t>
            </a:r>
            <a:r>
              <a:rPr lang="en-US" sz="1600" dirty="0">
                <a:solidFill>
                  <a:srgbClr val="0033CC"/>
                </a:solidFill>
              </a:rPr>
              <a:t>: </a:t>
            </a:r>
          </a:p>
          <a:p>
            <a:pPr marL="216000" lvl="2" indent="-228600" algn="l" defTabSz="540000">
              <a:spcBef>
                <a:spcPts val="600"/>
              </a:spcBef>
              <a:buFontTx/>
              <a:buChar char="-"/>
            </a:pPr>
            <a:r>
              <a:rPr lang="en-US" sz="1600" dirty="0" smtClean="0"/>
              <a:t>To store water  </a:t>
            </a:r>
          </a:p>
          <a:p>
            <a:pPr marL="216000" lvl="2" indent="-228600" algn="l" defTabSz="540000">
              <a:spcBef>
                <a:spcPts val="600"/>
              </a:spcBef>
              <a:buFontTx/>
              <a:buChar char="-"/>
            </a:pPr>
            <a:r>
              <a:rPr lang="en-US" sz="1600" dirty="0" smtClean="0"/>
              <a:t>To make groundwater out of surface water where groundwater is 			       traditionally preferred for drinking</a:t>
            </a:r>
          </a:p>
          <a:p>
            <a:pPr marL="216000" lvl="2" indent="-228600" algn="l" defTabSz="540000">
              <a:spcBef>
                <a:spcPts val="600"/>
              </a:spcBef>
              <a:buFontTx/>
              <a:buChar char="-"/>
            </a:pPr>
            <a:r>
              <a:rPr lang="en-US" sz="1600" dirty="0" smtClean="0"/>
              <a:t>To reduce seawater intrusion</a:t>
            </a:r>
          </a:p>
          <a:p>
            <a:pPr marL="216000" lvl="2" indent="-228600" algn="l" defTabSz="540000">
              <a:spcBef>
                <a:spcPts val="600"/>
              </a:spcBef>
              <a:buFontTx/>
              <a:buChar char="-"/>
            </a:pPr>
            <a:r>
              <a:rPr lang="en-US" sz="1600" dirty="0" smtClean="0"/>
              <a:t>To reduce subsidence</a:t>
            </a:r>
          </a:p>
          <a:p>
            <a:pPr marL="216000" lvl="2" indent="-228600" algn="l" defTabSz="540000">
              <a:spcBef>
                <a:spcPts val="600"/>
              </a:spcBef>
              <a:buFontTx/>
              <a:buChar char="-"/>
            </a:pPr>
            <a:r>
              <a:rPr lang="en-US" sz="1600" dirty="0" smtClean="0"/>
              <a:t>To use aquifers as water conveyance systems (as an aqueduct without pipes)</a:t>
            </a:r>
          </a:p>
          <a:p>
            <a:pPr marL="216000" lvl="2" indent="-228600" algn="l" defTabSz="540000">
              <a:spcBef>
                <a:spcPts val="600"/>
              </a:spcBef>
              <a:buFontTx/>
              <a:buChar char="-"/>
            </a:pPr>
            <a:r>
              <a:rPr lang="en-US" sz="1600" dirty="0" smtClean="0"/>
              <a:t>To improve the quality of the water through soil-aquifer treatment or geopurification</a:t>
            </a:r>
          </a:p>
        </p:txBody>
      </p:sp>
      <p:pic>
        <p:nvPicPr>
          <p:cNvPr id="1026" name="Picture 2"/>
          <p:cNvPicPr>
            <a:picLocks noChangeAspect="1" noChangeArrowheads="1"/>
          </p:cNvPicPr>
          <p:nvPr/>
        </p:nvPicPr>
        <p:blipFill>
          <a:blip r:embed="rId4" cstate="print"/>
          <a:srcRect/>
          <a:stretch>
            <a:fillRect/>
          </a:stretch>
        </p:blipFill>
        <p:spPr bwMode="auto">
          <a:xfrm>
            <a:off x="428596" y="4555824"/>
            <a:ext cx="2160270" cy="1230630"/>
          </a:xfrm>
          <a:prstGeom prst="rect">
            <a:avLst/>
          </a:prstGeom>
          <a:noFill/>
          <a:ln w="9525">
            <a:noFill/>
            <a:miter lim="800000"/>
            <a:headEnd/>
            <a:tailEnd/>
          </a:ln>
          <a:effectLst/>
        </p:spPr>
      </p:pic>
      <p:sp>
        <p:nvSpPr>
          <p:cNvPr id="9" name="Rettangolo 8"/>
          <p:cNvSpPr/>
          <p:nvPr/>
        </p:nvSpPr>
        <p:spPr>
          <a:xfrm>
            <a:off x="285720" y="5786454"/>
            <a:ext cx="2500298" cy="215444"/>
          </a:xfrm>
          <a:prstGeom prst="rect">
            <a:avLst/>
          </a:prstGeom>
        </p:spPr>
        <p:txBody>
          <a:bodyPr wrap="square">
            <a:spAutoFit/>
          </a:bodyPr>
          <a:lstStyle/>
          <a:p>
            <a:r>
              <a:rPr lang="en-US" sz="800" dirty="0" smtClean="0"/>
              <a:t>http://water.usgs.gov/ogw/gwrp/saltwater/salt.html</a:t>
            </a:r>
          </a:p>
        </p:txBody>
      </p:sp>
      <p:pic>
        <p:nvPicPr>
          <p:cNvPr id="1027" name="Picture 3"/>
          <p:cNvPicPr>
            <a:picLocks noChangeAspect="1" noChangeArrowheads="1"/>
          </p:cNvPicPr>
          <p:nvPr/>
        </p:nvPicPr>
        <p:blipFill>
          <a:blip r:embed="rId5"/>
          <a:srcRect/>
          <a:stretch>
            <a:fillRect/>
          </a:stretch>
        </p:blipFill>
        <p:spPr bwMode="auto">
          <a:xfrm>
            <a:off x="3071802" y="4572008"/>
            <a:ext cx="2190750" cy="1371600"/>
          </a:xfrm>
          <a:prstGeom prst="rect">
            <a:avLst/>
          </a:prstGeom>
          <a:noFill/>
          <a:ln w="9525">
            <a:noFill/>
            <a:miter lim="800000"/>
            <a:headEnd/>
            <a:tailEnd/>
          </a:ln>
          <a:effectLst/>
        </p:spPr>
      </p:pic>
      <p:sp>
        <p:nvSpPr>
          <p:cNvPr id="11" name="Rettangolo 10"/>
          <p:cNvSpPr/>
          <p:nvPr/>
        </p:nvSpPr>
        <p:spPr>
          <a:xfrm>
            <a:off x="3071802" y="5929330"/>
            <a:ext cx="2214578" cy="461665"/>
          </a:xfrm>
          <a:prstGeom prst="rect">
            <a:avLst/>
          </a:prstGeom>
        </p:spPr>
        <p:txBody>
          <a:bodyPr wrap="square">
            <a:spAutoFit/>
          </a:bodyPr>
          <a:lstStyle/>
          <a:p>
            <a:r>
              <a:rPr lang="en-US" sz="800" dirty="0" smtClean="0"/>
              <a:t>http://www.telegraph.co.uk/property/propertyadvice/propertyclinic/7251914/Subsidence-what-you-need-to-know.html</a:t>
            </a:r>
          </a:p>
        </p:txBody>
      </p:sp>
      <p:pic>
        <p:nvPicPr>
          <p:cNvPr id="1028" name="Picture 4"/>
          <p:cNvPicPr>
            <a:picLocks noChangeAspect="1" noChangeArrowheads="1"/>
          </p:cNvPicPr>
          <p:nvPr/>
        </p:nvPicPr>
        <p:blipFill>
          <a:blip r:embed="rId6" cstate="print"/>
          <a:srcRect/>
          <a:stretch>
            <a:fillRect/>
          </a:stretch>
        </p:blipFill>
        <p:spPr bwMode="auto">
          <a:xfrm>
            <a:off x="6215074" y="4500570"/>
            <a:ext cx="2286000" cy="1523048"/>
          </a:xfrm>
          <a:prstGeom prst="rect">
            <a:avLst/>
          </a:prstGeom>
          <a:noFill/>
          <a:ln w="9525">
            <a:noFill/>
            <a:miter lim="800000"/>
            <a:headEnd/>
            <a:tailEnd/>
          </a:ln>
          <a:effectLst/>
        </p:spPr>
      </p:pic>
      <p:sp>
        <p:nvSpPr>
          <p:cNvPr id="13" name="Rettangolo 12"/>
          <p:cNvSpPr/>
          <p:nvPr/>
        </p:nvSpPr>
        <p:spPr>
          <a:xfrm>
            <a:off x="3143240" y="6191928"/>
            <a:ext cx="5929354" cy="523220"/>
          </a:xfrm>
          <a:prstGeom prst="rect">
            <a:avLst/>
          </a:prstGeom>
          <a:solidFill>
            <a:schemeClr val="bg1"/>
          </a:solidFill>
          <a:ln w="12700">
            <a:solidFill>
              <a:srgbClr val="FF33CC"/>
            </a:solidFill>
          </a:ln>
        </p:spPr>
        <p:txBody>
          <a:bodyPr wrap="square">
            <a:spAutoFit/>
          </a:bodyPr>
          <a:lstStyle/>
          <a:p>
            <a:r>
              <a:rPr lang="en-US" sz="1400" dirty="0" smtClean="0"/>
              <a:t>Artificial recharge of groundwater: hydrogeology and </a:t>
            </a:r>
            <a:r>
              <a:rPr lang="en-US" sz="1400" dirty="0" smtClean="0"/>
              <a:t>engineering, </a:t>
            </a:r>
            <a:r>
              <a:rPr lang="en-US" sz="1400" b="1" dirty="0" smtClean="0"/>
              <a:t>Herman </a:t>
            </a:r>
            <a:r>
              <a:rPr lang="en-US" sz="1400" b="1" dirty="0" err="1" smtClean="0"/>
              <a:t>Bouwer</a:t>
            </a:r>
            <a:r>
              <a:rPr lang="en-US" sz="1400" b="1" dirty="0" smtClean="0"/>
              <a:t>, </a:t>
            </a:r>
            <a:r>
              <a:rPr lang="en-US" sz="1400" i="1" dirty="0" smtClean="0"/>
              <a:t>Hydrogeology Journal (2002)</a:t>
            </a:r>
            <a:endParaRPr lang="en-US" sz="1400" i="1"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12"/>
          <p:cNvPicPr>
            <a:picLocks noChangeAspect="1" noChangeArrowheads="1"/>
          </p:cNvPicPr>
          <p:nvPr/>
        </p:nvPicPr>
        <p:blipFill>
          <a:blip r:embed="rId3" cstate="print"/>
          <a:srcRect t="16971"/>
          <a:stretch>
            <a:fillRect/>
          </a:stretch>
        </p:blipFill>
        <p:spPr bwMode="auto">
          <a:xfrm>
            <a:off x="323850" y="549275"/>
            <a:ext cx="5334000" cy="6026150"/>
          </a:xfrm>
          <a:prstGeom prst="rect">
            <a:avLst/>
          </a:prstGeom>
          <a:noFill/>
          <a:ln w="9525">
            <a:noFill/>
            <a:miter lim="800000"/>
            <a:headEnd/>
            <a:tailEnd/>
          </a:ln>
        </p:spPr>
      </p:pic>
      <p:sp>
        <p:nvSpPr>
          <p:cNvPr id="29699" name="Text Box 13"/>
          <p:cNvSpPr txBox="1">
            <a:spLocks noChangeArrowheads="1"/>
          </p:cNvSpPr>
          <p:nvPr/>
        </p:nvSpPr>
        <p:spPr bwMode="auto">
          <a:xfrm>
            <a:off x="5643563" y="4572000"/>
            <a:ext cx="3286125" cy="784830"/>
          </a:xfrm>
          <a:prstGeom prst="rect">
            <a:avLst/>
          </a:prstGeom>
          <a:noFill/>
          <a:ln w="9525">
            <a:noFill/>
            <a:miter lim="800000"/>
            <a:headEnd/>
            <a:tailEnd/>
          </a:ln>
        </p:spPr>
        <p:txBody>
          <a:bodyPr>
            <a:spAutoFit/>
          </a:bodyPr>
          <a:lstStyle/>
          <a:p>
            <a:pPr algn="l">
              <a:spcBef>
                <a:spcPct val="50000"/>
              </a:spcBef>
            </a:pPr>
            <a:r>
              <a:rPr lang="en-US" sz="1500" dirty="0" smtClean="0"/>
              <a:t>Two independent satellite data sets obtained from the European Space Agency</a:t>
            </a:r>
          </a:p>
        </p:txBody>
      </p:sp>
      <p:sp>
        <p:nvSpPr>
          <p:cNvPr id="29700" name="Line 2"/>
          <p:cNvSpPr>
            <a:spLocks noChangeShapeType="1"/>
          </p:cNvSpPr>
          <p:nvPr/>
        </p:nvSpPr>
        <p:spPr bwMode="auto">
          <a:xfrm>
            <a:off x="468313" y="620713"/>
            <a:ext cx="8064500" cy="0"/>
          </a:xfrm>
          <a:prstGeom prst="line">
            <a:avLst/>
          </a:prstGeom>
          <a:noFill/>
          <a:ln w="12700">
            <a:solidFill>
              <a:srgbClr val="0033CC"/>
            </a:solidFill>
            <a:round/>
            <a:headEnd/>
            <a:tailEnd/>
          </a:ln>
        </p:spPr>
        <p:txBody>
          <a:bodyPr/>
          <a:lstStyle/>
          <a:p>
            <a:endParaRPr lang="it-IT"/>
          </a:p>
        </p:txBody>
      </p:sp>
      <p:sp>
        <p:nvSpPr>
          <p:cNvPr id="29701" name="Rectangle 9"/>
          <p:cNvSpPr>
            <a:spLocks noChangeArrowheads="1"/>
          </p:cNvSpPr>
          <p:nvPr/>
        </p:nvSpPr>
        <p:spPr bwMode="auto">
          <a:xfrm>
            <a:off x="395288" y="44450"/>
            <a:ext cx="8137525" cy="395288"/>
          </a:xfrm>
          <a:prstGeom prst="rect">
            <a:avLst/>
          </a:prstGeom>
          <a:noFill/>
          <a:ln w="9525">
            <a:noFill/>
            <a:miter lim="800000"/>
            <a:headEnd/>
            <a:tailEnd/>
          </a:ln>
        </p:spPr>
        <p:txBody>
          <a:bodyPr/>
          <a:lstStyle/>
          <a:p>
            <a:pPr>
              <a:spcBef>
                <a:spcPct val="20000"/>
              </a:spcBef>
            </a:pPr>
            <a:r>
              <a:rPr lang="it-IT" sz="2400" dirty="0" err="1" smtClean="0">
                <a:solidFill>
                  <a:srgbClr val="0033CC"/>
                </a:solidFill>
                <a:latin typeface="Berlin Sans FB Demi" pitchFamily="34" charset="0"/>
              </a:rPr>
              <a:t>Study</a:t>
            </a:r>
            <a:r>
              <a:rPr lang="it-IT" sz="2400" dirty="0" smtClean="0">
                <a:solidFill>
                  <a:srgbClr val="0033CC"/>
                </a:solidFill>
                <a:latin typeface="Berlin Sans FB Demi" pitchFamily="34" charset="0"/>
              </a:rPr>
              <a:t> area</a:t>
            </a:r>
            <a:endParaRPr lang="it-IT" sz="2400" dirty="0">
              <a:solidFill>
                <a:srgbClr val="0033CC"/>
              </a:solidFill>
              <a:latin typeface="Berlin Sans FB Demi" pitchFamily="34" charset="0"/>
            </a:endParaRPr>
          </a:p>
        </p:txBody>
      </p:sp>
      <p:sp>
        <p:nvSpPr>
          <p:cNvPr id="6" name="Text Box 13"/>
          <p:cNvSpPr txBox="1">
            <a:spLocks noChangeArrowheads="1"/>
          </p:cNvSpPr>
          <p:nvPr/>
        </p:nvSpPr>
        <p:spPr bwMode="auto">
          <a:xfrm>
            <a:off x="5643570" y="3571876"/>
            <a:ext cx="3286125" cy="1015663"/>
          </a:xfrm>
          <a:prstGeom prst="rect">
            <a:avLst/>
          </a:prstGeom>
          <a:noFill/>
          <a:ln w="9525">
            <a:noFill/>
            <a:miter lim="800000"/>
            <a:headEnd/>
            <a:tailEnd/>
          </a:ln>
        </p:spPr>
        <p:txBody>
          <a:bodyPr>
            <a:spAutoFit/>
          </a:bodyPr>
          <a:lstStyle/>
          <a:p>
            <a:pPr algn="l">
              <a:spcBef>
                <a:spcPct val="50000"/>
              </a:spcBef>
            </a:pPr>
            <a:r>
              <a:rPr lang="en-US" sz="1500" dirty="0" smtClean="0"/>
              <a:t>Subsidence had been monitored throughout the valley by conventional methodologies since 1935</a:t>
            </a:r>
            <a:endParaRPr lang="en-US" sz="15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ext Box 9"/>
          <p:cNvSpPr txBox="1">
            <a:spLocks noChangeArrowheads="1"/>
          </p:cNvSpPr>
          <p:nvPr/>
        </p:nvSpPr>
        <p:spPr bwMode="auto">
          <a:xfrm>
            <a:off x="900113" y="476250"/>
            <a:ext cx="7488237" cy="977191"/>
          </a:xfrm>
          <a:prstGeom prst="rect">
            <a:avLst/>
          </a:prstGeom>
          <a:noFill/>
          <a:ln w="9525">
            <a:noFill/>
            <a:miter lim="800000"/>
            <a:headEnd/>
            <a:tailEnd/>
          </a:ln>
        </p:spPr>
        <p:txBody>
          <a:bodyPr>
            <a:spAutoFit/>
          </a:bodyPr>
          <a:lstStyle/>
          <a:p>
            <a:pPr>
              <a:spcBef>
                <a:spcPct val="50000"/>
              </a:spcBef>
            </a:pPr>
            <a:r>
              <a:rPr lang="it-IT" sz="2000" dirty="0" smtClean="0">
                <a:solidFill>
                  <a:srgbClr val="0033CC"/>
                </a:solidFill>
                <a:latin typeface="Berlin Sans FB Demi" pitchFamily="34" charset="0"/>
              </a:rPr>
              <a:t>Long-term</a:t>
            </a:r>
            <a:r>
              <a:rPr lang="it-IT" sz="2000" dirty="0" smtClean="0">
                <a:solidFill>
                  <a:srgbClr val="0033CC"/>
                </a:solidFill>
                <a:latin typeface="Berlin Sans FB Demi" pitchFamily="34" charset="0"/>
              </a:rPr>
              <a:t> </a:t>
            </a:r>
            <a:r>
              <a:rPr lang="it-IT" sz="2000" dirty="0" smtClean="0">
                <a:solidFill>
                  <a:srgbClr val="0033CC"/>
                </a:solidFill>
                <a:latin typeface="Berlin Sans FB Demi" pitchFamily="34" charset="0"/>
              </a:rPr>
              <a:t>consequences</a:t>
            </a:r>
            <a:r>
              <a:rPr lang="it-IT" sz="2000" dirty="0" smtClean="0">
                <a:solidFill>
                  <a:srgbClr val="0033CC"/>
                </a:solidFill>
                <a:latin typeface="Berlin Sans FB Demi" pitchFamily="34" charset="0"/>
              </a:rPr>
              <a:t>:</a:t>
            </a:r>
            <a:endParaRPr lang="it-IT" sz="2000" dirty="0">
              <a:solidFill>
                <a:srgbClr val="0033CC"/>
              </a:solidFill>
              <a:latin typeface="Berlin Sans FB Demi" pitchFamily="34" charset="0"/>
            </a:endParaRPr>
          </a:p>
          <a:p>
            <a:pPr algn="l">
              <a:spcBef>
                <a:spcPct val="50000"/>
              </a:spcBef>
            </a:pPr>
            <a:r>
              <a:rPr lang="en-US" sz="1500" dirty="0" smtClean="0"/>
              <a:t>Nonrecoverable</a:t>
            </a:r>
            <a:r>
              <a:rPr lang="en-US" sz="1500" dirty="0" smtClean="0"/>
              <a:t> compaction of </a:t>
            </a:r>
            <a:r>
              <a:rPr lang="en-US" sz="1500" dirty="0" smtClean="0"/>
              <a:t>aquitards</a:t>
            </a:r>
            <a:r>
              <a:rPr lang="en-US" sz="1500" dirty="0" smtClean="0"/>
              <a:t> and  regional lowering of the water table level</a:t>
            </a:r>
            <a:endParaRPr lang="en-US" sz="1500" dirty="0"/>
          </a:p>
        </p:txBody>
      </p:sp>
      <p:pic>
        <p:nvPicPr>
          <p:cNvPr id="30723" name="Picture 11"/>
          <p:cNvPicPr>
            <a:picLocks noChangeAspect="1" noChangeArrowheads="1"/>
          </p:cNvPicPr>
          <p:nvPr/>
        </p:nvPicPr>
        <p:blipFill>
          <a:blip r:embed="rId3" cstate="print"/>
          <a:srcRect b="54247"/>
          <a:stretch>
            <a:fillRect/>
          </a:stretch>
        </p:blipFill>
        <p:spPr bwMode="auto">
          <a:xfrm>
            <a:off x="755650" y="1373188"/>
            <a:ext cx="7680325" cy="48641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430213" y="1068388"/>
            <a:ext cx="3927475" cy="4932362"/>
          </a:xfrm>
          <a:prstGeom prst="rect">
            <a:avLst/>
          </a:prstGeom>
          <a:noFill/>
          <a:ln w="9525">
            <a:noFill/>
            <a:miter lim="800000"/>
            <a:headEnd/>
            <a:tailEnd/>
          </a:ln>
        </p:spPr>
      </p:pic>
      <p:sp>
        <p:nvSpPr>
          <p:cNvPr id="31747" name="CasellaDiTesto 6"/>
          <p:cNvSpPr txBox="1">
            <a:spLocks noChangeArrowheads="1"/>
          </p:cNvSpPr>
          <p:nvPr/>
        </p:nvSpPr>
        <p:spPr bwMode="auto">
          <a:xfrm>
            <a:off x="4572000" y="5161018"/>
            <a:ext cx="4214813" cy="553998"/>
          </a:xfrm>
          <a:prstGeom prst="rect">
            <a:avLst/>
          </a:prstGeom>
          <a:noFill/>
          <a:ln w="9525">
            <a:noFill/>
            <a:miter lim="800000"/>
            <a:headEnd/>
            <a:tailEnd/>
          </a:ln>
        </p:spPr>
        <p:txBody>
          <a:bodyPr>
            <a:spAutoFit/>
          </a:bodyPr>
          <a:lstStyle/>
          <a:p>
            <a:pPr algn="l"/>
            <a:r>
              <a:rPr lang="en-US" sz="1500" dirty="0" smtClean="0"/>
              <a:t>Due to long term effects, in 2000s measured land subsidence was more then 1.7 m</a:t>
            </a:r>
            <a:endParaRPr lang="en-US" sz="1500"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Line 2"/>
          <p:cNvSpPr>
            <a:spLocks noChangeShapeType="1"/>
          </p:cNvSpPr>
          <p:nvPr/>
        </p:nvSpPr>
        <p:spPr bwMode="auto">
          <a:xfrm>
            <a:off x="468313" y="620713"/>
            <a:ext cx="8064500" cy="0"/>
          </a:xfrm>
          <a:prstGeom prst="line">
            <a:avLst/>
          </a:prstGeom>
          <a:noFill/>
          <a:ln w="12700">
            <a:solidFill>
              <a:srgbClr val="0033CC"/>
            </a:solidFill>
            <a:round/>
            <a:headEnd/>
            <a:tailEnd/>
          </a:ln>
        </p:spPr>
        <p:txBody>
          <a:bodyPr/>
          <a:lstStyle/>
          <a:p>
            <a:endParaRPr lang="it-IT" dirty="0"/>
          </a:p>
        </p:txBody>
      </p:sp>
      <p:sp>
        <p:nvSpPr>
          <p:cNvPr id="32771" name="Rectangle 4"/>
          <p:cNvSpPr>
            <a:spLocks noChangeArrowheads="1"/>
          </p:cNvSpPr>
          <p:nvPr/>
        </p:nvSpPr>
        <p:spPr bwMode="auto">
          <a:xfrm>
            <a:off x="395288" y="44450"/>
            <a:ext cx="8137525" cy="395288"/>
          </a:xfrm>
          <a:prstGeom prst="rect">
            <a:avLst/>
          </a:prstGeom>
          <a:noFill/>
          <a:ln w="9525">
            <a:noFill/>
            <a:miter lim="800000"/>
            <a:headEnd/>
            <a:tailEnd/>
          </a:ln>
        </p:spPr>
        <p:txBody>
          <a:bodyPr/>
          <a:lstStyle/>
          <a:p>
            <a:pPr>
              <a:spcBef>
                <a:spcPct val="20000"/>
              </a:spcBef>
            </a:pPr>
            <a:r>
              <a:rPr lang="it-IT" sz="2400" dirty="0" err="1">
                <a:solidFill>
                  <a:srgbClr val="0033CC"/>
                </a:solidFill>
                <a:latin typeface="Berlin Sans FB Demi" pitchFamily="34" charset="0"/>
              </a:rPr>
              <a:t>PSInSAR</a:t>
            </a:r>
            <a:r>
              <a:rPr lang="it-IT" sz="2400" dirty="0">
                <a:solidFill>
                  <a:srgbClr val="0033CC"/>
                </a:solidFill>
                <a:latin typeface="Berlin Sans FB Demi" pitchFamily="34" charset="0"/>
              </a:rPr>
              <a:t> </a:t>
            </a:r>
            <a:r>
              <a:rPr lang="it-IT" sz="2400" dirty="0" err="1">
                <a:solidFill>
                  <a:srgbClr val="0033CC"/>
                </a:solidFill>
                <a:latin typeface="Berlin Sans FB Demi" pitchFamily="34" charset="0"/>
              </a:rPr>
              <a:t>Methodology</a:t>
            </a:r>
            <a:endParaRPr lang="it-IT" sz="2400" dirty="0">
              <a:solidFill>
                <a:srgbClr val="0033CC"/>
              </a:solidFill>
              <a:latin typeface="Berlin Sans FB Demi" pitchFamily="34" charset="0"/>
            </a:endParaRPr>
          </a:p>
        </p:txBody>
      </p:sp>
      <p:sp>
        <p:nvSpPr>
          <p:cNvPr id="32772" name="Rectangle 11"/>
          <p:cNvSpPr>
            <a:spLocks noChangeArrowheads="1"/>
          </p:cNvSpPr>
          <p:nvPr/>
        </p:nvSpPr>
        <p:spPr bwMode="auto">
          <a:xfrm>
            <a:off x="107950" y="800100"/>
            <a:ext cx="8893175" cy="1692275"/>
          </a:xfrm>
          <a:prstGeom prst="rect">
            <a:avLst/>
          </a:prstGeom>
          <a:noFill/>
          <a:ln w="9525">
            <a:noFill/>
            <a:miter lim="800000"/>
            <a:headEnd/>
            <a:tailEnd/>
          </a:ln>
        </p:spPr>
        <p:txBody>
          <a:bodyPr anchor="ctr">
            <a:spAutoFit/>
          </a:bodyPr>
          <a:lstStyle/>
          <a:p>
            <a:r>
              <a:rPr lang="it-IT" sz="1500"/>
              <a:t>InSAR stands for Interferometric Synthetic Aperture Radar. This is thus a remote sensing technique that uses </a:t>
            </a:r>
            <a:r>
              <a:rPr lang="it-IT" sz="1500" u="sng">
                <a:solidFill>
                  <a:schemeClr val="accent2"/>
                </a:solidFill>
              </a:rPr>
              <a:t>radar satellite images</a:t>
            </a:r>
            <a:r>
              <a:rPr lang="it-IT" sz="1500"/>
              <a:t>. Those radar satellite shoot constantly beams of radar waves towards the earth and record them after they bounced back off the Earth's surface.</a:t>
            </a:r>
          </a:p>
          <a:p>
            <a:r>
              <a:rPr lang="it-IT" sz="1500"/>
              <a:t>Two information compose the images. One contains how much of the wave bounced back off to the satellite (</a:t>
            </a:r>
            <a:r>
              <a:rPr lang="it-IT" sz="1500" u="sng">
                <a:solidFill>
                  <a:schemeClr val="accent2"/>
                </a:solidFill>
              </a:rPr>
              <a:t>signal intensity</a:t>
            </a:r>
            <a:r>
              <a:rPr lang="it-IT" sz="1500"/>
              <a:t>). That depends on how much of the wave has been absorbed on the way and how much has been reflected in the direction of the satellite.</a:t>
            </a:r>
          </a:p>
          <a:p>
            <a:r>
              <a:rPr lang="it-IT" sz="1500"/>
              <a:t>The second information is the </a:t>
            </a:r>
            <a:r>
              <a:rPr lang="it-IT" sz="1500" u="sng">
                <a:solidFill>
                  <a:schemeClr val="accent2"/>
                </a:solidFill>
              </a:rPr>
              <a:t>'phase'</a:t>
            </a:r>
            <a:r>
              <a:rPr lang="it-IT" sz="1500"/>
              <a:t> of the wave. </a:t>
            </a:r>
          </a:p>
        </p:txBody>
      </p:sp>
      <p:pic>
        <p:nvPicPr>
          <p:cNvPr id="32773" name="Picture 12" descr="InSAR 1"/>
          <p:cNvPicPr>
            <a:picLocks noChangeAspect="1" noChangeArrowheads="1"/>
          </p:cNvPicPr>
          <p:nvPr/>
        </p:nvPicPr>
        <p:blipFill>
          <a:blip r:embed="rId3" cstate="print"/>
          <a:srcRect/>
          <a:stretch>
            <a:fillRect/>
          </a:stretch>
        </p:blipFill>
        <p:spPr bwMode="auto">
          <a:xfrm>
            <a:off x="706438" y="2636838"/>
            <a:ext cx="2570162" cy="3854450"/>
          </a:xfrm>
          <a:prstGeom prst="rect">
            <a:avLst/>
          </a:prstGeom>
          <a:noFill/>
          <a:ln w="9525">
            <a:noFill/>
            <a:miter lim="800000"/>
            <a:headEnd/>
            <a:tailEnd/>
          </a:ln>
        </p:spPr>
      </p:pic>
      <p:pic>
        <p:nvPicPr>
          <p:cNvPr id="32774" name="Picture 13" descr="InSAR 2"/>
          <p:cNvPicPr>
            <a:picLocks noChangeAspect="1" noChangeArrowheads="1"/>
          </p:cNvPicPr>
          <p:nvPr/>
        </p:nvPicPr>
        <p:blipFill>
          <a:blip r:embed="rId4" cstate="print"/>
          <a:srcRect/>
          <a:stretch>
            <a:fillRect/>
          </a:stretch>
        </p:blipFill>
        <p:spPr bwMode="auto">
          <a:xfrm>
            <a:off x="4006850" y="2852738"/>
            <a:ext cx="4741863" cy="3081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ChangeArrowheads="1"/>
          </p:cNvSpPr>
          <p:nvPr/>
        </p:nvSpPr>
        <p:spPr bwMode="auto">
          <a:xfrm>
            <a:off x="250825" y="1071563"/>
            <a:ext cx="8750300" cy="1738312"/>
          </a:xfrm>
          <a:prstGeom prst="rect">
            <a:avLst/>
          </a:prstGeom>
          <a:noFill/>
          <a:ln w="9525">
            <a:noFill/>
            <a:miter lim="800000"/>
            <a:headEnd/>
            <a:tailEnd/>
          </a:ln>
        </p:spPr>
        <p:txBody>
          <a:bodyPr anchor="ctr">
            <a:spAutoFit/>
          </a:bodyPr>
          <a:lstStyle/>
          <a:p>
            <a:r>
              <a:rPr lang="it-IT" sz="1500"/>
              <a:t>Every point in a satellite image (pixel) is carrying those two information: the </a:t>
            </a:r>
            <a:r>
              <a:rPr lang="it-IT" sz="1500" u="sng">
                <a:solidFill>
                  <a:schemeClr val="accent2"/>
                </a:solidFill>
              </a:rPr>
              <a:t>intensity</a:t>
            </a:r>
            <a:r>
              <a:rPr lang="it-IT" sz="1500"/>
              <a:t> and and the </a:t>
            </a:r>
            <a:r>
              <a:rPr lang="it-IT" sz="1500" u="sng">
                <a:solidFill>
                  <a:schemeClr val="accent2"/>
                </a:solidFill>
              </a:rPr>
              <a:t>phase</a:t>
            </a:r>
            <a:r>
              <a:rPr lang="it-IT" sz="1500"/>
              <a:t>. The intensity can be used to characterize the material in which the surface the wave bounced off is made of and what orientation it has. </a:t>
            </a:r>
          </a:p>
          <a:p>
            <a:r>
              <a:rPr lang="it-IT" sz="1500"/>
              <a:t>The phase is used in another way. When the radar satellite revisists the exact same portion of the Earth, the phase image should be identical. If it is not the case, then something has been going on. </a:t>
            </a:r>
          </a:p>
          <a:p>
            <a:r>
              <a:rPr lang="it-IT" sz="1500"/>
              <a:t>And by combining those two images,</a:t>
            </a:r>
            <a:r>
              <a:rPr lang="it-IT" sz="1600"/>
              <a:t> </a:t>
            </a:r>
            <a:r>
              <a:rPr lang="it-IT" sz="1600" u="sng">
                <a:solidFill>
                  <a:srgbClr val="008000"/>
                </a:solidFill>
              </a:rPr>
              <a:t>we can measure how much and where the ground has moved</a:t>
            </a:r>
            <a:r>
              <a:rPr lang="it-IT" sz="1600"/>
              <a:t>. </a:t>
            </a:r>
          </a:p>
        </p:txBody>
      </p:sp>
      <p:pic>
        <p:nvPicPr>
          <p:cNvPr id="33795" name="Picture 11" descr="InSAR 3"/>
          <p:cNvPicPr>
            <a:picLocks noChangeAspect="1" noChangeArrowheads="1"/>
          </p:cNvPicPr>
          <p:nvPr/>
        </p:nvPicPr>
        <p:blipFill>
          <a:blip r:embed="rId3" cstate="print"/>
          <a:srcRect/>
          <a:stretch>
            <a:fillRect/>
          </a:stretch>
        </p:blipFill>
        <p:spPr bwMode="auto">
          <a:xfrm>
            <a:off x="468313" y="3221038"/>
            <a:ext cx="4308475" cy="2728912"/>
          </a:xfrm>
          <a:prstGeom prst="rect">
            <a:avLst/>
          </a:prstGeom>
          <a:noFill/>
          <a:ln w="9525">
            <a:noFill/>
            <a:miter lim="800000"/>
            <a:headEnd/>
            <a:tailEnd/>
          </a:ln>
        </p:spPr>
      </p:pic>
      <p:sp>
        <p:nvSpPr>
          <p:cNvPr id="33796" name="Text Box 12"/>
          <p:cNvSpPr txBox="1">
            <a:spLocks noChangeArrowheads="1"/>
          </p:cNvSpPr>
          <p:nvPr/>
        </p:nvSpPr>
        <p:spPr bwMode="auto">
          <a:xfrm>
            <a:off x="5143500" y="3143250"/>
            <a:ext cx="3671888" cy="1246188"/>
          </a:xfrm>
          <a:prstGeom prst="rect">
            <a:avLst/>
          </a:prstGeom>
          <a:noFill/>
          <a:ln w="9525">
            <a:noFill/>
            <a:miter lim="800000"/>
            <a:headEnd/>
            <a:tailEnd/>
          </a:ln>
        </p:spPr>
        <p:txBody>
          <a:bodyPr>
            <a:spAutoFit/>
          </a:bodyPr>
          <a:lstStyle/>
          <a:p>
            <a:pPr algn="l">
              <a:spcBef>
                <a:spcPct val="50000"/>
              </a:spcBef>
            </a:pPr>
            <a:r>
              <a:rPr lang="it-IT" sz="1500" b="1">
                <a:solidFill>
                  <a:schemeClr val="accent2"/>
                </a:solidFill>
              </a:rPr>
              <a:t>PS methodology</a:t>
            </a:r>
            <a:r>
              <a:rPr lang="it-IT" sz="1500"/>
              <a:t> utilizes the identification and exploitation of individual radar reflectors that are smaller then the resolution pixel cell and remain coherent over long time intervals.</a:t>
            </a:r>
          </a:p>
        </p:txBody>
      </p:sp>
      <p:sp>
        <p:nvSpPr>
          <p:cNvPr id="33797" name="Line 2"/>
          <p:cNvSpPr>
            <a:spLocks noChangeShapeType="1"/>
          </p:cNvSpPr>
          <p:nvPr/>
        </p:nvSpPr>
        <p:spPr bwMode="auto">
          <a:xfrm>
            <a:off x="468313" y="620713"/>
            <a:ext cx="8064500" cy="0"/>
          </a:xfrm>
          <a:prstGeom prst="line">
            <a:avLst/>
          </a:prstGeom>
          <a:noFill/>
          <a:ln w="12700">
            <a:solidFill>
              <a:srgbClr val="0033CC"/>
            </a:solidFill>
            <a:round/>
            <a:headEnd/>
            <a:tailEnd/>
          </a:ln>
        </p:spPr>
        <p:txBody>
          <a:bodyPr/>
          <a:lstStyle/>
          <a:p>
            <a:endParaRPr lang="it-IT"/>
          </a:p>
        </p:txBody>
      </p:sp>
      <p:sp>
        <p:nvSpPr>
          <p:cNvPr id="33798" name="Rectangle 10"/>
          <p:cNvSpPr>
            <a:spLocks noChangeArrowheads="1"/>
          </p:cNvSpPr>
          <p:nvPr/>
        </p:nvSpPr>
        <p:spPr bwMode="auto">
          <a:xfrm>
            <a:off x="395288" y="44450"/>
            <a:ext cx="8137525" cy="395288"/>
          </a:xfrm>
          <a:prstGeom prst="rect">
            <a:avLst/>
          </a:prstGeom>
          <a:noFill/>
          <a:ln w="9525">
            <a:noFill/>
            <a:miter lim="800000"/>
            <a:headEnd/>
            <a:tailEnd/>
          </a:ln>
        </p:spPr>
        <p:txBody>
          <a:bodyPr/>
          <a:lstStyle/>
          <a:p>
            <a:pPr>
              <a:spcBef>
                <a:spcPct val="20000"/>
              </a:spcBef>
            </a:pPr>
            <a:r>
              <a:rPr lang="it-IT" sz="2400">
                <a:solidFill>
                  <a:srgbClr val="0033CC"/>
                </a:solidFill>
                <a:latin typeface="Berlin Sans FB Demi" pitchFamily="34" charset="0"/>
              </a:rPr>
              <a:t>PSInSAR Methodology</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ChangeArrowheads="1"/>
          </p:cNvSpPr>
          <p:nvPr/>
        </p:nvSpPr>
        <p:spPr bwMode="auto">
          <a:xfrm>
            <a:off x="1331913" y="3933825"/>
            <a:ext cx="8137525" cy="360363"/>
          </a:xfrm>
          <a:prstGeom prst="rect">
            <a:avLst/>
          </a:prstGeom>
          <a:noFill/>
          <a:ln w="9525">
            <a:noFill/>
            <a:miter lim="800000"/>
            <a:headEnd/>
            <a:tailEnd/>
          </a:ln>
        </p:spPr>
        <p:txBody>
          <a:bodyPr/>
          <a:lstStyle/>
          <a:p>
            <a:pPr>
              <a:spcBef>
                <a:spcPct val="20000"/>
              </a:spcBef>
            </a:pPr>
            <a:endParaRPr lang="it-IT" sz="1400"/>
          </a:p>
        </p:txBody>
      </p:sp>
      <p:pic>
        <p:nvPicPr>
          <p:cNvPr id="34819" name="Picture 10"/>
          <p:cNvPicPr>
            <a:picLocks noChangeAspect="1" noChangeArrowheads="1"/>
          </p:cNvPicPr>
          <p:nvPr/>
        </p:nvPicPr>
        <p:blipFill>
          <a:blip r:embed="rId3" cstate="print"/>
          <a:srcRect/>
          <a:stretch>
            <a:fillRect/>
          </a:stretch>
        </p:blipFill>
        <p:spPr bwMode="auto">
          <a:xfrm>
            <a:off x="1146175" y="768350"/>
            <a:ext cx="7097713" cy="5613400"/>
          </a:xfrm>
          <a:prstGeom prst="rect">
            <a:avLst/>
          </a:prstGeom>
          <a:noFill/>
          <a:ln w="9525">
            <a:noFill/>
            <a:miter lim="800000"/>
            <a:headEnd/>
            <a:tailEnd/>
          </a:ln>
        </p:spPr>
      </p:pic>
      <p:sp>
        <p:nvSpPr>
          <p:cNvPr id="34820" name="Line 2"/>
          <p:cNvSpPr>
            <a:spLocks noChangeShapeType="1"/>
          </p:cNvSpPr>
          <p:nvPr/>
        </p:nvSpPr>
        <p:spPr bwMode="auto">
          <a:xfrm>
            <a:off x="468313" y="620713"/>
            <a:ext cx="8064500" cy="0"/>
          </a:xfrm>
          <a:prstGeom prst="line">
            <a:avLst/>
          </a:prstGeom>
          <a:noFill/>
          <a:ln w="12700">
            <a:solidFill>
              <a:srgbClr val="0033CC"/>
            </a:solidFill>
            <a:round/>
            <a:headEnd/>
            <a:tailEnd/>
          </a:ln>
        </p:spPr>
        <p:txBody>
          <a:bodyPr/>
          <a:lstStyle/>
          <a:p>
            <a:endParaRPr lang="it-IT"/>
          </a:p>
        </p:txBody>
      </p:sp>
      <p:sp>
        <p:nvSpPr>
          <p:cNvPr id="34821" name="Rectangle 8"/>
          <p:cNvSpPr>
            <a:spLocks noChangeArrowheads="1"/>
          </p:cNvSpPr>
          <p:nvPr/>
        </p:nvSpPr>
        <p:spPr bwMode="auto">
          <a:xfrm>
            <a:off x="214282" y="44450"/>
            <a:ext cx="8715436" cy="395288"/>
          </a:xfrm>
          <a:prstGeom prst="rect">
            <a:avLst/>
          </a:prstGeom>
          <a:noFill/>
          <a:ln w="9525">
            <a:noFill/>
            <a:miter lim="800000"/>
            <a:headEnd/>
            <a:tailEnd/>
          </a:ln>
        </p:spPr>
        <p:txBody>
          <a:bodyPr/>
          <a:lstStyle/>
          <a:p>
            <a:pPr>
              <a:spcBef>
                <a:spcPct val="20000"/>
              </a:spcBef>
            </a:pPr>
            <a:r>
              <a:rPr lang="it-IT" sz="2400" dirty="0" err="1" smtClean="0">
                <a:solidFill>
                  <a:srgbClr val="0033CC"/>
                </a:solidFill>
                <a:latin typeface="Berlin Sans FB Demi" pitchFamily="34" charset="0"/>
              </a:rPr>
              <a:t>Subsidence</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velocity</a:t>
            </a:r>
            <a:r>
              <a:rPr lang="it-IT" sz="2400" dirty="0" smtClean="0">
                <a:solidFill>
                  <a:srgbClr val="0033CC"/>
                </a:solidFill>
                <a:latin typeface="Berlin Sans FB Demi" pitchFamily="34" charset="0"/>
              </a:rPr>
              <a:t> and water </a:t>
            </a:r>
            <a:r>
              <a:rPr lang="it-IT" sz="2400" dirty="0" err="1" smtClean="0">
                <a:solidFill>
                  <a:srgbClr val="0033CC"/>
                </a:solidFill>
                <a:latin typeface="Berlin Sans FB Demi" pitchFamily="34" charset="0"/>
              </a:rPr>
              <a:t>table</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level</a:t>
            </a:r>
            <a:r>
              <a:rPr lang="it-IT" sz="1400" dirty="0" smtClean="0"/>
              <a:t>[1992-1996 </a:t>
            </a:r>
            <a:r>
              <a:rPr lang="it-IT" sz="1400" dirty="0" err="1"/>
              <a:t>greatest</a:t>
            </a:r>
            <a:r>
              <a:rPr lang="it-IT" sz="1400" dirty="0"/>
              <a:t> </a:t>
            </a:r>
            <a:r>
              <a:rPr lang="it-IT" sz="1400" dirty="0" err="1"/>
              <a:t>subsidence</a:t>
            </a:r>
            <a:r>
              <a:rPr lang="it-IT" sz="1400" dirty="0"/>
              <a:t> rate]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0"/>
          <p:cNvPicPr>
            <a:picLocks noChangeAspect="1" noChangeArrowheads="1"/>
          </p:cNvPicPr>
          <p:nvPr/>
        </p:nvPicPr>
        <p:blipFill>
          <a:blip r:embed="rId3" cstate="print"/>
          <a:srcRect/>
          <a:stretch>
            <a:fillRect/>
          </a:stretch>
        </p:blipFill>
        <p:spPr bwMode="auto">
          <a:xfrm>
            <a:off x="1022350" y="839788"/>
            <a:ext cx="7097713" cy="5613400"/>
          </a:xfrm>
          <a:prstGeom prst="rect">
            <a:avLst/>
          </a:prstGeom>
          <a:noFill/>
          <a:ln w="9525">
            <a:noFill/>
            <a:miter lim="800000"/>
            <a:headEnd/>
            <a:tailEnd/>
          </a:ln>
        </p:spPr>
      </p:pic>
      <p:sp>
        <p:nvSpPr>
          <p:cNvPr id="35843" name="Line 2"/>
          <p:cNvSpPr>
            <a:spLocks noChangeShapeType="1"/>
          </p:cNvSpPr>
          <p:nvPr/>
        </p:nvSpPr>
        <p:spPr bwMode="auto">
          <a:xfrm>
            <a:off x="468313" y="620713"/>
            <a:ext cx="8064500" cy="0"/>
          </a:xfrm>
          <a:prstGeom prst="line">
            <a:avLst/>
          </a:prstGeom>
          <a:noFill/>
          <a:ln w="12700">
            <a:solidFill>
              <a:srgbClr val="0033CC"/>
            </a:solidFill>
            <a:round/>
            <a:headEnd/>
            <a:tailEnd/>
          </a:ln>
        </p:spPr>
        <p:txBody>
          <a:bodyPr/>
          <a:lstStyle/>
          <a:p>
            <a:endParaRPr lang="it-IT"/>
          </a:p>
        </p:txBody>
      </p:sp>
      <p:sp>
        <p:nvSpPr>
          <p:cNvPr id="35844" name="Rectangle 8"/>
          <p:cNvSpPr>
            <a:spLocks noChangeArrowheads="1"/>
          </p:cNvSpPr>
          <p:nvPr/>
        </p:nvSpPr>
        <p:spPr bwMode="auto">
          <a:xfrm>
            <a:off x="214282" y="44450"/>
            <a:ext cx="8715436" cy="395288"/>
          </a:xfrm>
          <a:prstGeom prst="rect">
            <a:avLst/>
          </a:prstGeom>
          <a:noFill/>
          <a:ln w="9525">
            <a:noFill/>
            <a:miter lim="800000"/>
            <a:headEnd/>
            <a:tailEnd/>
          </a:ln>
        </p:spPr>
        <p:txBody>
          <a:bodyPr/>
          <a:lstStyle/>
          <a:p>
            <a:pPr>
              <a:spcBef>
                <a:spcPct val="20000"/>
              </a:spcBef>
            </a:pPr>
            <a:r>
              <a:rPr lang="it-IT" sz="2400" dirty="0" err="1" smtClean="0">
                <a:solidFill>
                  <a:srgbClr val="0033CC"/>
                </a:solidFill>
                <a:latin typeface="Berlin Sans FB Demi" pitchFamily="34" charset="0"/>
              </a:rPr>
              <a:t>Subsidence</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velocity</a:t>
            </a:r>
            <a:r>
              <a:rPr lang="it-IT" sz="2400" dirty="0" smtClean="0">
                <a:solidFill>
                  <a:srgbClr val="0033CC"/>
                </a:solidFill>
                <a:latin typeface="Berlin Sans FB Demi" pitchFamily="34" charset="0"/>
              </a:rPr>
              <a:t> and water </a:t>
            </a:r>
            <a:r>
              <a:rPr lang="it-IT" sz="2400" dirty="0" err="1" smtClean="0">
                <a:solidFill>
                  <a:srgbClr val="0033CC"/>
                </a:solidFill>
                <a:latin typeface="Berlin Sans FB Demi" pitchFamily="34" charset="0"/>
              </a:rPr>
              <a:t>table</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level</a:t>
            </a:r>
            <a:r>
              <a:rPr lang="it-IT" sz="1400" dirty="0" smtClean="0"/>
              <a:t>[1996-2000 </a:t>
            </a:r>
            <a:r>
              <a:rPr lang="it-IT" sz="1400" dirty="0" err="1"/>
              <a:t>reduced</a:t>
            </a:r>
            <a:r>
              <a:rPr lang="it-IT" sz="1400" dirty="0"/>
              <a:t> </a:t>
            </a:r>
            <a:r>
              <a:rPr lang="it-IT" sz="1400" dirty="0" err="1"/>
              <a:t>subsidence</a:t>
            </a:r>
            <a:r>
              <a:rPr lang="it-IT" sz="1400" dirty="0"/>
              <a:t> rate]</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0"/>
          <p:cNvPicPr>
            <a:picLocks noChangeAspect="1" noChangeArrowheads="1"/>
          </p:cNvPicPr>
          <p:nvPr/>
        </p:nvPicPr>
        <p:blipFill>
          <a:blip r:embed="rId3" cstate="print"/>
          <a:srcRect/>
          <a:stretch>
            <a:fillRect/>
          </a:stretch>
        </p:blipFill>
        <p:spPr bwMode="auto">
          <a:xfrm>
            <a:off x="1022350" y="849313"/>
            <a:ext cx="5678488" cy="4483100"/>
          </a:xfrm>
          <a:prstGeom prst="rect">
            <a:avLst/>
          </a:prstGeom>
          <a:noFill/>
          <a:ln w="9525">
            <a:noFill/>
            <a:miter lim="800000"/>
            <a:headEnd/>
            <a:tailEnd/>
          </a:ln>
        </p:spPr>
      </p:pic>
      <p:sp>
        <p:nvSpPr>
          <p:cNvPr id="36867" name="Text Box 11"/>
          <p:cNvSpPr txBox="1">
            <a:spLocks noChangeArrowheads="1"/>
          </p:cNvSpPr>
          <p:nvPr/>
        </p:nvSpPr>
        <p:spPr bwMode="auto">
          <a:xfrm>
            <a:off x="684213" y="5507038"/>
            <a:ext cx="7991475" cy="338554"/>
          </a:xfrm>
          <a:prstGeom prst="rect">
            <a:avLst/>
          </a:prstGeom>
          <a:noFill/>
          <a:ln w="9525">
            <a:noFill/>
            <a:miter lim="800000"/>
            <a:headEnd/>
            <a:tailEnd/>
          </a:ln>
        </p:spPr>
        <p:txBody>
          <a:bodyPr>
            <a:spAutoFit/>
          </a:bodyPr>
          <a:lstStyle/>
          <a:p>
            <a:pPr algn="l">
              <a:spcBef>
                <a:spcPct val="50000"/>
              </a:spcBef>
            </a:pPr>
            <a:r>
              <a:rPr lang="it-IT" sz="1600" dirty="0" err="1" smtClean="0"/>
              <a:t>Pay</a:t>
            </a:r>
            <a:r>
              <a:rPr lang="it-IT" sz="1600" dirty="0" smtClean="0"/>
              <a:t> </a:t>
            </a:r>
            <a:r>
              <a:rPr lang="it-IT" sz="1600" dirty="0" err="1" smtClean="0"/>
              <a:t>attention</a:t>
            </a:r>
            <a:r>
              <a:rPr lang="it-IT" sz="1600" dirty="0" smtClean="0"/>
              <a:t> </a:t>
            </a:r>
            <a:r>
              <a:rPr lang="it-IT" sz="1600" dirty="0" err="1" smtClean="0"/>
              <a:t>to</a:t>
            </a:r>
            <a:r>
              <a:rPr lang="it-IT" sz="1600" dirty="0" smtClean="0"/>
              <a:t> the WSB!!!</a:t>
            </a:r>
            <a:endParaRPr lang="it-IT" sz="1600" dirty="0"/>
          </a:p>
        </p:txBody>
      </p:sp>
      <p:sp>
        <p:nvSpPr>
          <p:cNvPr id="36868" name="Line 2"/>
          <p:cNvSpPr>
            <a:spLocks noChangeShapeType="1"/>
          </p:cNvSpPr>
          <p:nvPr/>
        </p:nvSpPr>
        <p:spPr bwMode="auto">
          <a:xfrm>
            <a:off x="468313" y="620713"/>
            <a:ext cx="8064500" cy="0"/>
          </a:xfrm>
          <a:prstGeom prst="line">
            <a:avLst/>
          </a:prstGeom>
          <a:noFill/>
          <a:ln w="12700">
            <a:solidFill>
              <a:srgbClr val="0033CC"/>
            </a:solidFill>
            <a:round/>
            <a:headEnd/>
            <a:tailEnd/>
          </a:ln>
        </p:spPr>
        <p:txBody>
          <a:bodyPr/>
          <a:lstStyle/>
          <a:p>
            <a:endParaRPr lang="it-IT"/>
          </a:p>
        </p:txBody>
      </p:sp>
      <p:sp>
        <p:nvSpPr>
          <p:cNvPr id="36869" name="Rectangle 9"/>
          <p:cNvSpPr>
            <a:spLocks noChangeArrowheads="1"/>
          </p:cNvSpPr>
          <p:nvPr/>
        </p:nvSpPr>
        <p:spPr bwMode="auto">
          <a:xfrm>
            <a:off x="181006" y="44450"/>
            <a:ext cx="8820150" cy="395288"/>
          </a:xfrm>
          <a:prstGeom prst="rect">
            <a:avLst/>
          </a:prstGeom>
          <a:noFill/>
          <a:ln w="9525">
            <a:noFill/>
            <a:miter lim="800000"/>
            <a:headEnd/>
            <a:tailEnd/>
          </a:ln>
        </p:spPr>
        <p:txBody>
          <a:bodyPr/>
          <a:lstStyle/>
          <a:p>
            <a:pPr>
              <a:spcBef>
                <a:spcPct val="20000"/>
              </a:spcBef>
            </a:pPr>
            <a:r>
              <a:rPr lang="it-IT" sz="2400" dirty="0" err="1" smtClean="0">
                <a:solidFill>
                  <a:srgbClr val="0033CC"/>
                </a:solidFill>
                <a:latin typeface="Berlin Sans FB Demi" pitchFamily="34" charset="0"/>
              </a:rPr>
              <a:t>Subsidence</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velocity</a:t>
            </a:r>
            <a:r>
              <a:rPr lang="it-IT" sz="2400" dirty="0" smtClean="0">
                <a:solidFill>
                  <a:srgbClr val="0033CC"/>
                </a:solidFill>
                <a:latin typeface="Berlin Sans FB Demi" pitchFamily="34" charset="0"/>
              </a:rPr>
              <a:t> and water </a:t>
            </a:r>
            <a:r>
              <a:rPr lang="it-IT" sz="2400" dirty="0" err="1" smtClean="0">
                <a:solidFill>
                  <a:srgbClr val="0033CC"/>
                </a:solidFill>
                <a:latin typeface="Berlin Sans FB Demi" pitchFamily="34" charset="0"/>
              </a:rPr>
              <a:t>table</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level</a:t>
            </a:r>
            <a:r>
              <a:rPr lang="it-IT" sz="1400" dirty="0" smtClean="0"/>
              <a:t>[2003-2005 </a:t>
            </a:r>
            <a:r>
              <a:rPr lang="it-IT" sz="1400" dirty="0" err="1"/>
              <a:t>largest</a:t>
            </a:r>
            <a:r>
              <a:rPr lang="it-IT" sz="1400" dirty="0"/>
              <a:t> water </a:t>
            </a:r>
            <a:r>
              <a:rPr lang="it-IT" sz="1400" dirty="0" err="1"/>
              <a:t>recoveries</a:t>
            </a:r>
            <a:r>
              <a:rPr lang="it-IT" sz="1400" dirty="0"/>
              <a: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a:stretch>
            <a:fillRect/>
          </a:stretch>
        </p:blipFill>
        <p:spPr bwMode="auto">
          <a:xfrm>
            <a:off x="323850" y="1125538"/>
            <a:ext cx="8458200" cy="4540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ChangeArrowheads="1"/>
          </p:cNvSpPr>
          <p:nvPr/>
        </p:nvSpPr>
        <p:spPr bwMode="auto">
          <a:xfrm>
            <a:off x="539750" y="123825"/>
            <a:ext cx="8064500" cy="425450"/>
          </a:xfrm>
          <a:prstGeom prst="rect">
            <a:avLst/>
          </a:prstGeom>
          <a:noFill/>
          <a:ln w="9525">
            <a:noFill/>
            <a:miter lim="800000"/>
            <a:headEnd/>
            <a:tailEnd/>
          </a:ln>
        </p:spPr>
        <p:txBody>
          <a:bodyPr/>
          <a:lstStyle/>
          <a:p>
            <a:pPr>
              <a:spcBef>
                <a:spcPct val="20000"/>
              </a:spcBef>
            </a:pPr>
            <a:r>
              <a:rPr lang="it-IT" sz="2400" dirty="0" err="1" smtClean="0">
                <a:solidFill>
                  <a:srgbClr val="0033CC"/>
                </a:solidFill>
                <a:latin typeface="Berlin Sans FB Demi" pitchFamily="34" charset="0"/>
              </a:rPr>
              <a:t>Artificial</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Recharge</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of</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Groundwater</a:t>
            </a:r>
            <a:endParaRPr lang="it-IT" sz="2400" dirty="0">
              <a:solidFill>
                <a:srgbClr val="0033CC"/>
              </a:solidFill>
              <a:latin typeface="Berlin Sans FB Demi" pitchFamily="34" charset="0"/>
            </a:endParaRPr>
          </a:p>
        </p:txBody>
      </p:sp>
      <p:sp>
        <p:nvSpPr>
          <p:cNvPr id="3075" name="Text Box 10"/>
          <p:cNvSpPr txBox="1">
            <a:spLocks noChangeArrowheads="1"/>
          </p:cNvSpPr>
          <p:nvPr/>
        </p:nvSpPr>
        <p:spPr bwMode="auto">
          <a:xfrm>
            <a:off x="357158" y="956621"/>
            <a:ext cx="8678892" cy="4401205"/>
          </a:xfrm>
          <a:prstGeom prst="rect">
            <a:avLst/>
          </a:prstGeom>
          <a:noFill/>
          <a:ln w="12700">
            <a:noFill/>
            <a:miter lim="800000"/>
            <a:headEnd/>
            <a:tailEnd/>
          </a:ln>
        </p:spPr>
        <p:txBody>
          <a:bodyPr wrap="square">
            <a:spAutoFit/>
          </a:bodyPr>
          <a:lstStyle/>
          <a:p>
            <a:pPr algn="l">
              <a:spcBef>
                <a:spcPct val="50000"/>
              </a:spcBef>
            </a:pPr>
            <a:r>
              <a:rPr lang="en-US" sz="1600" dirty="0" smtClean="0"/>
              <a:t>The traditional way of storing water has been with </a:t>
            </a:r>
            <a:r>
              <a:rPr lang="en-US" sz="1600" b="1" dirty="0" smtClean="0">
                <a:solidFill>
                  <a:srgbClr val="0033CC"/>
                </a:solidFill>
              </a:rPr>
              <a:t>dams</a:t>
            </a:r>
          </a:p>
          <a:p>
            <a:pPr algn="l">
              <a:spcBef>
                <a:spcPct val="50000"/>
              </a:spcBef>
            </a:pPr>
            <a:r>
              <a:rPr lang="en-US" sz="1600" b="1" dirty="0" smtClean="0">
                <a:solidFill>
                  <a:srgbClr val="0033CC"/>
                </a:solidFill>
              </a:rPr>
              <a:t>Disadvantages:</a:t>
            </a:r>
          </a:p>
          <a:p>
            <a:pPr marL="180000" algn="l">
              <a:spcBef>
                <a:spcPct val="50000"/>
              </a:spcBef>
              <a:buFont typeface="Arial" pitchFamily="34" charset="0"/>
              <a:buChar char="•"/>
            </a:pPr>
            <a:r>
              <a:rPr lang="en-US" sz="1600" dirty="0" smtClean="0">
                <a:solidFill>
                  <a:srgbClr val="0033CC"/>
                </a:solidFill>
              </a:rPr>
              <a:t>  </a:t>
            </a:r>
            <a:r>
              <a:rPr lang="en-US" sz="1600" dirty="0" smtClean="0"/>
              <a:t>good dams sites are becoming scarce</a:t>
            </a:r>
          </a:p>
          <a:p>
            <a:pPr marL="180000" algn="l">
              <a:spcBef>
                <a:spcPct val="50000"/>
              </a:spcBef>
              <a:buFont typeface="Arial" pitchFamily="34" charset="0"/>
              <a:buChar char="•"/>
            </a:pPr>
            <a:r>
              <a:rPr lang="en-US" sz="1600" dirty="0" smtClean="0">
                <a:solidFill>
                  <a:srgbClr val="0033CC"/>
                </a:solidFill>
              </a:rPr>
              <a:t>  </a:t>
            </a:r>
            <a:r>
              <a:rPr lang="en-US" sz="1600" dirty="0" smtClean="0"/>
              <a:t>evaporation losses (up to 2 m/year in warm, dry climates)</a:t>
            </a:r>
          </a:p>
          <a:p>
            <a:pPr marL="180000" algn="l">
              <a:spcBef>
                <a:spcPct val="50000"/>
              </a:spcBef>
              <a:buFont typeface="Arial" pitchFamily="34" charset="0"/>
              <a:buChar char="•"/>
            </a:pPr>
            <a:r>
              <a:rPr lang="en-US" sz="1600" dirty="0" smtClean="0">
                <a:solidFill>
                  <a:srgbClr val="0033CC"/>
                </a:solidFill>
              </a:rPr>
              <a:t>  </a:t>
            </a:r>
            <a:r>
              <a:rPr lang="en-US" sz="1600" dirty="0" smtClean="0"/>
              <a:t>sediment accumulation at the bottom (losses of volume)</a:t>
            </a:r>
          </a:p>
          <a:p>
            <a:pPr marL="180000" algn="l">
              <a:spcBef>
                <a:spcPct val="50000"/>
              </a:spcBef>
              <a:buFont typeface="Arial" pitchFamily="34" charset="0"/>
              <a:buChar char="•"/>
            </a:pPr>
            <a:r>
              <a:rPr lang="en-US" sz="1600" dirty="0" smtClean="0">
                <a:solidFill>
                  <a:srgbClr val="0033CC"/>
                </a:solidFill>
              </a:rPr>
              <a:t>  </a:t>
            </a:r>
            <a:r>
              <a:rPr lang="en-US" sz="1600" dirty="0" smtClean="0"/>
              <a:t>potential of structural failure (earthquake)</a:t>
            </a:r>
          </a:p>
          <a:p>
            <a:pPr marL="180000" algn="l">
              <a:spcBef>
                <a:spcPct val="50000"/>
              </a:spcBef>
              <a:buFont typeface="Arial" pitchFamily="34" charset="0"/>
              <a:buChar char="•"/>
            </a:pPr>
            <a:r>
              <a:rPr lang="en-US" sz="1600" dirty="0" smtClean="0">
                <a:solidFill>
                  <a:srgbClr val="0033CC"/>
                </a:solidFill>
              </a:rPr>
              <a:t>  </a:t>
            </a:r>
            <a:r>
              <a:rPr lang="en-US" sz="1600" dirty="0" smtClean="0"/>
              <a:t>potential vector of waterborne </a:t>
            </a:r>
            <a:r>
              <a:rPr lang="en-US" sz="1600" dirty="0" smtClean="0"/>
              <a:t>diseases</a:t>
            </a:r>
            <a:endParaRPr lang="en-US" sz="1600" dirty="0" smtClean="0"/>
          </a:p>
          <a:p>
            <a:pPr marL="180000" algn="l">
              <a:spcBef>
                <a:spcPct val="50000"/>
              </a:spcBef>
              <a:buFont typeface="Arial" pitchFamily="34" charset="0"/>
              <a:buChar char="•"/>
            </a:pPr>
            <a:r>
              <a:rPr lang="en-US" sz="1600" dirty="0" smtClean="0">
                <a:solidFill>
                  <a:srgbClr val="0033CC"/>
                </a:solidFill>
              </a:rPr>
              <a:t>  </a:t>
            </a:r>
            <a:r>
              <a:rPr lang="en-US" sz="1600" dirty="0" smtClean="0"/>
              <a:t>adverse ecological, environmental and socio-cultural effects</a:t>
            </a:r>
          </a:p>
          <a:p>
            <a:pPr marL="180000" algn="l">
              <a:spcBef>
                <a:spcPct val="50000"/>
              </a:spcBef>
              <a:buFont typeface="Arial" pitchFamily="34" charset="0"/>
              <a:buChar char="•"/>
            </a:pPr>
            <a:r>
              <a:rPr lang="en-US" sz="1600" dirty="0" smtClean="0">
                <a:solidFill>
                  <a:srgbClr val="0033CC"/>
                </a:solidFill>
              </a:rPr>
              <a:t>  </a:t>
            </a:r>
            <a:r>
              <a:rPr lang="en-US" sz="1600" dirty="0" smtClean="0"/>
              <a:t>…</a:t>
            </a:r>
          </a:p>
          <a:p>
            <a:pPr algn="l">
              <a:spcBef>
                <a:spcPct val="50000"/>
              </a:spcBef>
            </a:pPr>
            <a:r>
              <a:rPr lang="en-US" sz="1600" dirty="0" smtClean="0"/>
              <a:t>“Global climate changes increase the probability of extremes in weather such as more frequent droughts and excessive rain. These conditions, along with increasing population, increase the need for storing excess water in wet periods to meet the water demand in dry periods.”</a:t>
            </a:r>
          </a:p>
        </p:txBody>
      </p:sp>
      <p:sp>
        <p:nvSpPr>
          <p:cNvPr id="3076" name="Line 3"/>
          <p:cNvSpPr>
            <a:spLocks noChangeShapeType="1"/>
          </p:cNvSpPr>
          <p:nvPr/>
        </p:nvSpPr>
        <p:spPr bwMode="auto">
          <a:xfrm>
            <a:off x="468313" y="571480"/>
            <a:ext cx="8064500" cy="0"/>
          </a:xfrm>
          <a:prstGeom prst="line">
            <a:avLst/>
          </a:prstGeom>
          <a:noFill/>
          <a:ln w="38100" cmpd="dbl">
            <a:solidFill>
              <a:srgbClr val="0033CC"/>
            </a:solidFill>
            <a:round/>
            <a:headEnd/>
            <a:tailEnd/>
          </a:ln>
        </p:spPr>
        <p:txBody>
          <a:bodyPr/>
          <a:lstStyle/>
          <a:p>
            <a:endParaRPr lang="it-IT"/>
          </a:p>
        </p:txBody>
      </p:sp>
      <p:sp>
        <p:nvSpPr>
          <p:cNvPr id="5" name="CasellaDiTesto 4"/>
          <p:cNvSpPr txBox="1"/>
          <p:nvPr/>
        </p:nvSpPr>
        <p:spPr>
          <a:xfrm>
            <a:off x="6215074" y="2121263"/>
            <a:ext cx="2571768" cy="584775"/>
          </a:xfrm>
          <a:prstGeom prst="rect">
            <a:avLst/>
          </a:prstGeom>
          <a:noFill/>
          <a:ln w="12700">
            <a:solidFill>
              <a:srgbClr val="00B050"/>
            </a:solidFill>
          </a:ln>
        </p:spPr>
        <p:txBody>
          <a:bodyPr wrap="square" rtlCol="0">
            <a:spAutoFit/>
          </a:bodyPr>
          <a:lstStyle/>
          <a:p>
            <a:r>
              <a:rPr lang="en-US" sz="1600" dirty="0" smtClean="0"/>
              <a:t>They are not effective for long-term storage of water</a:t>
            </a:r>
            <a:endParaRPr lang="en-US" sz="1600" dirty="0"/>
          </a:p>
        </p:txBody>
      </p:sp>
      <p:sp>
        <p:nvSpPr>
          <p:cNvPr id="6" name="Parentesi graffa chiusa 5"/>
          <p:cNvSpPr/>
          <p:nvPr/>
        </p:nvSpPr>
        <p:spPr>
          <a:xfrm>
            <a:off x="5929322" y="1991658"/>
            <a:ext cx="214314" cy="857256"/>
          </a:xfrm>
          <a:prstGeom prst="rightBrace">
            <a:avLst/>
          </a:prstGeom>
          <a:ln w="12700">
            <a:solidFill>
              <a:srgbClr val="008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ChangeArrowheads="1"/>
          </p:cNvSpPr>
          <p:nvPr/>
        </p:nvSpPr>
        <p:spPr bwMode="auto">
          <a:xfrm>
            <a:off x="539750" y="123825"/>
            <a:ext cx="8064500" cy="425450"/>
          </a:xfrm>
          <a:prstGeom prst="rect">
            <a:avLst/>
          </a:prstGeom>
          <a:noFill/>
          <a:ln w="9525">
            <a:noFill/>
            <a:miter lim="800000"/>
            <a:headEnd/>
            <a:tailEnd/>
          </a:ln>
        </p:spPr>
        <p:txBody>
          <a:bodyPr/>
          <a:lstStyle/>
          <a:p>
            <a:pPr>
              <a:spcBef>
                <a:spcPct val="20000"/>
              </a:spcBef>
            </a:pPr>
            <a:r>
              <a:rPr lang="it-IT" sz="2400" dirty="0" err="1" smtClean="0">
                <a:solidFill>
                  <a:srgbClr val="0033CC"/>
                </a:solidFill>
                <a:latin typeface="Berlin Sans FB Demi" pitchFamily="34" charset="0"/>
              </a:rPr>
              <a:t>Artificial</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Recharge</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of</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Groundwater</a:t>
            </a:r>
            <a:endParaRPr lang="it-IT" sz="2400" dirty="0">
              <a:solidFill>
                <a:srgbClr val="0033CC"/>
              </a:solidFill>
              <a:latin typeface="Berlin Sans FB Demi" pitchFamily="34" charset="0"/>
            </a:endParaRPr>
          </a:p>
        </p:txBody>
      </p:sp>
      <p:sp>
        <p:nvSpPr>
          <p:cNvPr id="4099" name="Line 3"/>
          <p:cNvSpPr>
            <a:spLocks noChangeShapeType="1"/>
          </p:cNvSpPr>
          <p:nvPr/>
        </p:nvSpPr>
        <p:spPr bwMode="auto">
          <a:xfrm>
            <a:off x="468313" y="549275"/>
            <a:ext cx="8064500" cy="0"/>
          </a:xfrm>
          <a:prstGeom prst="line">
            <a:avLst/>
          </a:prstGeom>
          <a:noFill/>
          <a:ln w="38100" cmpd="dbl">
            <a:solidFill>
              <a:srgbClr val="0033CC"/>
            </a:solidFill>
            <a:round/>
            <a:headEnd/>
            <a:tailEnd/>
          </a:ln>
        </p:spPr>
        <p:txBody>
          <a:bodyPr/>
          <a:lstStyle/>
          <a:p>
            <a:endParaRPr lang="it-IT"/>
          </a:p>
        </p:txBody>
      </p:sp>
      <p:sp>
        <p:nvSpPr>
          <p:cNvPr id="4100" name="Text Box 10"/>
          <p:cNvSpPr txBox="1">
            <a:spLocks noChangeArrowheads="1"/>
          </p:cNvSpPr>
          <p:nvPr/>
        </p:nvSpPr>
        <p:spPr bwMode="auto">
          <a:xfrm>
            <a:off x="323850" y="785794"/>
            <a:ext cx="8353425" cy="5262979"/>
          </a:xfrm>
          <a:prstGeom prst="rect">
            <a:avLst/>
          </a:prstGeom>
          <a:noFill/>
          <a:ln w="9525">
            <a:noFill/>
            <a:miter lim="800000"/>
            <a:headEnd/>
            <a:tailEnd/>
          </a:ln>
        </p:spPr>
        <p:txBody>
          <a:bodyPr>
            <a:spAutoFit/>
          </a:bodyPr>
          <a:lstStyle/>
          <a:p>
            <a:pPr algn="l">
              <a:spcBef>
                <a:spcPct val="50000"/>
              </a:spcBef>
            </a:pPr>
            <a:r>
              <a:rPr lang="en-US" sz="1600" dirty="0" smtClean="0"/>
              <a:t>In order to plan an effective artificial groundwater recharge action we need to consider:</a:t>
            </a:r>
          </a:p>
          <a:p>
            <a:pPr algn="l">
              <a:spcBef>
                <a:spcPct val="50000"/>
              </a:spcBef>
            </a:pPr>
            <a:r>
              <a:rPr lang="en-US" sz="1600" dirty="0" smtClean="0"/>
              <a:t>° availability of water ( good quantity of good quality)</a:t>
            </a:r>
          </a:p>
          <a:p>
            <a:pPr algn="l">
              <a:spcBef>
                <a:spcPct val="50000"/>
              </a:spcBef>
            </a:pPr>
            <a:r>
              <a:rPr lang="en-US" sz="1600" dirty="0" smtClean="0"/>
              <a:t>		!physical-chemical features!	!turbidity! </a:t>
            </a:r>
          </a:p>
          <a:p>
            <a:pPr algn="l">
              <a:spcBef>
                <a:spcPct val="50000"/>
              </a:spcBef>
            </a:pPr>
            <a:r>
              <a:rPr lang="en-US" sz="1600" dirty="0" smtClean="0"/>
              <a:t>° deep knowledge of the soil and the hydrogeology</a:t>
            </a:r>
          </a:p>
          <a:p>
            <a:pPr algn="l">
              <a:spcBef>
                <a:spcPct val="50000"/>
              </a:spcBef>
            </a:pPr>
            <a:r>
              <a:rPr lang="en-US" sz="1600" dirty="0" smtClean="0"/>
              <a:t>		cracking, </a:t>
            </a:r>
            <a:r>
              <a:rPr lang="en-US" sz="1600" dirty="0" err="1" smtClean="0"/>
              <a:t>karst</a:t>
            </a:r>
            <a:r>
              <a:rPr lang="en-US" sz="1600" dirty="0" smtClean="0"/>
              <a:t> formation, areas characterized by different 		               permeability, divide position, permeability (v. and o.), porosity, 		capillarity………..</a:t>
            </a:r>
          </a:p>
          <a:p>
            <a:pPr algn="l">
              <a:spcBef>
                <a:spcPct val="50000"/>
              </a:spcBef>
            </a:pPr>
            <a:r>
              <a:rPr lang="en-US" sz="1600" b="1" dirty="0" smtClean="0">
                <a:solidFill>
                  <a:srgbClr val="0033CC"/>
                </a:solidFill>
              </a:rPr>
              <a:t>Water sources</a:t>
            </a:r>
            <a:r>
              <a:rPr lang="en-US" sz="1600" dirty="0" smtClean="0"/>
              <a:t> for artificial recharge include water from:</a:t>
            </a:r>
          </a:p>
          <a:p>
            <a:pPr marL="1143000" lvl="2" indent="-228600" algn="l">
              <a:spcBef>
                <a:spcPct val="50000"/>
              </a:spcBef>
              <a:buSzPct val="65000"/>
              <a:buFont typeface="Wingdings" pitchFamily="2" charset="2"/>
              <a:buChar char="q"/>
            </a:pPr>
            <a:r>
              <a:rPr lang="en-US" sz="1600" dirty="0" smtClean="0"/>
              <a:t>perennial or intermittent stream (regulated or not with low dams);</a:t>
            </a:r>
          </a:p>
          <a:p>
            <a:pPr marL="1143000" lvl="2" indent="-228600" algn="l">
              <a:spcBef>
                <a:spcPct val="50000"/>
              </a:spcBef>
              <a:buSzPct val="65000"/>
              <a:buFont typeface="Wingdings" pitchFamily="2" charset="2"/>
              <a:buChar char="q"/>
            </a:pPr>
            <a:r>
              <a:rPr lang="en-US" sz="1600" dirty="0" smtClean="0"/>
              <a:t>aqueducts or  drinking-water treatment plants;</a:t>
            </a:r>
          </a:p>
          <a:p>
            <a:pPr marL="1143000" lvl="2" indent="-228600" algn="l">
              <a:spcBef>
                <a:spcPct val="50000"/>
              </a:spcBef>
              <a:buSzPct val="65000"/>
              <a:buFont typeface="Wingdings" pitchFamily="2" charset="2"/>
              <a:buChar char="q"/>
            </a:pPr>
            <a:r>
              <a:rPr lang="en-US" sz="1600" dirty="0" smtClean="0"/>
              <a:t>storm runoff [including that obtained with urbanization; most of the land is covered with streets, driveways, roofs, and other impermeable surfaces that produce more runoff – it can be collected for on-site storage and artificial recharge];</a:t>
            </a:r>
          </a:p>
          <a:p>
            <a:pPr marL="1143000" lvl="2" indent="-228600" algn="l">
              <a:spcBef>
                <a:spcPct val="50000"/>
              </a:spcBef>
              <a:buSzPct val="65000"/>
              <a:buFont typeface="Wingdings" pitchFamily="2" charset="2"/>
              <a:buChar char="q"/>
            </a:pPr>
            <a:r>
              <a:rPr lang="en-US" sz="1600" dirty="0" smtClean="0"/>
              <a:t>irrigation districts;</a:t>
            </a:r>
          </a:p>
          <a:p>
            <a:pPr marL="1143000" lvl="2" indent="-228600" algn="l">
              <a:spcBef>
                <a:spcPct val="50000"/>
              </a:spcBef>
              <a:buSzPct val="65000"/>
              <a:buFont typeface="Wingdings" pitchFamily="2" charset="2"/>
              <a:buChar char="q"/>
            </a:pPr>
            <a:r>
              <a:rPr lang="en-US" sz="1600" dirty="0" smtClean="0"/>
              <a:t>sewage-treatment plants. </a:t>
            </a:r>
            <a:endParaRPr lang="en-US" sz="1600" dirty="0"/>
          </a:p>
        </p:txBody>
      </p:sp>
      <p:pic>
        <p:nvPicPr>
          <p:cNvPr id="1026" name="Picture 2"/>
          <p:cNvPicPr>
            <a:picLocks noChangeAspect="1" noChangeArrowheads="1"/>
          </p:cNvPicPr>
          <p:nvPr/>
        </p:nvPicPr>
        <p:blipFill>
          <a:blip r:embed="rId3" cstate="print"/>
          <a:srcRect/>
          <a:stretch>
            <a:fillRect/>
          </a:stretch>
        </p:blipFill>
        <p:spPr bwMode="auto">
          <a:xfrm>
            <a:off x="4071934" y="5072074"/>
            <a:ext cx="1660208" cy="1714500"/>
          </a:xfrm>
          <a:prstGeom prst="rect">
            <a:avLst/>
          </a:prstGeom>
          <a:noFill/>
          <a:ln w="9525">
            <a:noFill/>
            <a:miter lim="800000"/>
            <a:headEnd/>
            <a:tailEnd/>
          </a:ln>
          <a:effectLst/>
        </p:spPr>
      </p:pic>
      <p:pic>
        <p:nvPicPr>
          <p:cNvPr id="1028" name="Picture 4"/>
          <p:cNvPicPr>
            <a:picLocks noChangeAspect="1" noChangeArrowheads="1"/>
          </p:cNvPicPr>
          <p:nvPr/>
        </p:nvPicPr>
        <p:blipFill>
          <a:blip r:embed="rId4"/>
          <a:srcRect/>
          <a:stretch>
            <a:fillRect/>
          </a:stretch>
        </p:blipFill>
        <p:spPr bwMode="auto">
          <a:xfrm>
            <a:off x="142844" y="3500438"/>
            <a:ext cx="1080135" cy="2567464"/>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ChangeArrowheads="1"/>
          </p:cNvSpPr>
          <p:nvPr/>
        </p:nvSpPr>
        <p:spPr bwMode="auto">
          <a:xfrm>
            <a:off x="539750" y="115888"/>
            <a:ext cx="8064500" cy="425450"/>
          </a:xfrm>
          <a:prstGeom prst="rect">
            <a:avLst/>
          </a:prstGeom>
          <a:noFill/>
          <a:ln w="9525">
            <a:noFill/>
            <a:miter lim="800000"/>
            <a:headEnd/>
            <a:tailEnd/>
          </a:ln>
        </p:spPr>
        <p:txBody>
          <a:bodyPr/>
          <a:lstStyle/>
          <a:p>
            <a:pPr>
              <a:spcBef>
                <a:spcPct val="20000"/>
              </a:spcBef>
            </a:pPr>
            <a:r>
              <a:rPr lang="it-IT" sz="2400" dirty="0" err="1" smtClean="0">
                <a:solidFill>
                  <a:srgbClr val="0033CC"/>
                </a:solidFill>
                <a:latin typeface="Berlin Sans FB Demi" pitchFamily="34" charset="0"/>
              </a:rPr>
              <a:t>Artificial</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Recharge</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of</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Groundwater</a:t>
            </a:r>
            <a:endParaRPr lang="it-IT" sz="2400" dirty="0">
              <a:solidFill>
                <a:srgbClr val="0033CC"/>
              </a:solidFill>
              <a:latin typeface="Berlin Sans FB Demi" pitchFamily="34" charset="0"/>
            </a:endParaRPr>
          </a:p>
        </p:txBody>
      </p:sp>
      <p:sp>
        <p:nvSpPr>
          <p:cNvPr id="5123" name="Line 3"/>
          <p:cNvSpPr>
            <a:spLocks noChangeShapeType="1"/>
          </p:cNvSpPr>
          <p:nvPr/>
        </p:nvSpPr>
        <p:spPr bwMode="auto">
          <a:xfrm>
            <a:off x="468313" y="549275"/>
            <a:ext cx="8064500" cy="0"/>
          </a:xfrm>
          <a:prstGeom prst="line">
            <a:avLst/>
          </a:prstGeom>
          <a:noFill/>
          <a:ln w="38100" cmpd="dbl">
            <a:solidFill>
              <a:srgbClr val="0033CC"/>
            </a:solidFill>
            <a:round/>
            <a:headEnd/>
            <a:tailEnd/>
          </a:ln>
        </p:spPr>
        <p:txBody>
          <a:bodyPr/>
          <a:lstStyle/>
          <a:p>
            <a:endParaRPr lang="it-IT"/>
          </a:p>
        </p:txBody>
      </p:sp>
      <p:sp>
        <p:nvSpPr>
          <p:cNvPr id="5124" name="Text Box 10"/>
          <p:cNvSpPr txBox="1">
            <a:spLocks noChangeArrowheads="1"/>
          </p:cNvSpPr>
          <p:nvPr/>
        </p:nvSpPr>
        <p:spPr bwMode="auto">
          <a:xfrm>
            <a:off x="2185996" y="836613"/>
            <a:ext cx="4814896" cy="338554"/>
          </a:xfrm>
          <a:prstGeom prst="rect">
            <a:avLst/>
          </a:prstGeom>
          <a:noFill/>
          <a:ln w="9525">
            <a:noFill/>
            <a:miter lim="800000"/>
            <a:headEnd/>
            <a:tailEnd/>
          </a:ln>
        </p:spPr>
        <p:txBody>
          <a:bodyPr wrap="square">
            <a:spAutoFit/>
          </a:bodyPr>
          <a:lstStyle/>
          <a:p>
            <a:pPr algn="l">
              <a:spcBef>
                <a:spcPct val="50000"/>
              </a:spcBef>
            </a:pPr>
            <a:r>
              <a:rPr lang="en-US" sz="1600" dirty="0" smtClean="0"/>
              <a:t>Artificial recharge systems can be direct or induced</a:t>
            </a:r>
            <a:endParaRPr lang="en-US" sz="1600" dirty="0"/>
          </a:p>
        </p:txBody>
      </p:sp>
      <p:pic>
        <p:nvPicPr>
          <p:cNvPr id="5125" name="Picture 5" descr="ScreenShot003"/>
          <p:cNvPicPr>
            <a:picLocks noChangeAspect="1" noChangeArrowheads="1"/>
          </p:cNvPicPr>
          <p:nvPr/>
        </p:nvPicPr>
        <p:blipFill>
          <a:blip r:embed="rId3" cstate="print"/>
          <a:srcRect/>
          <a:stretch>
            <a:fillRect/>
          </a:stretch>
        </p:blipFill>
        <p:spPr bwMode="auto">
          <a:xfrm>
            <a:off x="1657350" y="1522413"/>
            <a:ext cx="5829300" cy="2266950"/>
          </a:xfrm>
          <a:prstGeom prst="rect">
            <a:avLst/>
          </a:prstGeom>
          <a:noFill/>
          <a:ln w="9525">
            <a:noFill/>
            <a:miter lim="800000"/>
            <a:headEnd/>
            <a:tailEnd/>
          </a:ln>
        </p:spPr>
      </p:pic>
      <p:sp>
        <p:nvSpPr>
          <p:cNvPr id="5126" name="Text Box 10"/>
          <p:cNvSpPr txBox="1">
            <a:spLocks noChangeArrowheads="1"/>
          </p:cNvSpPr>
          <p:nvPr/>
        </p:nvSpPr>
        <p:spPr bwMode="auto">
          <a:xfrm>
            <a:off x="428596" y="4081541"/>
            <a:ext cx="8501122" cy="2308324"/>
          </a:xfrm>
          <a:prstGeom prst="rect">
            <a:avLst/>
          </a:prstGeom>
          <a:noFill/>
          <a:ln w="9525">
            <a:noFill/>
            <a:miter lim="800000"/>
            <a:headEnd/>
            <a:tailEnd/>
          </a:ln>
        </p:spPr>
        <p:txBody>
          <a:bodyPr wrap="square">
            <a:spAutoFit/>
          </a:bodyPr>
          <a:lstStyle/>
          <a:p>
            <a:pPr algn="l">
              <a:spcBef>
                <a:spcPct val="50000"/>
              </a:spcBef>
            </a:pPr>
            <a:r>
              <a:rPr lang="en-US" sz="1600" b="1" dirty="0" smtClean="0">
                <a:solidFill>
                  <a:srgbClr val="0033CC"/>
                </a:solidFill>
              </a:rPr>
              <a:t>Induced recharge </a:t>
            </a:r>
            <a:r>
              <a:rPr lang="en-US" sz="1600" dirty="0" smtClean="0"/>
              <a:t>is achieved by placing wells relatively close to streams or rivers</a:t>
            </a:r>
            <a:r>
              <a:rPr lang="en-US" sz="1600" dirty="0" smtClean="0"/>
              <a:t>, so that more river water is “pulled” into the aquifer as water table near the streams are lowered by pumping the wells. The main objective of these “bank filtration” systems is often</a:t>
            </a:r>
            <a:r>
              <a:rPr lang="en-US" sz="1600" u="sng" dirty="0" smtClean="0">
                <a:solidFill>
                  <a:srgbClr val="0033CC"/>
                </a:solidFill>
              </a:rPr>
              <a:t> to get pretreatment of the river water </a:t>
            </a:r>
            <a:r>
              <a:rPr lang="en-US" sz="1600" dirty="0" smtClean="0"/>
              <a:t>as it moves through the river bottom materials and the aquifers before it is pumped up for conventional drinking-water treatment and public water supply. Bank filtration is used particularly where river water is contaminated or where the public prefers groundwater over surface water.</a:t>
            </a:r>
            <a:r>
              <a:rPr lang="en-US" sz="1600" dirty="0" smtClean="0"/>
              <a:t> The distance between </a:t>
            </a:r>
            <a:r>
              <a:rPr lang="en-US" sz="1600" dirty="0" smtClean="0"/>
              <a:t>river and wells is crucial</a:t>
            </a:r>
            <a:r>
              <a:rPr lang="en-US" sz="1600" dirty="0" smtClean="0"/>
              <a:t>, because the travel time has to be long enough to naturally improve the river water </a:t>
            </a:r>
            <a:r>
              <a:rPr lang="en-US" sz="1600" dirty="0" smtClean="0"/>
              <a:t>quality</a:t>
            </a:r>
            <a:r>
              <a:rPr lang="en-US" sz="1600" dirty="0" smtClean="0"/>
              <a:t>. 		</a:t>
            </a:r>
            <a:endParaRPr lang="en-US" sz="16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7" descr="ScreenShot001"/>
          <p:cNvPicPr>
            <a:picLocks noChangeAspect="1" noChangeArrowheads="1"/>
          </p:cNvPicPr>
          <p:nvPr/>
        </p:nvPicPr>
        <p:blipFill>
          <a:blip r:embed="rId3" cstate="print"/>
          <a:srcRect/>
          <a:stretch>
            <a:fillRect/>
          </a:stretch>
        </p:blipFill>
        <p:spPr bwMode="auto">
          <a:xfrm>
            <a:off x="34925" y="647700"/>
            <a:ext cx="6248400" cy="2997200"/>
          </a:xfrm>
          <a:prstGeom prst="rect">
            <a:avLst/>
          </a:prstGeom>
          <a:noFill/>
          <a:ln w="9525">
            <a:noFill/>
            <a:miter lim="800000"/>
            <a:headEnd/>
            <a:tailEnd/>
          </a:ln>
        </p:spPr>
      </p:pic>
      <p:sp>
        <p:nvSpPr>
          <p:cNvPr id="6147" name="Text Box 10"/>
          <p:cNvSpPr txBox="1">
            <a:spLocks noChangeArrowheads="1"/>
          </p:cNvSpPr>
          <p:nvPr/>
        </p:nvSpPr>
        <p:spPr bwMode="auto">
          <a:xfrm>
            <a:off x="5643570" y="1883623"/>
            <a:ext cx="3168650" cy="1077218"/>
          </a:xfrm>
          <a:prstGeom prst="rect">
            <a:avLst/>
          </a:prstGeom>
          <a:noFill/>
          <a:ln w="9525">
            <a:noFill/>
            <a:miter lim="800000"/>
            <a:headEnd/>
            <a:tailEnd/>
          </a:ln>
        </p:spPr>
        <p:txBody>
          <a:bodyPr>
            <a:spAutoFit/>
          </a:bodyPr>
          <a:lstStyle/>
          <a:p>
            <a:pPr algn="l">
              <a:spcBef>
                <a:spcPct val="50000"/>
              </a:spcBef>
              <a:buFont typeface="Wingdings" pitchFamily="2" charset="2"/>
              <a:buChar char="v"/>
            </a:pPr>
            <a:r>
              <a:rPr lang="en-US" sz="1600" dirty="0" smtClean="0"/>
              <a:t> Storm runoff coming from roofs is collected in wells or trenches (filled with coarse  backfill)</a:t>
            </a:r>
            <a:endParaRPr lang="en-US" sz="1600" dirty="0"/>
          </a:p>
        </p:txBody>
      </p:sp>
      <p:pic>
        <p:nvPicPr>
          <p:cNvPr id="45065" name="Picture 9" descr="ScreenShot004"/>
          <p:cNvPicPr>
            <a:picLocks noChangeAspect="1" noChangeArrowheads="1"/>
          </p:cNvPicPr>
          <p:nvPr/>
        </p:nvPicPr>
        <p:blipFill>
          <a:blip r:embed="rId4" cstate="print"/>
          <a:srcRect/>
          <a:stretch>
            <a:fillRect/>
          </a:stretch>
        </p:blipFill>
        <p:spPr bwMode="auto">
          <a:xfrm>
            <a:off x="2843213" y="3298825"/>
            <a:ext cx="6143625" cy="3444875"/>
          </a:xfrm>
          <a:prstGeom prst="rect">
            <a:avLst/>
          </a:prstGeom>
          <a:noFill/>
          <a:ln w="9525">
            <a:noFill/>
            <a:miter lim="800000"/>
            <a:headEnd/>
            <a:tailEnd/>
          </a:ln>
        </p:spPr>
      </p:pic>
      <p:sp>
        <p:nvSpPr>
          <p:cNvPr id="6149" name="Text Box 10"/>
          <p:cNvSpPr txBox="1">
            <a:spLocks noChangeArrowheads="1"/>
          </p:cNvSpPr>
          <p:nvPr/>
        </p:nvSpPr>
        <p:spPr bwMode="auto">
          <a:xfrm>
            <a:off x="5643570" y="986837"/>
            <a:ext cx="3643306" cy="584775"/>
          </a:xfrm>
          <a:prstGeom prst="rect">
            <a:avLst/>
          </a:prstGeom>
          <a:noFill/>
          <a:ln w="9525">
            <a:noFill/>
            <a:miter lim="800000"/>
            <a:headEnd/>
            <a:tailEnd/>
          </a:ln>
        </p:spPr>
        <p:txBody>
          <a:bodyPr wrap="square">
            <a:spAutoFit/>
          </a:bodyPr>
          <a:lstStyle/>
          <a:p>
            <a:pPr algn="l">
              <a:spcBef>
                <a:spcPct val="50000"/>
              </a:spcBef>
            </a:pPr>
            <a:r>
              <a:rPr lang="en-US" sz="1600" dirty="0" smtClean="0"/>
              <a:t>Few examples of direct artificial recharge systems:</a:t>
            </a:r>
            <a:endParaRPr lang="en-US" sz="1600" dirty="0"/>
          </a:p>
        </p:txBody>
      </p:sp>
      <p:sp>
        <p:nvSpPr>
          <p:cNvPr id="45067" name="Text Box 10"/>
          <p:cNvSpPr txBox="1">
            <a:spLocks noChangeArrowheads="1"/>
          </p:cNvSpPr>
          <p:nvPr/>
        </p:nvSpPr>
        <p:spPr bwMode="auto">
          <a:xfrm>
            <a:off x="82508" y="5143512"/>
            <a:ext cx="2989294" cy="1077218"/>
          </a:xfrm>
          <a:prstGeom prst="rect">
            <a:avLst/>
          </a:prstGeom>
          <a:noFill/>
          <a:ln w="9525">
            <a:noFill/>
            <a:miter lim="800000"/>
            <a:headEnd/>
            <a:tailEnd/>
          </a:ln>
        </p:spPr>
        <p:txBody>
          <a:bodyPr wrap="square">
            <a:spAutoFit/>
          </a:bodyPr>
          <a:lstStyle/>
          <a:p>
            <a:pPr algn="l">
              <a:spcBef>
                <a:spcPct val="50000"/>
              </a:spcBef>
              <a:buFont typeface="Wingdings" pitchFamily="2" charset="2"/>
              <a:buChar char="v"/>
            </a:pPr>
            <a:r>
              <a:rPr lang="en-US" sz="1600" dirty="0" smtClean="0"/>
              <a:t> The soil can be ploughed along the contour lines creating </a:t>
            </a:r>
            <a:r>
              <a:rPr lang="en-US" sz="1600" dirty="0" err="1" smtClean="0"/>
              <a:t>terracings</a:t>
            </a:r>
            <a:r>
              <a:rPr lang="en-US" sz="1600" dirty="0" smtClean="0"/>
              <a:t> to easily catch the surface runoff</a:t>
            </a:r>
            <a:endParaRPr lang="en-US" sz="1600" dirty="0"/>
          </a:p>
        </p:txBody>
      </p:sp>
      <p:sp>
        <p:nvSpPr>
          <p:cNvPr id="6151" name="Rectangle 4"/>
          <p:cNvSpPr>
            <a:spLocks noChangeArrowheads="1"/>
          </p:cNvSpPr>
          <p:nvPr/>
        </p:nvSpPr>
        <p:spPr bwMode="auto">
          <a:xfrm>
            <a:off x="539750" y="115888"/>
            <a:ext cx="8064500" cy="425450"/>
          </a:xfrm>
          <a:prstGeom prst="rect">
            <a:avLst/>
          </a:prstGeom>
          <a:noFill/>
          <a:ln w="9525">
            <a:noFill/>
            <a:miter lim="800000"/>
            <a:headEnd/>
            <a:tailEnd/>
          </a:ln>
        </p:spPr>
        <p:txBody>
          <a:bodyPr/>
          <a:lstStyle/>
          <a:p>
            <a:pPr>
              <a:spcBef>
                <a:spcPct val="20000"/>
              </a:spcBef>
            </a:pPr>
            <a:r>
              <a:rPr lang="it-IT" sz="2400" dirty="0" err="1" smtClean="0">
                <a:solidFill>
                  <a:srgbClr val="0033CC"/>
                </a:solidFill>
                <a:latin typeface="Berlin Sans FB Demi" pitchFamily="34" charset="0"/>
              </a:rPr>
              <a:t>Artificial</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Recharge</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of</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Groundwater</a:t>
            </a:r>
            <a:endParaRPr lang="it-IT" sz="2400" dirty="0">
              <a:solidFill>
                <a:srgbClr val="0033CC"/>
              </a:solidFill>
              <a:latin typeface="Berlin Sans FB Demi" pitchFamily="34" charset="0"/>
            </a:endParaRPr>
          </a:p>
        </p:txBody>
      </p:sp>
      <p:sp>
        <p:nvSpPr>
          <p:cNvPr id="6152" name="Line 3"/>
          <p:cNvSpPr>
            <a:spLocks noChangeShapeType="1"/>
          </p:cNvSpPr>
          <p:nvPr/>
        </p:nvSpPr>
        <p:spPr bwMode="auto">
          <a:xfrm>
            <a:off x="468313" y="549275"/>
            <a:ext cx="8064500" cy="0"/>
          </a:xfrm>
          <a:prstGeom prst="line">
            <a:avLst/>
          </a:prstGeom>
          <a:noFill/>
          <a:ln w="38100" cmpd="dbl">
            <a:solidFill>
              <a:srgbClr val="0033CC"/>
            </a:solidFill>
            <a:round/>
            <a:headEnd/>
            <a:tailEnd/>
          </a:ln>
        </p:spPr>
        <p:txBody>
          <a:bodyP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06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50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9" descr="ScreenShot005"/>
          <p:cNvPicPr>
            <a:picLocks noChangeAspect="1" noChangeArrowheads="1"/>
          </p:cNvPicPr>
          <p:nvPr/>
        </p:nvPicPr>
        <p:blipFill>
          <a:blip r:embed="rId3" cstate="print"/>
          <a:srcRect/>
          <a:stretch>
            <a:fillRect/>
          </a:stretch>
        </p:blipFill>
        <p:spPr bwMode="auto">
          <a:xfrm>
            <a:off x="1271588" y="1233510"/>
            <a:ext cx="6324600" cy="5410200"/>
          </a:xfrm>
          <a:prstGeom prst="rect">
            <a:avLst/>
          </a:prstGeom>
          <a:noFill/>
          <a:ln w="9525">
            <a:noFill/>
            <a:miter lim="800000"/>
            <a:headEnd/>
            <a:tailEnd/>
          </a:ln>
        </p:spPr>
      </p:pic>
      <p:sp>
        <p:nvSpPr>
          <p:cNvPr id="7172" name="Rectangle 4"/>
          <p:cNvSpPr>
            <a:spLocks noChangeArrowheads="1"/>
          </p:cNvSpPr>
          <p:nvPr/>
        </p:nvSpPr>
        <p:spPr bwMode="auto">
          <a:xfrm>
            <a:off x="539750" y="115888"/>
            <a:ext cx="8064500" cy="425450"/>
          </a:xfrm>
          <a:prstGeom prst="rect">
            <a:avLst/>
          </a:prstGeom>
          <a:noFill/>
          <a:ln w="9525">
            <a:noFill/>
            <a:miter lim="800000"/>
            <a:headEnd/>
            <a:tailEnd/>
          </a:ln>
        </p:spPr>
        <p:txBody>
          <a:bodyPr/>
          <a:lstStyle/>
          <a:p>
            <a:pPr>
              <a:spcBef>
                <a:spcPct val="20000"/>
              </a:spcBef>
            </a:pPr>
            <a:r>
              <a:rPr lang="it-IT" sz="2400" dirty="0" err="1" smtClean="0">
                <a:solidFill>
                  <a:srgbClr val="0033CC"/>
                </a:solidFill>
                <a:latin typeface="Berlin Sans FB Demi" pitchFamily="34" charset="0"/>
              </a:rPr>
              <a:t>Artificial</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Recharge</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of</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Groundwater</a:t>
            </a:r>
            <a:endParaRPr lang="it-IT" sz="2400" dirty="0">
              <a:solidFill>
                <a:srgbClr val="0033CC"/>
              </a:solidFill>
              <a:latin typeface="Berlin Sans FB Demi" pitchFamily="34" charset="0"/>
            </a:endParaRPr>
          </a:p>
        </p:txBody>
      </p:sp>
      <p:sp>
        <p:nvSpPr>
          <p:cNvPr id="7173" name="Line 3"/>
          <p:cNvSpPr>
            <a:spLocks noChangeShapeType="1"/>
          </p:cNvSpPr>
          <p:nvPr/>
        </p:nvSpPr>
        <p:spPr bwMode="auto">
          <a:xfrm>
            <a:off x="468313" y="549275"/>
            <a:ext cx="8064500" cy="0"/>
          </a:xfrm>
          <a:prstGeom prst="line">
            <a:avLst/>
          </a:prstGeom>
          <a:noFill/>
          <a:ln w="38100" cmpd="dbl">
            <a:solidFill>
              <a:srgbClr val="0033CC"/>
            </a:solidFill>
            <a:round/>
            <a:headEnd/>
            <a:tailEnd/>
          </a:ln>
        </p:spPr>
        <p:txBody>
          <a:bodyPr/>
          <a:lstStyle/>
          <a:p>
            <a:endParaRPr lang="it-IT"/>
          </a:p>
        </p:txBody>
      </p:sp>
      <p:sp>
        <p:nvSpPr>
          <p:cNvPr id="6" name="Text Box 10"/>
          <p:cNvSpPr txBox="1">
            <a:spLocks noChangeArrowheads="1"/>
          </p:cNvSpPr>
          <p:nvPr/>
        </p:nvSpPr>
        <p:spPr bwMode="auto">
          <a:xfrm>
            <a:off x="428596" y="642918"/>
            <a:ext cx="8429684" cy="338554"/>
          </a:xfrm>
          <a:prstGeom prst="rect">
            <a:avLst/>
          </a:prstGeom>
          <a:noFill/>
          <a:ln w="9525">
            <a:noFill/>
            <a:miter lim="800000"/>
            <a:headEnd/>
            <a:tailEnd/>
          </a:ln>
        </p:spPr>
        <p:txBody>
          <a:bodyPr wrap="square">
            <a:spAutoFit/>
          </a:bodyPr>
          <a:lstStyle/>
          <a:p>
            <a:pPr algn="l">
              <a:spcBef>
                <a:spcPct val="50000"/>
              </a:spcBef>
            </a:pPr>
            <a:r>
              <a:rPr lang="en-US" sz="1600" dirty="0" smtClean="0"/>
              <a:t>Few examples of direct artificial recharge systems: </a:t>
            </a:r>
            <a:r>
              <a:rPr lang="en-US" sz="1600" b="1" u="sng" dirty="0" smtClean="0">
                <a:solidFill>
                  <a:srgbClr val="00B050"/>
                </a:solidFill>
              </a:rPr>
              <a:t>surface infiltration systems</a:t>
            </a:r>
            <a:endParaRPr lang="en-US" sz="1600" b="1" u="sng" dirty="0">
              <a:solidFill>
                <a:srgbClr val="00B050"/>
              </a:solidFill>
            </a:endParaRPr>
          </a:p>
        </p:txBody>
      </p:sp>
      <p:sp>
        <p:nvSpPr>
          <p:cNvPr id="7" name="Text Box 10"/>
          <p:cNvSpPr txBox="1">
            <a:spLocks noChangeArrowheads="1"/>
          </p:cNvSpPr>
          <p:nvPr/>
        </p:nvSpPr>
        <p:spPr bwMode="auto">
          <a:xfrm>
            <a:off x="428596" y="3071810"/>
            <a:ext cx="8429684" cy="830997"/>
          </a:xfrm>
          <a:prstGeom prst="rect">
            <a:avLst/>
          </a:prstGeom>
          <a:solidFill>
            <a:schemeClr val="bg1"/>
          </a:solidFill>
          <a:ln w="9525">
            <a:solidFill>
              <a:srgbClr val="FF33CC"/>
            </a:solidFill>
            <a:miter lim="800000"/>
            <a:headEnd/>
            <a:tailEnd/>
          </a:ln>
        </p:spPr>
        <p:txBody>
          <a:bodyPr wrap="square">
            <a:spAutoFit/>
          </a:bodyPr>
          <a:lstStyle/>
          <a:p>
            <a:pPr algn="l">
              <a:spcBef>
                <a:spcPct val="50000"/>
              </a:spcBef>
            </a:pPr>
            <a:r>
              <a:rPr lang="en-US" sz="1600" b="1" dirty="0" smtClean="0">
                <a:solidFill>
                  <a:srgbClr val="0033CC"/>
                </a:solidFill>
              </a:rPr>
              <a:t>In-channel systems</a:t>
            </a:r>
            <a:r>
              <a:rPr lang="en-US" sz="1600" dirty="0" smtClean="0"/>
              <a:t>  consists of dams placed across ephemeral of perennial streams to back the water up and spread it out thus increasing the wetted area of the streambed or the floodplain so that more water infiltrates into the ground</a:t>
            </a:r>
            <a:endParaRPr lang="en-US" sz="1600" b="1" dirty="0">
              <a:solidFill>
                <a:srgbClr val="00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539750" y="115888"/>
            <a:ext cx="8064500" cy="425450"/>
          </a:xfrm>
          <a:prstGeom prst="rect">
            <a:avLst/>
          </a:prstGeom>
          <a:noFill/>
          <a:ln w="9525">
            <a:noFill/>
            <a:miter lim="800000"/>
            <a:headEnd/>
            <a:tailEnd/>
          </a:ln>
        </p:spPr>
        <p:txBody>
          <a:bodyPr/>
          <a:lstStyle/>
          <a:p>
            <a:pPr>
              <a:spcBef>
                <a:spcPct val="20000"/>
              </a:spcBef>
            </a:pPr>
            <a:r>
              <a:rPr lang="it-IT" sz="2400" dirty="0" err="1" smtClean="0">
                <a:solidFill>
                  <a:srgbClr val="0033CC"/>
                </a:solidFill>
                <a:latin typeface="Berlin Sans FB Demi" pitchFamily="34" charset="0"/>
              </a:rPr>
              <a:t>Artificial</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Recharge</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of</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Groundwater</a:t>
            </a:r>
            <a:endParaRPr lang="it-IT" sz="2400" dirty="0">
              <a:solidFill>
                <a:srgbClr val="0033CC"/>
              </a:solidFill>
              <a:latin typeface="Berlin Sans FB Demi" pitchFamily="34" charset="0"/>
            </a:endParaRPr>
          </a:p>
        </p:txBody>
      </p:sp>
      <p:sp>
        <p:nvSpPr>
          <p:cNvPr id="7173" name="Line 3"/>
          <p:cNvSpPr>
            <a:spLocks noChangeShapeType="1"/>
          </p:cNvSpPr>
          <p:nvPr/>
        </p:nvSpPr>
        <p:spPr bwMode="auto">
          <a:xfrm>
            <a:off x="468313" y="549275"/>
            <a:ext cx="8064500" cy="0"/>
          </a:xfrm>
          <a:prstGeom prst="line">
            <a:avLst/>
          </a:prstGeom>
          <a:noFill/>
          <a:ln w="38100" cmpd="dbl">
            <a:solidFill>
              <a:srgbClr val="0033CC"/>
            </a:solidFill>
            <a:round/>
            <a:headEnd/>
            <a:tailEnd/>
          </a:ln>
        </p:spPr>
        <p:txBody>
          <a:bodyPr/>
          <a:lstStyle/>
          <a:p>
            <a:endParaRPr lang="it-IT"/>
          </a:p>
        </p:txBody>
      </p:sp>
      <p:sp>
        <p:nvSpPr>
          <p:cNvPr id="7" name="Text Box 10"/>
          <p:cNvSpPr txBox="1">
            <a:spLocks noChangeArrowheads="1"/>
          </p:cNvSpPr>
          <p:nvPr/>
        </p:nvSpPr>
        <p:spPr bwMode="auto">
          <a:xfrm>
            <a:off x="500034" y="642918"/>
            <a:ext cx="8429684" cy="1446550"/>
          </a:xfrm>
          <a:prstGeom prst="rect">
            <a:avLst/>
          </a:prstGeom>
          <a:solidFill>
            <a:schemeClr val="bg1"/>
          </a:solidFill>
          <a:ln w="9525">
            <a:solidFill>
              <a:srgbClr val="FF33CC"/>
            </a:solidFill>
            <a:miter lim="800000"/>
            <a:headEnd/>
            <a:tailEnd/>
          </a:ln>
        </p:spPr>
        <p:txBody>
          <a:bodyPr wrap="square">
            <a:spAutoFit/>
          </a:bodyPr>
          <a:lstStyle/>
          <a:p>
            <a:pPr algn="l">
              <a:spcBef>
                <a:spcPct val="50000"/>
              </a:spcBef>
            </a:pPr>
            <a:r>
              <a:rPr lang="en-US" sz="1600" b="1" dirty="0" smtClean="0">
                <a:solidFill>
                  <a:srgbClr val="0033CC"/>
                </a:solidFill>
              </a:rPr>
              <a:t>In-channel systems:</a:t>
            </a:r>
          </a:p>
          <a:p>
            <a:pPr algn="l">
              <a:spcBef>
                <a:spcPct val="50000"/>
              </a:spcBef>
            </a:pPr>
            <a:r>
              <a:rPr lang="en-US" sz="1600" dirty="0" smtClean="0"/>
              <a:t>Some dams consists of low weirs spaced a small distance apart; others are larger dams spaced a greater distance apart. Where channels have small slopes and water depth, water is spread over the entire width of the channel or floodplain by placing T- or L-shaped earthen levees about 1 m high in the channel.</a:t>
            </a:r>
            <a:endParaRPr lang="en-US" sz="1600" dirty="0"/>
          </a:p>
        </p:txBody>
      </p:sp>
      <p:pic>
        <p:nvPicPr>
          <p:cNvPr id="8" name="Immagine 7" descr="surfaceInfiltration.jpg"/>
          <p:cNvPicPr>
            <a:picLocks noChangeAspect="1"/>
          </p:cNvPicPr>
          <p:nvPr/>
        </p:nvPicPr>
        <p:blipFill>
          <a:blip r:embed="rId3"/>
          <a:stretch>
            <a:fillRect/>
          </a:stretch>
        </p:blipFill>
        <p:spPr>
          <a:xfrm>
            <a:off x="2428888" y="2143131"/>
            <a:ext cx="4000500" cy="2143125"/>
          </a:xfrm>
          <a:prstGeom prst="rect">
            <a:avLst/>
          </a:prstGeom>
        </p:spPr>
      </p:pic>
      <p:sp>
        <p:nvSpPr>
          <p:cNvPr id="9" name="Text Box 10"/>
          <p:cNvSpPr txBox="1">
            <a:spLocks noChangeArrowheads="1"/>
          </p:cNvSpPr>
          <p:nvPr/>
        </p:nvSpPr>
        <p:spPr bwMode="auto">
          <a:xfrm>
            <a:off x="500034" y="4260843"/>
            <a:ext cx="8429684" cy="954107"/>
          </a:xfrm>
          <a:prstGeom prst="rect">
            <a:avLst/>
          </a:prstGeom>
          <a:solidFill>
            <a:schemeClr val="bg1"/>
          </a:solidFill>
          <a:ln w="9525">
            <a:solidFill>
              <a:srgbClr val="FF33CC"/>
            </a:solidFill>
            <a:miter lim="800000"/>
            <a:headEnd/>
            <a:tailEnd/>
          </a:ln>
        </p:spPr>
        <p:txBody>
          <a:bodyPr wrap="square">
            <a:spAutoFit/>
          </a:bodyPr>
          <a:lstStyle/>
          <a:p>
            <a:pPr algn="l">
              <a:spcBef>
                <a:spcPct val="50000"/>
              </a:spcBef>
            </a:pPr>
            <a:r>
              <a:rPr lang="en-US" sz="1600" b="1" dirty="0" smtClean="0">
                <a:solidFill>
                  <a:srgbClr val="0033CC"/>
                </a:solidFill>
              </a:rPr>
              <a:t>Materials:</a:t>
            </a:r>
          </a:p>
          <a:p>
            <a:pPr algn="l">
              <a:spcBef>
                <a:spcPct val="50000"/>
              </a:spcBef>
            </a:pPr>
            <a:r>
              <a:rPr lang="en-US" sz="1600" dirty="0" smtClean="0"/>
              <a:t>Steel weirs, earth dams (L- and T-shaped levees are pushed up by bulldozer using natural streambed sands), concrete dams or inflatable rubber dams are used.</a:t>
            </a:r>
            <a:endParaRPr lang="en-US" sz="1600" dirty="0" smtClean="0"/>
          </a:p>
        </p:txBody>
      </p:sp>
      <p:pic>
        <p:nvPicPr>
          <p:cNvPr id="1028" name="Picture 4" descr="http://www.tempe.gov/lake/lakehistory/images/damspec.gif"/>
          <p:cNvPicPr>
            <a:picLocks noChangeAspect="1" noChangeArrowheads="1"/>
          </p:cNvPicPr>
          <p:nvPr/>
        </p:nvPicPr>
        <p:blipFill>
          <a:blip r:embed="rId4"/>
          <a:srcRect/>
          <a:stretch>
            <a:fillRect/>
          </a:stretch>
        </p:blipFill>
        <p:spPr bwMode="auto">
          <a:xfrm>
            <a:off x="7143768" y="4974930"/>
            <a:ext cx="1311593" cy="1740218"/>
          </a:xfrm>
          <a:prstGeom prst="rect">
            <a:avLst/>
          </a:prstGeom>
          <a:noFill/>
        </p:spPr>
      </p:pic>
      <p:pic>
        <p:nvPicPr>
          <p:cNvPr id="1030" name="Picture 6" descr="http://zev.lacounty.gov/wp-content/uploads/Rubber-Dam-5501.jpg"/>
          <p:cNvPicPr>
            <a:picLocks noChangeAspect="1" noChangeArrowheads="1"/>
          </p:cNvPicPr>
          <p:nvPr/>
        </p:nvPicPr>
        <p:blipFill>
          <a:blip r:embed="rId5"/>
          <a:srcRect/>
          <a:stretch>
            <a:fillRect/>
          </a:stretch>
        </p:blipFill>
        <p:spPr bwMode="auto">
          <a:xfrm>
            <a:off x="4905392" y="5295924"/>
            <a:ext cx="2095500" cy="1562100"/>
          </a:xfrm>
          <a:prstGeom prst="rect">
            <a:avLst/>
          </a:prstGeom>
          <a:noFill/>
        </p:spPr>
      </p:pic>
      <p:sp>
        <p:nvSpPr>
          <p:cNvPr id="13" name="CasellaDiTesto 12"/>
          <p:cNvSpPr txBox="1"/>
          <p:nvPr/>
        </p:nvSpPr>
        <p:spPr>
          <a:xfrm>
            <a:off x="714348" y="5715016"/>
            <a:ext cx="4071966" cy="584775"/>
          </a:xfrm>
          <a:prstGeom prst="rect">
            <a:avLst/>
          </a:prstGeom>
          <a:noFill/>
        </p:spPr>
        <p:txBody>
          <a:bodyPr wrap="square" rtlCol="0">
            <a:spAutoFit/>
          </a:bodyPr>
          <a:lstStyle/>
          <a:p>
            <a:r>
              <a:rPr lang="en-US" sz="1600" dirty="0" smtClean="0"/>
              <a:t>For big floods they are deflated to lie flat on their foundations</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8"/>
                                        </p:tgtEl>
                                        <p:attrNameLst>
                                          <p:attrName>style.visibility</p:attrName>
                                        </p:attrNameLst>
                                      </p:cBhvr>
                                      <p:to>
                                        <p:strVal val="visible"/>
                                      </p:to>
                                    </p:set>
                                  </p:childTnLst>
                                </p:cTn>
                              </p:par>
                              <p:par>
                                <p:cTn id="9" presetID="1" presetClass="entr" presetSubtype="0" fill="hold" grpId="1"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Rectangle 4"/>
          <p:cNvSpPr>
            <a:spLocks noChangeArrowheads="1"/>
          </p:cNvSpPr>
          <p:nvPr/>
        </p:nvSpPr>
        <p:spPr bwMode="auto">
          <a:xfrm>
            <a:off x="539750" y="115888"/>
            <a:ext cx="8064500" cy="425450"/>
          </a:xfrm>
          <a:prstGeom prst="rect">
            <a:avLst/>
          </a:prstGeom>
          <a:noFill/>
          <a:ln w="9525">
            <a:noFill/>
            <a:miter lim="800000"/>
            <a:headEnd/>
            <a:tailEnd/>
          </a:ln>
        </p:spPr>
        <p:txBody>
          <a:bodyPr/>
          <a:lstStyle/>
          <a:p>
            <a:pPr>
              <a:spcBef>
                <a:spcPct val="20000"/>
              </a:spcBef>
            </a:pPr>
            <a:r>
              <a:rPr lang="it-IT" sz="2400" dirty="0" err="1" smtClean="0">
                <a:solidFill>
                  <a:srgbClr val="0033CC"/>
                </a:solidFill>
                <a:latin typeface="Berlin Sans FB Demi" pitchFamily="34" charset="0"/>
              </a:rPr>
              <a:t>Artificial</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Recharge</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of</a:t>
            </a:r>
            <a:r>
              <a:rPr lang="it-IT" sz="2400" dirty="0" smtClean="0">
                <a:solidFill>
                  <a:srgbClr val="0033CC"/>
                </a:solidFill>
                <a:latin typeface="Berlin Sans FB Demi" pitchFamily="34" charset="0"/>
              </a:rPr>
              <a:t> </a:t>
            </a:r>
            <a:r>
              <a:rPr lang="it-IT" sz="2400" dirty="0" err="1" smtClean="0">
                <a:solidFill>
                  <a:srgbClr val="0033CC"/>
                </a:solidFill>
                <a:latin typeface="Berlin Sans FB Demi" pitchFamily="34" charset="0"/>
              </a:rPr>
              <a:t>Groundwater</a:t>
            </a:r>
            <a:endParaRPr lang="it-IT" sz="2400" dirty="0">
              <a:solidFill>
                <a:srgbClr val="0033CC"/>
              </a:solidFill>
              <a:latin typeface="Berlin Sans FB Demi" pitchFamily="34" charset="0"/>
            </a:endParaRPr>
          </a:p>
        </p:txBody>
      </p:sp>
      <p:sp>
        <p:nvSpPr>
          <p:cNvPr id="7173" name="Line 3"/>
          <p:cNvSpPr>
            <a:spLocks noChangeShapeType="1"/>
          </p:cNvSpPr>
          <p:nvPr/>
        </p:nvSpPr>
        <p:spPr bwMode="auto">
          <a:xfrm>
            <a:off x="468313" y="549275"/>
            <a:ext cx="8064500" cy="0"/>
          </a:xfrm>
          <a:prstGeom prst="line">
            <a:avLst/>
          </a:prstGeom>
          <a:noFill/>
          <a:ln w="38100" cmpd="dbl">
            <a:solidFill>
              <a:srgbClr val="0033CC"/>
            </a:solidFill>
            <a:round/>
            <a:headEnd/>
            <a:tailEnd/>
          </a:ln>
        </p:spPr>
        <p:txBody>
          <a:bodyPr/>
          <a:lstStyle/>
          <a:p>
            <a:endParaRPr lang="it-IT"/>
          </a:p>
        </p:txBody>
      </p:sp>
      <p:sp>
        <p:nvSpPr>
          <p:cNvPr id="7" name="Text Box 10"/>
          <p:cNvSpPr txBox="1">
            <a:spLocks noChangeArrowheads="1"/>
          </p:cNvSpPr>
          <p:nvPr/>
        </p:nvSpPr>
        <p:spPr bwMode="auto">
          <a:xfrm>
            <a:off x="428596" y="571480"/>
            <a:ext cx="8429684" cy="1200329"/>
          </a:xfrm>
          <a:prstGeom prst="rect">
            <a:avLst/>
          </a:prstGeom>
          <a:solidFill>
            <a:schemeClr val="bg1"/>
          </a:solidFill>
          <a:ln w="9525">
            <a:solidFill>
              <a:srgbClr val="FF33CC"/>
            </a:solidFill>
            <a:miter lim="800000"/>
            <a:headEnd/>
            <a:tailEnd/>
          </a:ln>
        </p:spPr>
        <p:txBody>
          <a:bodyPr wrap="square">
            <a:spAutoFit/>
          </a:bodyPr>
          <a:lstStyle/>
          <a:p>
            <a:pPr algn="l">
              <a:spcBef>
                <a:spcPct val="50000"/>
              </a:spcBef>
            </a:pPr>
            <a:r>
              <a:rPr lang="en-US" sz="1600" b="1" dirty="0" smtClean="0">
                <a:solidFill>
                  <a:srgbClr val="0033CC"/>
                </a:solidFill>
              </a:rPr>
              <a:t>Off</a:t>
            </a:r>
            <a:r>
              <a:rPr lang="en-US" sz="1600" b="1" dirty="0" smtClean="0">
                <a:solidFill>
                  <a:srgbClr val="0033CC"/>
                </a:solidFill>
              </a:rPr>
              <a:t>-channel systems:</a:t>
            </a:r>
          </a:p>
          <a:p>
            <a:pPr algn="l">
              <a:spcBef>
                <a:spcPct val="50000"/>
              </a:spcBef>
            </a:pPr>
            <a:r>
              <a:rPr lang="en-US" sz="1600" dirty="0" smtClean="0"/>
              <a:t>Consists of specially constructed infiltration basins, lagoons, old gravel pits, flood irrigated fields, perforated pipes, or any other facility where water is put or spread on the ground for infiltration into the soil and movement to underlying groundwater.</a:t>
            </a:r>
            <a:endParaRPr lang="en-US" sz="1600" dirty="0"/>
          </a:p>
        </p:txBody>
      </p:sp>
      <p:sp>
        <p:nvSpPr>
          <p:cNvPr id="9" name="Text Box 10"/>
          <p:cNvSpPr txBox="1">
            <a:spLocks noChangeArrowheads="1"/>
          </p:cNvSpPr>
          <p:nvPr/>
        </p:nvSpPr>
        <p:spPr bwMode="auto">
          <a:xfrm>
            <a:off x="214282" y="4786322"/>
            <a:ext cx="8786874" cy="1938992"/>
          </a:xfrm>
          <a:prstGeom prst="rect">
            <a:avLst/>
          </a:prstGeom>
          <a:solidFill>
            <a:schemeClr val="bg1"/>
          </a:solidFill>
          <a:ln w="9525">
            <a:solidFill>
              <a:srgbClr val="FF33CC"/>
            </a:solidFill>
            <a:miter lim="800000"/>
            <a:headEnd/>
            <a:tailEnd/>
          </a:ln>
        </p:spPr>
        <p:txBody>
          <a:bodyPr wrap="square">
            <a:spAutoFit/>
          </a:bodyPr>
          <a:lstStyle/>
          <a:p>
            <a:pPr algn="l">
              <a:spcBef>
                <a:spcPct val="50000"/>
              </a:spcBef>
            </a:pPr>
            <a:r>
              <a:rPr lang="en-US" sz="1600" b="1" dirty="0" smtClean="0">
                <a:solidFill>
                  <a:srgbClr val="0033CC"/>
                </a:solidFill>
              </a:rPr>
              <a:t>Attention</a:t>
            </a:r>
            <a:r>
              <a:rPr lang="en-US" sz="1600" b="1" dirty="0" smtClean="0">
                <a:solidFill>
                  <a:srgbClr val="0033CC"/>
                </a:solidFill>
              </a:rPr>
              <a:t>:</a:t>
            </a:r>
          </a:p>
          <a:p>
            <a:pPr algn="l">
              <a:spcBef>
                <a:spcPct val="50000"/>
              </a:spcBef>
              <a:buFont typeface="Arial" pitchFamily="34" charset="0"/>
              <a:buChar char="•"/>
            </a:pPr>
            <a:r>
              <a:rPr lang="en-US" sz="1600" dirty="0" smtClean="0"/>
              <a:t> water sources of adequate quality to prevent undue </a:t>
            </a:r>
            <a:r>
              <a:rPr lang="en-US" sz="1600" b="1" dirty="0" smtClean="0">
                <a:solidFill>
                  <a:srgbClr val="0033CC"/>
                </a:solidFill>
              </a:rPr>
              <a:t>CLOGGING </a:t>
            </a:r>
            <a:r>
              <a:rPr lang="en-US" sz="1600" dirty="0" smtClean="0"/>
              <a:t>(pretreatment to reduce suspended solids, nutrients, organic carbon; regular drying of the system to enable drying and cracking of the clogging layer.</a:t>
            </a:r>
            <a:endParaRPr lang="en-US" sz="1600" b="1" dirty="0" smtClean="0"/>
          </a:p>
          <a:p>
            <a:pPr algn="l">
              <a:spcBef>
                <a:spcPct val="50000"/>
              </a:spcBef>
              <a:buFont typeface="Arial" pitchFamily="34" charset="0"/>
              <a:buChar char="•"/>
            </a:pPr>
            <a:r>
              <a:rPr lang="en-US" sz="1600" b="1" dirty="0" smtClean="0"/>
              <a:t> </a:t>
            </a:r>
            <a:r>
              <a:rPr lang="en-US" sz="1600" dirty="0" smtClean="0"/>
              <a:t> surface infiltration systems require permeable surface soils to get high infiltration rates</a:t>
            </a:r>
          </a:p>
          <a:p>
            <a:pPr algn="l">
              <a:spcBef>
                <a:spcPct val="50000"/>
              </a:spcBef>
              <a:buFont typeface="Arial" pitchFamily="34" charset="0"/>
              <a:buChar char="•"/>
            </a:pPr>
            <a:r>
              <a:rPr lang="en-US" sz="1600" dirty="0" smtClean="0"/>
              <a:t> </a:t>
            </a:r>
            <a:r>
              <a:rPr lang="en-US" sz="1600" dirty="0" smtClean="0"/>
              <a:t> soils, </a:t>
            </a:r>
            <a:r>
              <a:rPr lang="en-US" sz="1600" dirty="0" err="1" smtClean="0"/>
              <a:t>vadose</a:t>
            </a:r>
            <a:r>
              <a:rPr lang="en-US" sz="1600" dirty="0" smtClean="0"/>
              <a:t> zones and aquifers should be free from undesirable contaminants.</a:t>
            </a:r>
            <a:endParaRPr lang="en-US" sz="1600" dirty="0" smtClean="0"/>
          </a:p>
        </p:txBody>
      </p:sp>
      <p:pic>
        <p:nvPicPr>
          <p:cNvPr id="10" name="Picture 7" descr="ScreenShot007"/>
          <p:cNvPicPr>
            <a:picLocks noChangeAspect="1" noChangeArrowheads="1"/>
          </p:cNvPicPr>
          <p:nvPr/>
        </p:nvPicPr>
        <p:blipFill>
          <a:blip r:embed="rId3" cstate="print"/>
          <a:srcRect/>
          <a:stretch>
            <a:fillRect/>
          </a:stretch>
        </p:blipFill>
        <p:spPr bwMode="auto">
          <a:xfrm>
            <a:off x="76216" y="1857370"/>
            <a:ext cx="5606415" cy="2571750"/>
          </a:xfrm>
          <a:prstGeom prst="rect">
            <a:avLst/>
          </a:prstGeom>
          <a:noFill/>
          <a:ln w="9525">
            <a:noFill/>
            <a:miter lim="800000"/>
            <a:headEnd/>
            <a:tailEnd/>
          </a:ln>
        </p:spPr>
      </p:pic>
      <p:sp>
        <p:nvSpPr>
          <p:cNvPr id="11" name="CasellaDiTesto 10"/>
          <p:cNvSpPr txBox="1"/>
          <p:nvPr/>
        </p:nvSpPr>
        <p:spPr>
          <a:xfrm>
            <a:off x="4929190" y="4429132"/>
            <a:ext cx="1643074" cy="738664"/>
          </a:xfrm>
          <a:prstGeom prst="rect">
            <a:avLst/>
          </a:prstGeom>
          <a:solidFill>
            <a:schemeClr val="bg1"/>
          </a:solidFill>
          <a:ln>
            <a:solidFill>
              <a:srgbClr val="0033CC"/>
            </a:solidFill>
          </a:ln>
        </p:spPr>
        <p:txBody>
          <a:bodyPr wrap="square" rtlCol="0">
            <a:spAutoFit/>
          </a:bodyPr>
          <a:lstStyle/>
          <a:p>
            <a:r>
              <a:rPr lang="en-US" sz="1400" dirty="0" smtClean="0">
                <a:solidFill>
                  <a:srgbClr val="000099"/>
                </a:solidFill>
              </a:rPr>
              <a:t>The bane of all artificial recharge systems!</a:t>
            </a:r>
            <a:endParaRPr lang="en-US" sz="1400" dirty="0">
              <a:solidFill>
                <a:srgbClr val="000099"/>
              </a:solidFill>
            </a:endParaRPr>
          </a:p>
        </p:txBody>
      </p:sp>
      <p:pic>
        <p:nvPicPr>
          <p:cNvPr id="12" name="Picture 6" descr="ScreenShot006"/>
          <p:cNvPicPr>
            <a:picLocks noChangeAspect="1" noChangeArrowheads="1"/>
          </p:cNvPicPr>
          <p:nvPr/>
        </p:nvPicPr>
        <p:blipFill>
          <a:blip r:embed="rId4" cstate="print"/>
          <a:srcRect/>
          <a:stretch>
            <a:fillRect/>
          </a:stretch>
        </p:blipFill>
        <p:spPr bwMode="auto">
          <a:xfrm>
            <a:off x="5537865" y="2071678"/>
            <a:ext cx="3320415" cy="1811655"/>
          </a:xfrm>
          <a:prstGeom prst="rect">
            <a:avLst/>
          </a:prstGeom>
          <a:noFill/>
          <a:ln w="9525">
            <a:noFill/>
            <a:miter lim="800000"/>
            <a:headEnd/>
            <a:tailEnd/>
          </a:ln>
        </p:spPr>
      </p:pic>
      <p:sp>
        <p:nvSpPr>
          <p:cNvPr id="14" name="Text Box 10"/>
          <p:cNvSpPr txBox="1">
            <a:spLocks noChangeArrowheads="1"/>
          </p:cNvSpPr>
          <p:nvPr/>
        </p:nvSpPr>
        <p:spPr bwMode="auto">
          <a:xfrm>
            <a:off x="5572132" y="3857628"/>
            <a:ext cx="3429024" cy="523220"/>
          </a:xfrm>
          <a:prstGeom prst="rect">
            <a:avLst/>
          </a:prstGeom>
          <a:noFill/>
          <a:ln w="9525">
            <a:noFill/>
            <a:miter lim="800000"/>
            <a:headEnd/>
            <a:tailEnd/>
          </a:ln>
        </p:spPr>
        <p:txBody>
          <a:bodyPr wrap="square">
            <a:spAutoFit/>
          </a:bodyPr>
          <a:lstStyle/>
          <a:p>
            <a:pPr algn="l">
              <a:spcBef>
                <a:spcPct val="50000"/>
              </a:spcBef>
            </a:pPr>
            <a:r>
              <a:rPr lang="en-US" sz="1400" dirty="0" smtClean="0"/>
              <a:t>Subsurface dams</a:t>
            </a:r>
            <a:r>
              <a:rPr lang="en-US" sz="1400" dirty="0" smtClean="0"/>
              <a:t>: they h</a:t>
            </a:r>
            <a:r>
              <a:rPr lang="en-US" sz="1400" dirty="0" smtClean="0"/>
              <a:t>ave to lay over an impermeable rock layer.</a:t>
            </a:r>
            <a:endParaRPr lang="en-US" sz="1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1" animBg="1"/>
      <p:bldP spid="11" grpId="0" animBg="1"/>
    </p:bldLst>
  </p:timing>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2475</TotalTime>
  <Words>1820</Words>
  <Application>Microsoft Office PowerPoint</Application>
  <PresentationFormat>Presentazione su schermo (4:3)</PresentationFormat>
  <Paragraphs>159</Paragraphs>
  <Slides>28</Slides>
  <Notes>28</Notes>
  <HiddenSlides>0</HiddenSlides>
  <MMClips>0</MMClips>
  <ScaleCrop>false</ScaleCrop>
  <HeadingPairs>
    <vt:vector size="4" baseType="variant">
      <vt:variant>
        <vt:lpstr>Tema</vt:lpstr>
      </vt:variant>
      <vt:variant>
        <vt:i4>1</vt:i4>
      </vt:variant>
      <vt:variant>
        <vt:lpstr>Titoli diapositive</vt:lpstr>
      </vt:variant>
      <vt:variant>
        <vt:i4>28</vt:i4>
      </vt:variant>
    </vt:vector>
  </HeadingPairs>
  <TitlesOfParts>
    <vt:vector size="29" baseType="lpstr">
      <vt:lpstr>Struttura predefinita</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vector>
  </TitlesOfParts>
  <Company>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Elena</dc:creator>
  <cp:lastModifiedBy> </cp:lastModifiedBy>
  <cp:revision>185</cp:revision>
  <dcterms:created xsi:type="dcterms:W3CDTF">2009-02-04T21:56:50Z</dcterms:created>
  <dcterms:modified xsi:type="dcterms:W3CDTF">2011-05-24T11:00:36Z</dcterms:modified>
</cp:coreProperties>
</file>